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5"/>
  </p:notesMasterIdLst>
  <p:handoutMasterIdLst>
    <p:handoutMasterId r:id="rId17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13" r:id="rId36"/>
    <p:sldId id="2167" r:id="rId37"/>
    <p:sldId id="2317" r:id="rId38"/>
    <p:sldId id="2331" r:id="rId39"/>
    <p:sldId id="2429" r:id="rId40"/>
    <p:sldId id="2332" r:id="rId41"/>
    <p:sldId id="2351" r:id="rId42"/>
    <p:sldId id="2431" r:id="rId43"/>
    <p:sldId id="2436" r:id="rId44"/>
    <p:sldId id="2437" r:id="rId45"/>
    <p:sldId id="2438" r:id="rId46"/>
    <p:sldId id="2008" r:id="rId47"/>
    <p:sldId id="2291" r:id="rId48"/>
    <p:sldId id="2428" r:id="rId49"/>
    <p:sldId id="2037"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1688" r:id="rId63"/>
    <p:sldId id="2293" r:id="rId64"/>
    <p:sldId id="1708" r:id="rId65"/>
    <p:sldId id="1709" r:id="rId66"/>
    <p:sldId id="1710" r:id="rId67"/>
    <p:sldId id="1790" r:id="rId68"/>
    <p:sldId id="2199" r:id="rId69"/>
    <p:sldId id="2319" r:id="rId70"/>
    <p:sldId id="2320" r:id="rId71"/>
    <p:sldId id="2321" r:id="rId72"/>
    <p:sldId id="2355" r:id="rId73"/>
    <p:sldId id="2354" r:id="rId74"/>
    <p:sldId id="2294" r:id="rId75"/>
    <p:sldId id="1679" r:id="rId76"/>
    <p:sldId id="2336" r:id="rId77"/>
    <p:sldId id="2328" r:id="rId78"/>
    <p:sldId id="2459" r:id="rId79"/>
    <p:sldId id="2456" r:id="rId80"/>
    <p:sldId id="2363" r:id="rId81"/>
    <p:sldId id="2384" r:id="rId82"/>
    <p:sldId id="2420" r:id="rId83"/>
    <p:sldId id="2419" r:id="rId84"/>
    <p:sldId id="2425" r:id="rId85"/>
    <p:sldId id="2451" r:id="rId86"/>
    <p:sldId id="2390" r:id="rId87"/>
    <p:sldId id="2432" r:id="rId88"/>
    <p:sldId id="2368" r:id="rId89"/>
    <p:sldId id="2369" r:id="rId90"/>
    <p:sldId id="2386" r:id="rId91"/>
    <p:sldId id="2389" r:id="rId92"/>
    <p:sldId id="2324" r:id="rId93"/>
    <p:sldId id="1375" r:id="rId94"/>
    <p:sldId id="1376" r:id="rId95"/>
    <p:sldId id="1400" r:id="rId96"/>
    <p:sldId id="2004" r:id="rId97"/>
    <p:sldId id="2446"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 id="2216" r:id="rId149"/>
    <p:sldId id="2217" r:id="rId150"/>
    <p:sldId id="2219" r:id="rId151"/>
    <p:sldId id="2238" r:id="rId152"/>
    <p:sldId id="2239" r:id="rId153"/>
    <p:sldId id="2240" r:id="rId154"/>
    <p:sldId id="2242" r:id="rId155"/>
    <p:sldId id="2263" r:id="rId156"/>
    <p:sldId id="2276" r:id="rId157"/>
    <p:sldId id="2277" r:id="rId158"/>
    <p:sldId id="2278" r:id="rId159"/>
    <p:sldId id="2281" r:id="rId160"/>
    <p:sldId id="2282" r:id="rId161"/>
    <p:sldId id="2283" r:id="rId162"/>
    <p:sldId id="2284" r:id="rId163"/>
    <p:sldId id="2318" r:id="rId164"/>
    <p:sldId id="2329" r:id="rId165"/>
    <p:sldId id="2356" r:id="rId166"/>
    <p:sldId id="1701" r:id="rId167"/>
    <p:sldId id="1969" r:id="rId168"/>
    <p:sldId id="2112" r:id="rId169"/>
    <p:sldId id="1965" r:id="rId170"/>
    <p:sldId id="2114" r:id="rId171"/>
    <p:sldId id="1705" r:id="rId172"/>
    <p:sldId id="1706" r:id="rId173"/>
    <p:sldId id="1707" r:id="rId1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p:cViewPr varScale="1">
        <p:scale>
          <a:sx n="63" d="100"/>
          <a:sy n="63" d="100"/>
        </p:scale>
        <p:origin x="1296"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802.11-20/1895r4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894-00-0jtc-minutes-of-virtual-meeting-in-nov-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1/dcn/20/11-20-1358-02-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 Id="rId4" Type="http://schemas.openxmlformats.org/officeDocument/2006/relationships/hyperlink" Target="https://www.ieee802.org/11/Liaisons/2020-09-23-LS%20to%20JTC1%20SC6%20re%20Wake%20up%20Radio.pdf"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b509b1e512dbbb638fd6c50cc1c6e8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2020</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12 Jan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35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2020, as documented in </a:t>
            </a:r>
            <a:r>
              <a:rPr lang="en-AU" i="1" dirty="0">
                <a:hlinkClick r:id="rId3"/>
              </a:rPr>
              <a:t>11-20-1894-00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24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628"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251679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No liaison was sent after the Nov 2020 plenary</a:t>
            </a:r>
            <a:r>
              <a:rPr lang="en-AU" b="0" dirty="0"/>
              <a:t> because no SGs were approved</a:t>
            </a:r>
          </a:p>
          <a:p>
            <a:pPr lvl="2"/>
            <a:r>
              <a:rPr lang="en-AU" dirty="0"/>
              <a:t>802.11 RCM SG was rechartered</a:t>
            </a:r>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3676144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7708579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232000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405875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0066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029258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53001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1389489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13177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06622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8704783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5753137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236521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826055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52176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331888"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adoption process, with 37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7908032"/>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74901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63293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270652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5984101"/>
              </p:ext>
            </p:extLst>
          </p:nvPr>
        </p:nvGraphicFramePr>
        <p:xfrm>
          <a:off x="761999" y="1712149"/>
          <a:ext cx="7696200" cy="35966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98148154"/>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429348437"/>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4 Mar 2021</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is in the systematic review prpocess</a:t>
            </a:r>
          </a:p>
          <a:p>
            <a:pPr lvl="2"/>
            <a:r>
              <a:rPr lang="it-IT" dirty="0"/>
              <a:t>Ballot closes 4 Mar 2021</a:t>
            </a:r>
            <a:endParaRPr lang="en-AU"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a:t>
            </a:r>
            <a:r>
              <a:rPr lang="en-AU" sz="1800" dirty="0">
                <a:solidFill>
                  <a:srgbClr val="FF0000"/>
                </a:solidFill>
                <a:effectLst/>
                <a:latin typeface="Calibri" panose="020F0502020204030204" pitchFamily="34" charset="0"/>
                <a:ea typeface="Calibri" panose="020F0502020204030204" pitchFamily="34" charset="0"/>
              </a:rPr>
              <a:t>X</a:t>
            </a:r>
            <a:r>
              <a:rPr lang="en-AU" sz="1800" dirty="0">
                <a:effectLst/>
                <a:latin typeface="Calibri" panose="020F0502020204030204" pitchFamily="34" charset="0"/>
                <a:ea typeface="Calibri" panose="020F0502020204030204" pitchFamily="34" charset="0"/>
              </a:rPr>
              <a:t>:</a:t>
            </a:r>
            <a:r>
              <a:rPr lang="en-AU" sz="1800" dirty="0">
                <a:solidFill>
                  <a:srgbClr val="FF0000"/>
                </a:solidFill>
                <a:effectLst/>
                <a:latin typeface="Calibri" panose="020F0502020204030204" pitchFamily="34" charset="0"/>
                <a:ea typeface="Calibri" panose="020F0502020204030204" pitchFamily="34" charset="0"/>
              </a:rPr>
              <a:t>YYYY</a:t>
            </a:r>
          </a:p>
          <a:p>
            <a:pPr lvl="1"/>
            <a:r>
              <a:rPr lang="en-AU" dirty="0">
                <a:solidFill>
                  <a:srgbClr val="FF0000"/>
                </a:solidFill>
                <a:latin typeface="+mj-lt"/>
              </a:rPr>
              <a:t>(Jan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a:t>
            </a:r>
            <a:r>
              <a:rPr lang="en-AU" sz="1800" dirty="0">
                <a:solidFill>
                  <a:srgbClr val="FF0000"/>
                </a:solidFill>
                <a:effectLst/>
                <a:latin typeface="+mj-lt"/>
                <a:ea typeface="Calibri" panose="020F0502020204030204" pitchFamily="34" charset="0"/>
              </a:rPr>
              <a:t>X</a:t>
            </a:r>
            <a:r>
              <a:rPr lang="en-AU" sz="1800" dirty="0">
                <a:effectLst/>
                <a:latin typeface="+mj-lt"/>
                <a:ea typeface="Calibri" panose="020F0502020204030204" pitchFamily="34" charset="0"/>
              </a:rPr>
              <a:t>:</a:t>
            </a:r>
            <a:r>
              <a:rPr lang="en-AU" sz="1800" dirty="0">
                <a:solidFill>
                  <a:srgbClr val="FF0000"/>
                </a:solidFill>
                <a:effectLst/>
                <a:latin typeface="+mj-lt"/>
                <a:ea typeface="Calibri" panose="020F0502020204030204" pitchFamily="34" charset="0"/>
              </a:rPr>
              <a:t>YYYY</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Will be called ISO/IEC/IEEE 8802-1Q:2020/AMD </a:t>
            </a:r>
            <a:r>
              <a:rPr lang="en-AU" dirty="0">
                <a:solidFill>
                  <a:srgbClr val="FF0000"/>
                </a:solidFill>
              </a:rPr>
              <a:t>X</a:t>
            </a:r>
            <a:r>
              <a:rPr lang="en-AU" dirty="0"/>
              <a:t>:</a:t>
            </a:r>
            <a:r>
              <a:rPr lang="en-AU" dirty="0">
                <a:solidFill>
                  <a:srgbClr val="FF0000"/>
                </a:solidFill>
              </a:rPr>
              <a:t>YYYY</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IEEE 802.1AX will be known as ISO/IEC/IEEE 8802-1AX:202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after Jan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(Nov 2020) Liaison of draft will be approved in Nov 2020 for liaising sometime before Jan 2021</a:t>
            </a:r>
          </a:p>
          <a:p>
            <a:pPr lvl="1"/>
            <a:r>
              <a:rPr lang="en-US" dirty="0"/>
              <a:t>(Jan 2021) </a:t>
            </a:r>
            <a:r>
              <a:rPr lang="en-AU" dirty="0"/>
              <a:t>The updated IEEE 802.1Q-Rev is not ready yet and the Sponsor Ballot has not opened yet. So still waiting to send</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passed in Dec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solidFill>
                  <a:srgbClr val="FF0000"/>
                </a:solidFill>
              </a:rPr>
              <a:t>(Jan 2021) Karen reports that there may be a draft response to review this meeting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1311882653"/>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spid="_x0000_s334875"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60-day ballot closes in Jan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closes 22 Jan 2021</a:t>
            </a:r>
          </a:p>
          <a:p>
            <a:pPr lvl="1"/>
            <a:r>
              <a:rPr lang="en-AU" dirty="0"/>
              <a:t>IEEE 802.1CMde</a:t>
            </a:r>
            <a:r>
              <a:rPr lang="en-AU" dirty="0">
                <a:cs typeface="Arial" panose="020B0604020202020204" pitchFamily="34" charset="0"/>
              </a:rPr>
              <a:t> w</a:t>
            </a:r>
            <a:r>
              <a:rPr lang="en-AU" dirty="0"/>
              <a:t>as approved in July 2020 for submission once published, and was submitted in Oct 2020</a:t>
            </a:r>
          </a:p>
          <a:p>
            <a:pPr lvl="1"/>
            <a:r>
              <a:rPr lang="en-AU" dirty="0"/>
              <a:t>IEEE 802.1CMde  60-day ballot closes 22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90-day FDIS ballot closes in Jan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chemeClr val="accent2"/>
                </a:solidFill>
              </a:rPr>
              <a:t>closes 13 Jan 2021</a:t>
            </a:r>
          </a:p>
          <a:p>
            <a:pPr lvl="1"/>
            <a:r>
              <a:rPr lang="en-AU" dirty="0"/>
              <a:t>802.1AE-2018/Cor1-2020 </a:t>
            </a:r>
            <a:r>
              <a:rPr lang="en-AU" dirty="0">
                <a:cs typeface="Arial" panose="020B0604020202020204" pitchFamily="34" charset="0"/>
              </a:rPr>
              <a:t>w</a:t>
            </a:r>
            <a:r>
              <a:rPr lang="en-AU" dirty="0"/>
              <a:t>as approved in July 2020 for submission</a:t>
            </a:r>
          </a:p>
          <a:p>
            <a:pPr lvl="1"/>
            <a:r>
              <a:rPr lang="en-AU" dirty="0"/>
              <a:t>IEEE 802.1AE-2018/Cor1-2020 90-day FDIS ballot (N17321) closes on 13 Jan 2021</a:t>
            </a:r>
          </a:p>
          <a:p>
            <a:pPr lvl="1"/>
            <a:endParaRPr lang="en-AU" dirty="0"/>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(Jan 2021) Still not published. Karen asked Jodi for update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(Jan 2021) Still not published. Karen asked Jodi for update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87903"/>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that closed 2 Dec 2020</a:t>
            </a:r>
          </a:p>
          <a:p>
            <a:pPr lvl="1"/>
            <a:r>
              <a:rPr lang="en-AU" dirty="0"/>
              <a:t>The recommended action was:</a:t>
            </a:r>
          </a:p>
          <a:p>
            <a:pPr lvl="2"/>
            <a:r>
              <a:rPr lang="en-AU" dirty="0"/>
              <a:t>Confirm: 7</a:t>
            </a:r>
          </a:p>
          <a:p>
            <a:pPr lvl="2"/>
            <a:r>
              <a:rPr lang="en-AU" dirty="0"/>
              <a:t>Abstain due to lack of consensus: 2</a:t>
            </a:r>
          </a:p>
          <a:p>
            <a:pPr lvl="2"/>
            <a:r>
              <a:rPr lang="en-AU" dirty="0"/>
              <a:t>Abstain due to lack of expertise: 11</a:t>
            </a:r>
          </a:p>
          <a:p>
            <a:pPr lvl="1"/>
            <a:endParaRPr lang="en-AU" dirty="0"/>
          </a:p>
          <a:p>
            <a:pPr lvl="1"/>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496920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a response has been liaised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Will be published as ISO/IEC/IEEE 8802-3:20</a:t>
            </a:r>
            <a:r>
              <a:rPr lang="en-AU" dirty="0">
                <a:solidFill>
                  <a:srgbClr val="FF0000"/>
                </a:solidFill>
              </a:rPr>
              <a:t>xx</a:t>
            </a:r>
          </a:p>
          <a:p>
            <a:pPr lvl="2"/>
            <a:r>
              <a:rPr lang="en-AU" dirty="0">
                <a:solidFill>
                  <a:srgbClr val="FF0000"/>
                </a:solidFill>
                <a:latin typeface="+mj-lt"/>
              </a:rPr>
              <a:t>(Jan 2021) Jodi Haasz reports it may be published by end of Jan 2021</a:t>
            </a:r>
            <a:endParaRPr lang="en-AU" b="1"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51049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(Jan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US"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60-day pre-ballot passed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a:t>
            </a:r>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30CED4A3-9A7E-4F58-861B-DD45A1C115BC}"/>
              </a:ext>
            </a:extLst>
          </p:cNvPr>
          <p:cNvGraphicFramePr>
            <a:graphicFrameLocks noChangeAspect="1"/>
          </p:cNvGraphicFramePr>
          <p:nvPr>
            <p:extLst>
              <p:ext uri="{D42A27DB-BD31-4B8C-83A1-F6EECF244321}">
                <p14:modId xmlns:p14="http://schemas.microsoft.com/office/powerpoint/2010/main" val="3343658669"/>
              </p:ext>
            </p:extLst>
          </p:nvPr>
        </p:nvGraphicFramePr>
        <p:xfrm>
          <a:off x="4910092" y="4191000"/>
          <a:ext cx="914400" cy="806450"/>
        </p:xfrm>
        <a:graphic>
          <a:graphicData uri="http://schemas.openxmlformats.org/presentationml/2006/ole">
            <mc:AlternateContent xmlns:mc="http://schemas.openxmlformats.org/markup-compatibility/2006">
              <mc:Choice xmlns:v="urn:schemas-microsoft-com:vml" Requires="v">
                <p:oleObj spid="_x0000_s335898"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4910092"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33466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Mar 2021</a:t>
            </a:r>
          </a:p>
          <a:p>
            <a:pPr lvl="1"/>
            <a:r>
              <a:rPr lang="en-AU" dirty="0"/>
              <a:t>(Nov 2020)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solidFill>
                  <a:srgbClr val="FF0000"/>
                </a:solidFill>
              </a:rPr>
              <a:t>(Dec 2020) </a:t>
            </a:r>
            <a:r>
              <a:rPr lang="en-AU" dirty="0" err="1">
                <a:solidFill>
                  <a:srgbClr val="FF0000"/>
                </a:solidFill>
              </a:rPr>
              <a:t>TGay</a:t>
            </a:r>
            <a:r>
              <a:rPr lang="en-AU" dirty="0">
                <a:solidFill>
                  <a:srgbClr val="FF0000"/>
                </a:solidFill>
              </a:rPr>
              <a:t> plan to liaise D7.0 (final)</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Motion to </a:t>
            </a:r>
            <a:r>
              <a:rPr lang="en-AU"/>
              <a:t>liaise D8.0 (final) </a:t>
            </a:r>
            <a:r>
              <a:rPr lang="en-AU" dirty="0"/>
              <a:t>will occur in Jan 2021</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pPr lvl="1"/>
            <a:r>
              <a:rPr lang="en-AU" dirty="0"/>
              <a:t>(Nov 2020) Motion to enter PSDO process likely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909817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392915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68028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228675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15021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waiting for response</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5510148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hard to imagine this will happen given COVID situation</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0D96-0227-450C-8A4C-B2185B5D09F0}"/>
              </a:ext>
            </a:extLst>
          </p:cNvPr>
          <p:cNvSpPr>
            <a:spLocks noGrp="1"/>
          </p:cNvSpPr>
          <p:nvPr>
            <p:ph type="title"/>
          </p:nvPr>
        </p:nvSpPr>
        <p:spPr/>
        <p:txBody>
          <a:bodyPr/>
          <a:lstStyle/>
          <a:p>
            <a:r>
              <a:rPr lang="en-AU" dirty="0"/>
              <a:t>SC6 subgroups are planning some interim meetings</a:t>
            </a:r>
          </a:p>
        </p:txBody>
      </p:sp>
      <p:sp>
        <p:nvSpPr>
          <p:cNvPr id="3" name="Content Placeholder 2">
            <a:extLst>
              <a:ext uri="{FF2B5EF4-FFF2-40B4-BE49-F238E27FC236}">
                <a16:creationId xmlns:a16="http://schemas.microsoft.com/office/drawing/2014/main" id="{D6227C5E-5AAE-4272-954E-7E6D35697B41}"/>
              </a:ext>
            </a:extLst>
          </p:cNvPr>
          <p:cNvSpPr>
            <a:spLocks noGrp="1"/>
          </p:cNvSpPr>
          <p:nvPr>
            <p:ph idx="1"/>
          </p:nvPr>
        </p:nvSpPr>
        <p:spPr/>
        <p:txBody>
          <a:bodyPr/>
          <a:lstStyle/>
          <a:p>
            <a:pPr lvl="1"/>
            <a:r>
              <a:rPr lang="en-GB" dirty="0"/>
              <a:t>Interim WG1 is planning two interim meetings</a:t>
            </a:r>
          </a:p>
          <a:p>
            <a:pPr lvl="2"/>
            <a:r>
              <a:rPr lang="en-GB" dirty="0"/>
              <a:t>20-22 Jan 2021</a:t>
            </a:r>
          </a:p>
          <a:p>
            <a:pPr lvl="2"/>
            <a:r>
              <a:rPr lang="en-GB" dirty="0"/>
              <a:t>14-16 Apr 20201</a:t>
            </a:r>
          </a:p>
          <a:p>
            <a:pPr lvl="1"/>
            <a:r>
              <a:rPr lang="en-AU" dirty="0"/>
              <a:t>They are planning to focus on </a:t>
            </a:r>
          </a:p>
          <a:p>
            <a:pPr lvl="2"/>
            <a:r>
              <a:rPr lang="en-AU" dirty="0"/>
              <a:t>NFC work</a:t>
            </a:r>
          </a:p>
          <a:p>
            <a:pPr lvl="2"/>
            <a:r>
              <a:rPr lang="en-AU" dirty="0"/>
              <a:t>Drone work</a:t>
            </a:r>
          </a:p>
          <a:p>
            <a:pPr lvl="2"/>
            <a:r>
              <a:rPr lang="en-AU" dirty="0"/>
              <a:t>New work items?</a:t>
            </a:r>
          </a:p>
          <a:p>
            <a:pPr lvl="1"/>
            <a:r>
              <a:rPr lang="en-AU" dirty="0"/>
              <a:t>There is no work of direct interest to IEEE 802</a:t>
            </a:r>
          </a:p>
        </p:txBody>
      </p:sp>
      <p:sp>
        <p:nvSpPr>
          <p:cNvPr id="4" name="Footer Placeholder 3">
            <a:extLst>
              <a:ext uri="{FF2B5EF4-FFF2-40B4-BE49-F238E27FC236}">
                <a16:creationId xmlns:a16="http://schemas.microsoft.com/office/drawing/2014/main" id="{EE435615-F138-4EA6-BD38-51739734BA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28D1295-A419-409B-A502-1ECF64971B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40221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27752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752"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did not respond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was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3666377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920"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921"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IEEE 802 JTC1 SC sent a LS to SC6 relating to the WUR project</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LS has been developed by the IEEE 802 JTC1 SC, approved and was sent in Oct 2020</a:t>
            </a:r>
          </a:p>
          <a:p>
            <a:pPr lvl="2"/>
            <a:r>
              <a:rPr lang="en-AU" dirty="0"/>
              <a:t>See </a:t>
            </a:r>
            <a:r>
              <a:rPr lang="en-AU" dirty="0">
                <a:hlinkClick r:id="rId3"/>
              </a:rPr>
              <a:t>11-20-1358-02</a:t>
            </a:r>
            <a:r>
              <a:rPr lang="en-AU" dirty="0"/>
              <a:t> as approved by WG</a:t>
            </a:r>
          </a:p>
          <a:p>
            <a:pPr lvl="2"/>
            <a:r>
              <a:rPr lang="en-AU" dirty="0"/>
              <a:t>See </a:t>
            </a:r>
            <a:r>
              <a:rPr lang="en-AU" b="0" i="0" dirty="0">
                <a:effectLst/>
                <a:latin typeface="Arial" panose="020B0604020202020204" pitchFamily="34" charset="0"/>
                <a:hlinkClick r:id="rId4"/>
              </a:rPr>
              <a:t>Liaison statement</a:t>
            </a:r>
            <a:r>
              <a:rPr lang="en-AU" b="0" i="0" dirty="0">
                <a:solidFill>
                  <a:srgbClr val="000000"/>
                </a:solidFill>
                <a:effectLst/>
                <a:latin typeface="Arial" panose="020B0604020202020204" pitchFamily="34" charset="0"/>
              </a:rPr>
              <a:t> as sent (N17303)</a:t>
            </a:r>
          </a:p>
          <a:p>
            <a:pPr lvl="1"/>
            <a:r>
              <a:rPr lang="en-AU" dirty="0">
                <a:solidFill>
                  <a:srgbClr val="000000"/>
                </a:solidFill>
                <a:latin typeface="Arial" panose="020B0604020202020204" pitchFamily="34" charset="0"/>
              </a:rPr>
              <a:t>Subsequently the  Korea NB responded</a:t>
            </a:r>
          </a:p>
          <a:p>
            <a:pPr lvl="2"/>
            <a:r>
              <a:rPr lang="en-AU" dirty="0">
                <a:solidFill>
                  <a:srgbClr val="000000"/>
                </a:solidFill>
                <a:latin typeface="Arial" panose="020B0604020202020204" pitchFamily="34" charset="0"/>
              </a:rPr>
              <a:t>See N17311</a:t>
            </a:r>
          </a:p>
          <a:p>
            <a:pPr lvl="2"/>
            <a:r>
              <a:rPr lang="en-AU" dirty="0">
                <a:solidFill>
                  <a:srgbClr val="000000"/>
                </a:solidFill>
                <a:latin typeface="Arial" panose="020B0604020202020204" pitchFamily="34" charset="0"/>
              </a:rPr>
              <a:t>It is not entirely clear what this response is suggesting</a:t>
            </a:r>
          </a:p>
          <a:p>
            <a:pPr lvl="2"/>
            <a:r>
              <a:rPr lang="en-AU" dirty="0">
                <a:solidFill>
                  <a:srgbClr val="000000"/>
                </a:solidFill>
                <a:latin typeface="Arial" panose="020B0604020202020204" pitchFamily="34" charset="0"/>
              </a:rPr>
              <a:t>It seems to acknowledge the overlap with 802.11ba …</a:t>
            </a:r>
          </a:p>
          <a:p>
            <a:pPr lvl="2"/>
            <a:r>
              <a:rPr lang="en-AU" dirty="0">
                <a:solidFill>
                  <a:srgbClr val="000000"/>
                </a:solidFill>
                <a:latin typeface="Arial" panose="020B0604020202020204" pitchFamily="34" charset="0"/>
              </a:rPr>
              <a:t>… but also wants to continue</a:t>
            </a:r>
          </a:p>
          <a:p>
            <a:pPr lvl="2"/>
            <a:r>
              <a:rPr lang="en-AU" dirty="0">
                <a:solidFill>
                  <a:srgbClr val="000000"/>
                </a:solidFill>
                <a:latin typeface="Arial" panose="020B0604020202020204" pitchFamily="34" charset="0"/>
              </a:rPr>
              <a:t>Jodi Haasz plans to attend this session in WG1</a:t>
            </a:r>
            <a:endParaRPr lang="en-AU"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5581853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8D94-E0B1-4A45-8749-46E57B68B412}"/>
              </a:ext>
            </a:extLst>
          </p:cNvPr>
          <p:cNvSpPr>
            <a:spLocks noGrp="1"/>
          </p:cNvSpPr>
          <p:nvPr>
            <p:ph type="title"/>
          </p:nvPr>
        </p:nvSpPr>
        <p:spPr/>
        <p:txBody>
          <a:bodyPr/>
          <a:lstStyle/>
          <a:p>
            <a:r>
              <a:rPr lang="en-AU" dirty="0"/>
              <a:t>5.6: An attempt may be made to harmonise 802.11ba and the WUR project in SC6/WG1 </a:t>
            </a:r>
          </a:p>
        </p:txBody>
      </p:sp>
      <p:sp>
        <p:nvSpPr>
          <p:cNvPr id="3" name="Content Placeholder 2">
            <a:extLst>
              <a:ext uri="{FF2B5EF4-FFF2-40B4-BE49-F238E27FC236}">
                <a16:creationId xmlns:a16="http://schemas.microsoft.com/office/drawing/2014/main" id="{54049D38-1043-4B37-8213-71F1FB2E1832}"/>
              </a:ext>
            </a:extLst>
          </p:cNvPr>
          <p:cNvSpPr>
            <a:spLocks noGrp="1"/>
          </p:cNvSpPr>
          <p:nvPr>
            <p:ph idx="1"/>
          </p:nvPr>
        </p:nvSpPr>
        <p:spPr/>
        <p:txBody>
          <a:bodyPr/>
          <a:lstStyle/>
          <a:p>
            <a:pPr lvl="1"/>
            <a:r>
              <a:rPr lang="en-AU" dirty="0">
                <a:effectLst/>
                <a:latin typeface="Calibri" panose="020F0502020204030204" pitchFamily="34" charset="0"/>
                <a:ea typeface="Calibri" panose="020F0502020204030204" pitchFamily="34" charset="0"/>
              </a:rPr>
              <a:t>Stephen McCann reports on the SC6/WG1 </a:t>
            </a:r>
            <a:r>
              <a:rPr lang="en-AU" dirty="0">
                <a:latin typeface="Calibri" panose="020F0502020204030204" pitchFamily="34" charset="0"/>
                <a:ea typeface="Calibri" panose="020F0502020204030204" pitchFamily="34" charset="0"/>
              </a:rPr>
              <a:t>meeting</a:t>
            </a:r>
          </a:p>
          <a:p>
            <a:pPr lvl="2"/>
            <a:r>
              <a:rPr lang="en-AU" i="1" dirty="0">
                <a:effectLst/>
                <a:latin typeface="+mj-lt"/>
                <a:ea typeface="Calibri" panose="020F0502020204030204" pitchFamily="34" charset="0"/>
              </a:rPr>
              <a:t>During the “PWI on Narrow Band Variable OOK WUR” item, I invited the author Yongju Park to attend a future IEEE802.11ba teleconference to discuss his technology and see if any harmonisation was possible.</a:t>
            </a:r>
          </a:p>
          <a:p>
            <a:pPr lvl="2"/>
            <a:r>
              <a:rPr lang="en-AU" i="1" dirty="0">
                <a:effectLst/>
                <a:latin typeface="+mj-lt"/>
                <a:ea typeface="Calibri" panose="020F0502020204030204" pitchFamily="34" charset="0"/>
              </a:rPr>
              <a:t>He accepted and I took an action to approach Minyoung Park (IEEE 802.11ba) and arrange an agenda item for this.</a:t>
            </a:r>
          </a:p>
          <a:p>
            <a:pPr lvl="2"/>
            <a:r>
              <a:rPr lang="en-AU" i="1" dirty="0">
                <a:effectLst/>
                <a:latin typeface="+mj-lt"/>
                <a:ea typeface="Calibri" panose="020F0502020204030204" pitchFamily="34" charset="0"/>
              </a:rPr>
              <a:t>I'll  send Minyoung an email shortly.</a:t>
            </a:r>
          </a:p>
          <a:p>
            <a:endParaRPr lang="en-AU" dirty="0"/>
          </a:p>
        </p:txBody>
      </p:sp>
      <p:sp>
        <p:nvSpPr>
          <p:cNvPr id="4" name="Footer Placeholder 3">
            <a:extLst>
              <a:ext uri="{FF2B5EF4-FFF2-40B4-BE49-F238E27FC236}">
                <a16:creationId xmlns:a16="http://schemas.microsoft.com/office/drawing/2014/main" id="{565BDFCD-72C3-4003-9B58-9D6392FA433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DF30C14-CBFF-4E28-96D9-CAEEEF6E2C8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019275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in Feb 2020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approved in Feb 2020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040828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Advisory Group on Concept and Terminology</a:t>
            </a:r>
            <a:r>
              <a:rPr lang="en-CA" dirty="0"/>
              <a:t> (now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 with no substantive discussion</a:t>
            </a:r>
          </a:p>
          <a:p>
            <a:pPr lvl="2"/>
            <a:r>
              <a:rPr lang="en-AU" dirty="0"/>
              <a:t>Seven China NB reps &amp; John Day (US NB) attended</a:t>
            </a:r>
          </a:p>
          <a:p>
            <a:pPr lvl="1"/>
            <a:r>
              <a:rPr lang="en-AU" dirty="0"/>
              <a:t>In Oct 2020, it was decided that AG 2 will develop</a:t>
            </a:r>
          </a:p>
          <a:p>
            <a:pPr lvl="2"/>
            <a:r>
              <a:rPr lang="en-AU" i="1" dirty="0"/>
              <a:t>… a Standing Document on SC 6 Glossary (SD on Glossary) to serve as work basis of SC 6/AG 2 and a tool for defining what types of terminological issue are to be addressed by AG 2</a:t>
            </a:r>
          </a:p>
          <a:p>
            <a:pPr lvl="1"/>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5500459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(AGH 2)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826"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(AGH 2)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59813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Jan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Jan 2021</a:t>
            </a:r>
            <a:br>
              <a:rPr lang="en-US" sz="1600" b="1" dirty="0">
                <a:latin typeface="+mj-lt"/>
              </a:rPr>
            </a:br>
            <a:r>
              <a:rPr lang="en-US" sz="1600" b="1" dirty="0">
                <a:latin typeface="+mj-lt"/>
              </a:rPr>
              <a:t>@16:10-18:10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hlinkClick r:id="rId3"/>
              </a:rPr>
              <a:t>https://ieeesa.webex.com/ieeesa/j.php?MTID</a:t>
            </a:r>
            <a:r>
              <a:rPr kumimoji="0" lang="en-AU" sz="1600" i="0" u="none" strike="noStrike" cap="none" normalizeH="0" baseline="0">
                <a:ln>
                  <a:noFill/>
                </a:ln>
                <a:effectLst/>
                <a:latin typeface="+mj-lt"/>
                <a:hlinkClick r:id="rId3"/>
              </a:rPr>
              <a:t>=mb509b1e512dbbb638fd6c50cc1c6e892</a:t>
            </a:r>
            <a:endParaRPr kumimoji="0" lang="en-AU" sz="1600" i="0" u="none" strike="noStrike" cap="none" normalizeH="0" baseline="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a:ln>
                  <a:noFill/>
                </a:ln>
                <a:effectLst/>
                <a:latin typeface="+mj-lt"/>
              </a:rPr>
              <a:t>Meeting </a:t>
            </a:r>
            <a:r>
              <a:rPr kumimoji="0" lang="en-AU" sz="1600" i="0" u="none" strike="noStrike" cap="none" normalizeH="0" baseline="0" dirty="0">
                <a:ln>
                  <a:noFill/>
                </a:ln>
                <a:effectLst/>
                <a:latin typeface="+mj-lt"/>
              </a:rPr>
              <a:t>number: 179 621 3846</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Password: wireless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(AHG 2) to proceed, </a:t>
            </a:r>
            <a:r>
              <a:rPr lang="en-AU" dirty="0"/>
              <a:t>and it was extended ISO/IEC JTC1 SC6 plenary (October 2020)</a:t>
            </a:r>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849"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number of meetings have been held</a:t>
            </a:r>
          </a:p>
          <a:p>
            <a:pPr lvl="1"/>
            <a:r>
              <a:rPr lang="en-AU" dirty="0"/>
              <a:t>Update from Peter Yee from Oct meeting?</a:t>
            </a:r>
          </a:p>
          <a:p>
            <a:pPr lvl="2"/>
            <a:r>
              <a:rPr lang="en-AU" dirty="0"/>
              <a:t>“It was fairly innocuous”</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762201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243204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931243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5941415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23833330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1AF3-1BDA-46A3-909A-94E468ACE402}"/>
              </a:ext>
            </a:extLst>
          </p:cNvPr>
          <p:cNvSpPr>
            <a:spLocks noGrp="1"/>
          </p:cNvSpPr>
          <p:nvPr>
            <p:ph type="title"/>
          </p:nvPr>
        </p:nvSpPr>
        <p:spPr/>
        <p:txBody>
          <a:bodyPr/>
          <a:lstStyle/>
          <a:p>
            <a:r>
              <a:rPr lang="en-AU" dirty="0"/>
              <a:t>A project editor has been assigned for IEEE projects in SC6</a:t>
            </a:r>
          </a:p>
        </p:txBody>
      </p:sp>
      <p:sp>
        <p:nvSpPr>
          <p:cNvPr id="3" name="Content Placeholder 2">
            <a:extLst>
              <a:ext uri="{FF2B5EF4-FFF2-40B4-BE49-F238E27FC236}">
                <a16:creationId xmlns:a16="http://schemas.microsoft.com/office/drawing/2014/main" id="{5CD38A44-EF00-43DA-9A91-696AD3ADCDD4}"/>
              </a:ext>
            </a:extLst>
          </p:cNvPr>
          <p:cNvSpPr>
            <a:spLocks noGrp="1"/>
          </p:cNvSpPr>
          <p:nvPr>
            <p:ph idx="1"/>
          </p:nvPr>
        </p:nvSpPr>
        <p:spPr/>
        <p:txBody>
          <a:bodyPr/>
          <a:lstStyle/>
          <a:p>
            <a:pPr lvl="1"/>
            <a:r>
              <a:rPr lang="en-AU" dirty="0"/>
              <a:t>(Sept 2020) Jodi Haasz writes that Catherine Berger (IEEE) has been appointed as IEEE Project Editor for SC6</a:t>
            </a:r>
          </a:p>
          <a:p>
            <a:pPr lvl="2"/>
            <a:r>
              <a:rPr lang="en-AU" i="1" dirty="0"/>
              <a:t>We have come full circle with JTC 1/SC 6. </a:t>
            </a:r>
          </a:p>
          <a:p>
            <a:pPr lvl="2"/>
            <a:r>
              <a:rPr lang="en-AU" i="1" dirty="0"/>
              <a:t>You may remember that there used to be a Project Editor assigned by SC 6 for the 8802 standards (it was Robin Tasker).  </a:t>
            </a:r>
          </a:p>
          <a:p>
            <a:pPr lvl="2"/>
            <a:r>
              <a:rPr lang="en-AU" i="1" dirty="0"/>
              <a:t>There was agreement at the SC 6 meeting in London that a project editor was not required for the adoption of SC 6 standards. </a:t>
            </a:r>
          </a:p>
          <a:p>
            <a:pPr lvl="2"/>
            <a:r>
              <a:rPr lang="en-AU" i="1" dirty="0"/>
              <a:t> ISO has recently contacted the Committee Manager that a Project Editor needed to be assigned for these projects.  </a:t>
            </a:r>
          </a:p>
          <a:p>
            <a:pPr lvl="2"/>
            <a:r>
              <a:rPr lang="en-AU" i="1" dirty="0"/>
              <a:t>As Catherine Berger has been handling the editorial process, she has agreed to be assigned as the Project Editor.</a:t>
            </a:r>
          </a:p>
          <a:p>
            <a:endParaRPr lang="en-AU" dirty="0"/>
          </a:p>
        </p:txBody>
      </p:sp>
      <p:sp>
        <p:nvSpPr>
          <p:cNvPr id="4" name="Footer Placeholder 3">
            <a:extLst>
              <a:ext uri="{FF2B5EF4-FFF2-40B4-BE49-F238E27FC236}">
                <a16:creationId xmlns:a16="http://schemas.microsoft.com/office/drawing/2014/main" id="{A80ED7D3-96DB-47C9-BED2-D521D817828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98CF6D6-9DD9-4D00-9512-495D1CC3E1D6}"/>
              </a:ext>
            </a:extLst>
          </p:cNvPr>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604196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17641</Words>
  <Application>Microsoft Office PowerPoint</Application>
  <PresentationFormat>On-screen Show (4:3)</PresentationFormat>
  <Paragraphs>2650</Paragraphs>
  <Slides>173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173</vt:i4>
      </vt:variant>
    </vt:vector>
  </HeadingPairs>
  <TitlesOfParts>
    <vt:vector size="180" baseType="lpstr">
      <vt:lpstr>Arial</vt:lpstr>
      <vt:lpstr>Calibri</vt:lpstr>
      <vt:lpstr>Times New Roman</vt:lpstr>
      <vt:lpstr>802-11-Submission</vt:lpstr>
      <vt:lpstr>Acrobat Document</vt:lpstr>
      <vt:lpstr>Document</vt:lpstr>
      <vt:lpstr>Packager Shell Object</vt:lpstr>
      <vt:lpstr>IEEE 802 JTC1 Standing Committee January 2021 agenda virtually</vt:lpstr>
      <vt:lpstr>This document will be used to provide information for any IEEE 802 JTC1 SC meetings in Jan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Jan 2021</vt:lpstr>
      <vt:lpstr>The IEEE 802 JTC1 SC regular meeting has a high-level list of agenda items to be considered</vt:lpstr>
      <vt:lpstr>The IEEE 802 JTC1 SC will consider approving its agenda</vt:lpstr>
      <vt:lpstr>The IEEE 802 JTC1 SC will consider approval of the minutes of its Nov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adoption process, with 37 in-process</vt:lpstr>
      <vt:lpstr>IEEE 802.1 WG has sent 33 standards completely through the PSDO adoption process</vt:lpstr>
      <vt:lpstr>IEEE 802.1 WG has sent 33 standards completely through the PSDO adoption process</vt:lpstr>
      <vt:lpstr>IEEE 802.1 WG has sent 33 standards completely through the PSDO adoption process</vt:lpstr>
      <vt:lpstr>IEEE 802.3 WG has sent 15 standards completely through the PSDO adoption process</vt:lpstr>
      <vt:lpstr>IEEE 802.3 WG has sent 15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ISO/IEC/IEEE 8802-A:2015 is being systematically reviewed by ISO with ballot closing on 4 Mar 2021</vt:lpstr>
      <vt:lpstr>IEEE 802.1Qcc is waiting for start of FDIS ballot</vt:lpstr>
      <vt:lpstr>IEEE 802.1Qcp-2018 60-day ballot passed and is waiting for start of FDIS ballot</vt:lpstr>
      <vt:lpstr>IEEE 802.1Qcy-2019 60-day ballot passed and is waiting for start of FDIS ballot</vt:lpstr>
      <vt:lpstr>IEEE 802.1Xck was published as ISO/IEC/IEEE 8802-1X:2013/AMD2-2020 in Nov 2020</vt:lpstr>
      <vt:lpstr>IEEE 802.1AS-Rev is waiting for start of FDIS ballot</vt:lpstr>
      <vt:lpstr>IEEE 802.1AX-REV is waiting for FDIS start</vt:lpstr>
      <vt:lpstr>IEEE 802.1Q-REV will probably be liaised after Jan 2021</vt:lpstr>
      <vt:lpstr>IEEE 802.1Qcx will be included in IEEE 802.1Q-Rev rather than a separate submission</vt:lpstr>
      <vt:lpstr>IEEE 802.1X-2020 60-day ballot passed in Dec 2020 but requires a response</vt:lpstr>
      <vt:lpstr>IEEE 802.1CMde 60-day ballot closes in Jan 2021</vt:lpstr>
      <vt:lpstr>IEEE 802.1AE-2018/Cor1-2020 90-day FDIS ballot closes in Jan 2021</vt:lpstr>
      <vt:lpstr>IEEE 802.1Qcr will be included in IEEE 802.1Q-Rev rather than a separate submission</vt:lpstr>
      <vt:lpstr>IEEE 802.1CS was liaised in Aug 2020</vt:lpstr>
      <vt:lpstr>IEEE 802.1Qcz was liaised in Aug 2020</vt:lpstr>
      <vt:lpstr>IEEE 802.3 has 13 standards in the pipeline for adoption under the PSDO process</vt:lpstr>
      <vt:lpstr>IEEE 802.3 WG has a number of regular participants in IEEE 802 JTC1 SC activities</vt:lpstr>
      <vt:lpstr>IEEE 802.3.1 passed its systematic review</vt:lpstr>
      <vt:lpstr>IEEE 802.3-REV FDIS ballot passed and a response has been liaised</vt:lpstr>
      <vt:lpstr>IEEE 802.3cb-2018 is waiting for FDIS to start</vt:lpstr>
      <vt:lpstr>IEEE 802.3bt-2018 is waiting for FDIS to start</vt:lpstr>
      <vt:lpstr>IEEE 802.3cd-2018 is waiting for FDIS to start</vt:lpstr>
      <vt:lpstr>IEEE 802.3cn-2019 is waiting for FDIS to start</vt:lpstr>
      <vt:lpstr>IEEE 802.3cg-2019 is waiting for FDIS to start</vt:lpstr>
      <vt:lpstr>IEEE 802.3cq-2020 is waiting for FDIS to start</vt:lpstr>
      <vt:lpstr>IEEE 802.3cm-2020 is waiting for FDIS to start</vt:lpstr>
      <vt:lpstr>IEEE 802.3ch-2020 is waiting for FDIS to start</vt:lpstr>
      <vt:lpstr>IEEE 802.3ca-2020 is waiting for FDIS to start</vt:lpstr>
      <vt:lpstr>IEEE 802.3.2-2019 60-day pre-ballot passed but a response is required</vt:lpstr>
      <vt:lpstr>IEEE 802.3cr draft was liaised for information in Oct 2020</vt:lpstr>
      <vt:lpstr>IEEE 802.3cu draft was liaised for information in Oct 2020</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will be held in June/July 2021 in Spain</vt:lpstr>
      <vt:lpstr>SC6 subgroups are planning some interim meetings</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did not respond</vt:lpstr>
      <vt:lpstr>5.6: An NWIP ballot started on the WUR proposal … but was then cancelled</vt:lpstr>
      <vt:lpstr>5.6: The IEEE 802 JTC1 SC sent a LS to SC6 relating to the WUR project</vt:lpstr>
      <vt:lpstr>5.6: An attempt may be made to harmonise 802.11ba and the WUR project in SC6/WG1 </vt:lpstr>
      <vt:lpstr>6.3: SC6 approved in Feb 2020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 project editor has been assigned for IEEE projects in SC6</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2021-01-11T23:16:58Z</dcterms:modified>
</cp:coreProperties>
</file>