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handoutMasterIdLst>
    <p:handoutMasterId r:id="rId19"/>
  </p:handoutMasterIdLst>
  <p:sldIdLst>
    <p:sldId id="720" r:id="rId2"/>
    <p:sldId id="736" r:id="rId3"/>
    <p:sldId id="737" r:id="rId4"/>
    <p:sldId id="738" r:id="rId5"/>
    <p:sldId id="739" r:id="rId6"/>
    <p:sldId id="740" r:id="rId7"/>
    <p:sldId id="741" r:id="rId8"/>
    <p:sldId id="742" r:id="rId9"/>
    <p:sldId id="793" r:id="rId10"/>
    <p:sldId id="833" r:id="rId11"/>
    <p:sldId id="753" r:id="rId12"/>
    <p:sldId id="885" r:id="rId13"/>
    <p:sldId id="935" r:id="rId14"/>
    <p:sldId id="1028" r:id="rId15"/>
    <p:sldId id="1039" r:id="rId16"/>
    <p:sldId id="1030" r:id="rId17"/>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405"/>
  </p:normalViewPr>
  <p:slideViewPr>
    <p:cSldViewPr showGuides="1">
      <p:cViewPr varScale="1">
        <p:scale>
          <a:sx n="81" d="100"/>
          <a:sy n="81" d="100"/>
        </p:scale>
        <p:origin x="108"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1891</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a:solidFill>
                  <a:srgbClr val="000000"/>
                </a:solidFill>
                <a:ea typeface="Arial Unicode MS" pitchFamily="34" charset="-122"/>
              </a:rPr>
              <a:t>2020</a:t>
            </a: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Dec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2020</a:t>
            </a: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2020-11-21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563" r:id="rId4" imgW="8290560" imgH="1017905" progId="Word.Document.8">
                  <p:embed/>
                </p:oleObj>
              </mc:Choice>
              <mc:Fallback>
                <p:oleObj r:id="rId4" imgW="8290560" imgH="1017905" progId="Word.Document.8">
                  <p:embed/>
                  <p:pic>
                    <p:nvPicPr>
                      <p:cNvPr id="0" name="图片 3075"/>
                      <p:cNvPicPr/>
                      <p:nvPr/>
                    </p:nvPicPr>
                    <p:blipFill>
                      <a:blip r:embed="rId5"/>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a:t>Current Teleconference Plan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1905110" y="2156169"/>
            <a:ext cx="9600948" cy="3869055"/>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rgbClr val="00B050"/>
                </a:solidFill>
                <a:cs typeface="+mn-ea"/>
                <a:sym typeface="+mn-ea"/>
              </a:rPr>
              <a:t>Dec </a:t>
            </a:r>
            <a:r>
              <a:rPr lang="en-US" altLang="zh-CN" sz="2400" dirty="0">
                <a:solidFill>
                  <a:srgbClr val="00B050"/>
                </a:solidFill>
                <a:cs typeface="+mn-ea"/>
                <a:sym typeface="+mn-ea"/>
              </a:rPr>
              <a:t>1</a:t>
            </a:r>
            <a:r>
              <a:rPr lang="en-US" altLang="zh-CN" sz="2400" baseline="30000" dirty="0">
                <a:solidFill>
                  <a:srgbClr val="00B050"/>
                </a:solidFill>
                <a:cs typeface="+mn-ea"/>
                <a:sym typeface="+mn-ea"/>
              </a:rPr>
              <a:t>st</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Dec 4</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Dec 8</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Dec 11</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Dec 15</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Dec 18</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strike="sngStrike" dirty="0" smtClean="0">
                <a:solidFill>
                  <a:srgbClr val="FF0000"/>
                </a:solidFill>
                <a:cs typeface="+mn-ea"/>
                <a:sym typeface="+mn-ea"/>
              </a:rPr>
              <a:t>Dec </a:t>
            </a:r>
            <a:r>
              <a:rPr lang="en-US" altLang="zh-CN" sz="2400" strike="sngStrike" dirty="0">
                <a:solidFill>
                  <a:srgbClr val="FF0000"/>
                </a:solidFill>
                <a:cs typeface="+mn-ea"/>
                <a:sym typeface="+mn-ea"/>
              </a:rPr>
              <a:t>29</a:t>
            </a:r>
            <a:r>
              <a:rPr lang="en-US" altLang="zh-CN" sz="2400" strike="sngStrike" baseline="30000" dirty="0">
                <a:solidFill>
                  <a:srgbClr val="FF0000"/>
                </a:solidFill>
                <a:cs typeface="+mn-ea"/>
                <a:sym typeface="+mn-ea"/>
              </a:rPr>
              <a:t>th</a:t>
            </a:r>
            <a:r>
              <a:rPr lang="en-US" altLang="zh-CN" sz="2400" strike="sngStrike" dirty="0">
                <a:solidFill>
                  <a:srgbClr val="FF0000"/>
                </a:solidFill>
                <a:cs typeface="+mn-ea"/>
                <a:sym typeface="+mn-ea"/>
              </a:rPr>
              <a:t>, 9:00am ~ 11:00 am, ET; </a:t>
            </a:r>
            <a:r>
              <a:rPr lang="en-US" altLang="zh-CN" sz="2400" strike="sngStrike" dirty="0" err="1">
                <a:solidFill>
                  <a:srgbClr val="FF0000"/>
                </a:solidFill>
                <a:cs typeface="+mn-ea"/>
                <a:sym typeface="+mn-ea"/>
              </a:rPr>
              <a:t>Webex</a:t>
            </a:r>
            <a:endParaRPr lang="en-US" altLang="zh-CN" sz="2400" strike="sngStrike" dirty="0">
              <a:solidFill>
                <a:srgbClr val="FF0000"/>
              </a:solidFill>
              <a:cs typeface="+mn-ea"/>
            </a:endParaRPr>
          </a:p>
          <a:p>
            <a:pPr eaLnBrk="1" hangingPunct="1"/>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3673980365"/>
              </p:ext>
            </p:extLst>
          </p:nvPr>
        </p:nvGraphicFramePr>
        <p:xfrm>
          <a:off x="1447922" y="2133634"/>
          <a:ext cx="9637599" cy="393192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a:t>
                      </a:r>
                      <a:r>
                        <a:rPr lang="en-US" altLang="zh-CN" sz="1200" dirty="0" smtClean="0">
                          <a:solidFill>
                            <a:srgbClr val="0070C0"/>
                          </a:solidFill>
                        </a:rPr>
                        <a:t>11-20/1806r2, 11-20/1891r0</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a:t>
                      </a:r>
                      <a:r>
                        <a:rPr lang="en-US" altLang="zh-CN" sz="1200" dirty="0" smtClean="0">
                          <a:solidFill>
                            <a:srgbClr val="0070C0"/>
                          </a:solidFill>
                          <a:sym typeface="+mn-ea"/>
                        </a:rPr>
                        <a:t>11-20/1775r1</a:t>
                      </a: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11-19/2045r7</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a:t>
                      </a:r>
                      <a:r>
                        <a:rPr lang="en-US" altLang="zh-CN" sz="1200" dirty="0" smtClean="0">
                          <a:solidFill>
                            <a:srgbClr val="0070C0"/>
                          </a:solidFill>
                        </a:rPr>
                        <a:t>11-20/1887r0 (LB251)</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Current TGbd Timeline</a:t>
            </a:r>
          </a:p>
        </p:txBody>
      </p:sp>
      <p:sp>
        <p:nvSpPr>
          <p:cNvPr id="3" name="文本占位符 2"/>
          <p:cNvSpPr>
            <a:spLocks noGrp="1"/>
          </p:cNvSpPr>
          <p:nvPr>
            <p:ph type="body" idx="1"/>
          </p:nvPr>
        </p:nvSpPr>
        <p:spPr>
          <a:xfrm>
            <a:off x="2447290" y="1966595"/>
            <a:ext cx="8144392" cy="4443095"/>
          </a:xfrm>
        </p:spPr>
        <p:txBody>
          <a:bodyPr/>
          <a:lstStyle/>
          <a:p>
            <a:pPr lvl="1" defTabSz="337185">
              <a:buFont typeface="Arial" panose="020B0604020202020204" pitchFamily="34" charset="0"/>
              <a:buChar char="•"/>
              <a:defRPr/>
            </a:pPr>
            <a:r>
              <a:rPr lang="en-US" altLang="en-US" sz="2000" dirty="0">
                <a:solidFill>
                  <a:srgbClr val="00B050"/>
                </a:solidFill>
                <a:sym typeface="+mn-ea"/>
              </a:rPr>
              <a:t>PAR approved						</a:t>
            </a:r>
            <a:r>
              <a:rPr lang="en-US" altLang="en-US" sz="2000" dirty="0" smtClean="0">
                <a:solidFill>
                  <a:srgbClr val="00B050"/>
                </a:solidFill>
                <a:sym typeface="+mn-ea"/>
              </a:rPr>
              <a:t>	Dec </a:t>
            </a:r>
            <a:r>
              <a:rPr lang="en-US" altLang="en-US" sz="2000" dirty="0">
                <a:solidFill>
                  <a:srgbClr val="00B050"/>
                </a:solidFill>
                <a:sym typeface="+mn-ea"/>
              </a:rPr>
              <a:t>2018</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First TG meeting					</a:t>
            </a:r>
            <a:r>
              <a:rPr lang="en-US" altLang="en-US" sz="2000" dirty="0" smtClean="0">
                <a:solidFill>
                  <a:srgbClr val="00B050"/>
                </a:solidFill>
                <a:sym typeface="+mn-ea"/>
              </a:rPr>
              <a:t>		Jan </a:t>
            </a:r>
            <a:r>
              <a:rPr lang="en-US" altLang="en-US" sz="2000" dirty="0">
                <a:solidFill>
                  <a:srgbClr val="00B050"/>
                </a:solidFill>
                <a:sym typeface="+mn-ea"/>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D0.1 								</a:t>
            </a:r>
            <a:r>
              <a:rPr lang="en-US" altLang="en-US" sz="2000" dirty="0" smtClean="0">
                <a:solidFill>
                  <a:srgbClr val="00B050"/>
                </a:solidFill>
                <a:sym typeface="+mn-ea"/>
              </a:rPr>
              <a:t>		</a:t>
            </a:r>
            <a:r>
              <a:rPr lang="en-US" altLang="en-US" sz="2000" dirty="0" smtClean="0">
                <a:solidFill>
                  <a:srgbClr val="00B050"/>
                </a:solidFill>
                <a:sym typeface="Wingdings" panose="05000000000000000000" pitchFamily="2" charset="2"/>
              </a:rPr>
              <a:t>Nov </a:t>
            </a:r>
            <a:r>
              <a:rPr lang="en-US" altLang="en-US" sz="2000" dirty="0">
                <a:solidFill>
                  <a:srgbClr val="00B050"/>
                </a:solidFill>
                <a:sym typeface="Wingdings" panose="05000000000000000000" pitchFamily="2" charset="2"/>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D1.0 Letter Ballot					</a:t>
            </a:r>
            <a:r>
              <a:rPr lang="en-US" altLang="en-US" sz="2000" dirty="0" smtClean="0">
                <a:solidFill>
                  <a:schemeClr val="tx1"/>
                </a:solidFill>
                <a:sym typeface="+mn-ea"/>
              </a:rPr>
              <a:t>	</a:t>
            </a:r>
            <a:r>
              <a:rPr lang="en-US" altLang="en-US" sz="2000" dirty="0">
                <a:solidFill>
                  <a:srgbClr val="FF0000"/>
                </a:solidFill>
                <a:cs typeface="+mn-ea"/>
                <a:sym typeface="Wingdings" panose="05000000000000000000" pitchFamily="2" charset="2"/>
              </a:rPr>
              <a:t>Sep 2020  Oct 2020</a:t>
            </a:r>
            <a:endParaRPr lang="en-US" altLang="en-US" sz="2000" dirty="0">
              <a:solidFill>
                <a:srgbClr val="FF0000"/>
              </a:solidFill>
              <a:cs typeface="+mn-ea"/>
            </a:endParaRPr>
          </a:p>
          <a:p>
            <a:pPr lvl="1" defTabSz="337185">
              <a:buFont typeface="Arial" panose="020B0604020202020204" pitchFamily="34" charset="0"/>
              <a:buChar char="•"/>
              <a:defRPr/>
            </a:pPr>
            <a:r>
              <a:rPr lang="en-US" altLang="en-US" sz="2000" dirty="0" smtClean="0">
                <a:solidFill>
                  <a:schemeClr val="tx1"/>
                </a:solidFill>
                <a:sym typeface="+mn-ea"/>
              </a:rPr>
              <a:t>D2.0 </a:t>
            </a:r>
            <a:r>
              <a:rPr lang="en-US" altLang="en-US" sz="2000" dirty="0">
                <a:solidFill>
                  <a:schemeClr val="tx1"/>
                </a:solidFill>
                <a:sym typeface="+mn-ea"/>
              </a:rPr>
              <a:t>LB recirculation					</a:t>
            </a:r>
            <a:r>
              <a:rPr lang="en-US" altLang="en-US" sz="2000" dirty="0" smtClean="0">
                <a:solidFill>
                  <a:schemeClr val="tx1"/>
                </a:solidFill>
                <a:cs typeface="+mn-ea"/>
                <a:sym typeface="Wingdings" panose="05000000000000000000" pitchFamily="2" charset="2"/>
              </a:rPr>
              <a:t>Jan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Form Sponsor Ballot Pool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LB recirculation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unchanged recirculation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Initial Sponsor Ballot (D4.0)			</a:t>
            </a:r>
            <a:r>
              <a:rPr lang="en-US" altLang="en-US" sz="2000" dirty="0" smtClean="0">
                <a:solidFill>
                  <a:schemeClr val="tx1"/>
                </a:solidFill>
                <a:cs typeface="+mn-ea"/>
                <a:sym typeface="Wingdings" panose="05000000000000000000" pitchFamily="2" charset="2"/>
              </a:rPr>
              <a:t>Jul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Final 802.11 WG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802 EC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err="1">
                <a:solidFill>
                  <a:schemeClr val="tx1"/>
                </a:solidFill>
                <a:sym typeface="+mn-ea"/>
              </a:rPr>
              <a:t>RevCom</a:t>
            </a:r>
            <a:r>
              <a:rPr lang="en-US" altLang="en-US" sz="2000" dirty="0">
                <a:solidFill>
                  <a:schemeClr val="tx1"/>
                </a:solidFill>
                <a:sym typeface="+mn-ea"/>
              </a:rPr>
              <a:t> and SASB approval			</a:t>
            </a:r>
            <a:r>
              <a:rPr lang="en-US" altLang="en-US" sz="2000" dirty="0" smtClean="0">
                <a:solidFill>
                  <a:schemeClr val="tx1"/>
                </a:solidFill>
                <a:cs typeface="+mn-ea"/>
                <a:sym typeface="Wingdings" panose="05000000000000000000" pitchFamily="2" charset="2"/>
              </a:rPr>
              <a:t>Jun 2022</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Dec 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st</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4042590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a:t>173 156 0266</a:t>
            </a:r>
            <a:endParaRPr sz="2500" dirty="0" smtClean="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173 156 0266</a:t>
            </a:r>
            <a:endParaRPr sz="2400" dirty="0">
              <a:sym typeface="+mn-ea"/>
            </a:endParaRPr>
          </a:p>
          <a:p>
            <a:endParaRPr sz="2400" dirty="0"/>
          </a:p>
          <a:p>
            <a:r>
              <a:rPr lang="en-US" sz="2400" dirty="0"/>
              <a:t>Join from a video system or application: dial </a:t>
            </a:r>
            <a:r>
              <a:rPr lang="en-US" altLang="zh-CN" sz="2400" dirty="0" smtClean="0"/>
              <a:t>1731560266</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a:t>1731560266</a:t>
            </a:r>
            <a:r>
              <a:rPr lang="en-US" sz="2400" dirty="0" smtClean="0"/>
              <a:t>.ieee802.my@lync.webex.com</a:t>
            </a:r>
            <a:endParaRPr lang="en-US" sz="2400" dirty="0"/>
          </a:p>
          <a:p>
            <a:endParaRPr lang="en-US"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459123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a:t>
            </a:r>
            <a:r>
              <a:rPr lang="en-US" altLang="en-GB" dirty="0" err="1" smtClean="0"/>
              <a:t>ec</a:t>
            </a:r>
            <a:r>
              <a:rPr lang="en-US" altLang="en-GB" dirty="0" smtClean="0"/>
              <a:t> 4</a:t>
            </a:r>
            <a:r>
              <a:rPr lang="en-US" altLang="en-GB" baseline="30000" dirty="0" smtClean="0"/>
              <a:t>th</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93112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Dec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37225</TotalTime>
  <Words>1357</Words>
  <Application>Microsoft Office PowerPoint</Application>
  <PresentationFormat>宽屏</PresentationFormat>
  <Paragraphs>224</Paragraphs>
  <Slides>16</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16</vt:i4>
      </vt:variant>
    </vt:vector>
  </HeadingPairs>
  <TitlesOfParts>
    <vt:vector size="27"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Current Teleconference Plan</vt:lpstr>
      <vt:lpstr>TGbd Documents Update</vt:lpstr>
      <vt:lpstr>Current TGbd Timeline</vt:lpstr>
      <vt:lpstr>IEEE 802.11 TGbd Teleconference</vt:lpstr>
      <vt:lpstr>Teleconference Bridge Information</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4749</cp:revision>
  <cp:lastPrinted>2014-11-04T15:04:00Z</cp:lastPrinted>
  <dcterms:created xsi:type="dcterms:W3CDTF">2007-04-17T18:10:00Z</dcterms:created>
  <dcterms:modified xsi:type="dcterms:W3CDTF">2020-11-20T17:23:50Z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