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1.xml" ContentType="application/vnd.openxmlformats-officedocument.presentationml.notesSlide+xml"/>
  <Override PartName="/ppt/notesSlides/notesSlide202.xml" ContentType="application/vnd.openxmlformats-officedocument.presentationml.notesSlide+xml"/>
  <Override PartName="/ppt/notesSlides/notesSlide203.xml" ContentType="application/vnd.openxmlformats-officedocument.presentationml.notesSlide+xml"/>
  <Override PartName="/ppt/notesSlides/notesSlide204.xml" ContentType="application/vnd.openxmlformats-officedocument.presentationml.notesSlide+xml"/>
  <Override PartName="/ppt/notesSlides/notesSlide205.xml" ContentType="application/vnd.openxmlformats-officedocument.presentationml.notesSlide+xml"/>
  <Override PartName="/ppt/notesSlides/notesSlide206.xml" ContentType="application/vnd.openxmlformats-officedocument.presentationml.notesSlide+xml"/>
  <Override PartName="/ppt/notesSlides/notesSlide207.xml" ContentType="application/vnd.openxmlformats-officedocument.presentationml.notesSlide+xml"/>
  <Override PartName="/ppt/notesSlides/notesSlide208.xml" ContentType="application/vnd.openxmlformats-officedocument.presentationml.notesSlide+xml"/>
  <Override PartName="/ppt/notesSlides/notesSlide209.xml" ContentType="application/vnd.openxmlformats-officedocument.presentationml.notesSlide+xml"/>
  <Override PartName="/ppt/notesSlides/notesSlide210.xml" ContentType="application/vnd.openxmlformats-officedocument.presentationml.notesSlide+xml"/>
  <Override PartName="/ppt/notesSlides/notesSlide211.xml" ContentType="application/vnd.openxmlformats-officedocument.presentationml.notesSlide+xml"/>
  <Override PartName="/ppt/notesSlides/notesSlide212.xml" ContentType="application/vnd.openxmlformats-officedocument.presentationml.notesSlide+xml"/>
  <Override PartName="/ppt/notesSlides/notesSlide213.xml" ContentType="application/vnd.openxmlformats-officedocument.presentationml.notesSlide+xml"/>
  <Override PartName="/ppt/notesSlides/notesSlide214.xml" ContentType="application/vnd.openxmlformats-officedocument.presentationml.notesSlide+xml"/>
  <Override PartName="/ppt/notesSlides/notesSlide215.xml" ContentType="application/vnd.openxmlformats-officedocument.presentationml.notesSlide+xml"/>
  <Override PartName="/ppt/notesSlides/notesSlide216.xml" ContentType="application/vnd.openxmlformats-officedocument.presentationml.notesSlide+xml"/>
  <Override PartName="/ppt/notesSlides/notesSlide217.xml" ContentType="application/vnd.openxmlformats-officedocument.presentationml.notesSlide+xml"/>
  <Override PartName="/ppt/notesSlides/notesSlide218.xml" ContentType="application/vnd.openxmlformats-officedocument.presentationml.notesSlide+xml"/>
  <Override PartName="/ppt/notesSlides/notesSlide219.xml" ContentType="application/vnd.openxmlformats-officedocument.presentationml.notesSlide+xml"/>
  <Override PartName="/ppt/notesSlides/notesSlide220.xml" ContentType="application/vnd.openxmlformats-officedocument.presentationml.notesSlide+xml"/>
  <Override PartName="/ppt/notesSlides/notesSlide221.xml" ContentType="application/vnd.openxmlformats-officedocument.presentationml.notesSlide+xml"/>
  <Override PartName="/ppt/notesSlides/notesSlide222.xml" ContentType="application/vnd.openxmlformats-officedocument.presentationml.notesSlide+xml"/>
  <Override PartName="/ppt/notesSlides/notesSlide223.xml" ContentType="application/vnd.openxmlformats-officedocument.presentationml.notesSlide+xml"/>
  <Override PartName="/ppt/notesSlides/notesSlide224.xml" ContentType="application/vnd.openxmlformats-officedocument.presentationml.notesSlide+xml"/>
  <Override PartName="/ppt/notesSlides/notesSlide225.xml" ContentType="application/vnd.openxmlformats-officedocument.presentationml.notesSlide+xml"/>
  <Override PartName="/ppt/notesSlides/notesSlide226.xml" ContentType="application/vnd.openxmlformats-officedocument.presentationml.notesSlide+xml"/>
  <Override PartName="/ppt/notesSlides/notesSlide227.xml" ContentType="application/vnd.openxmlformats-officedocument.presentationml.notesSlide+xml"/>
  <Override PartName="/ppt/notesSlides/notesSlide228.xml" ContentType="application/vnd.openxmlformats-officedocument.presentationml.notesSlide+xml"/>
  <Override PartName="/ppt/notesSlides/notesSlide229.xml" ContentType="application/vnd.openxmlformats-officedocument.presentationml.notesSlide+xml"/>
  <Override PartName="/ppt/notesSlides/notesSlide2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2"/>
  </p:notesMasterIdLst>
  <p:handoutMasterIdLst>
    <p:handoutMasterId r:id="rId233"/>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80" r:id="rId131"/>
    <p:sldId id="681" r:id="rId132"/>
    <p:sldId id="682" r:id="rId133"/>
    <p:sldId id="683" r:id="rId134"/>
    <p:sldId id="684" r:id="rId135"/>
    <p:sldId id="685" r:id="rId136"/>
    <p:sldId id="686" r:id="rId137"/>
    <p:sldId id="679" r:id="rId138"/>
    <p:sldId id="687" r:id="rId139"/>
    <p:sldId id="689" r:id="rId140"/>
    <p:sldId id="714" r:id="rId141"/>
    <p:sldId id="693" r:id="rId142"/>
    <p:sldId id="694" r:id="rId143"/>
    <p:sldId id="695" r:id="rId144"/>
    <p:sldId id="696" r:id="rId145"/>
    <p:sldId id="697" r:id="rId146"/>
    <p:sldId id="702" r:id="rId147"/>
    <p:sldId id="703" r:id="rId148"/>
    <p:sldId id="704" r:id="rId149"/>
    <p:sldId id="706" r:id="rId150"/>
    <p:sldId id="720" r:id="rId151"/>
    <p:sldId id="709" r:id="rId152"/>
    <p:sldId id="710" r:id="rId153"/>
    <p:sldId id="711" r:id="rId154"/>
    <p:sldId id="712" r:id="rId155"/>
    <p:sldId id="713" r:id="rId156"/>
    <p:sldId id="721" r:id="rId157"/>
    <p:sldId id="722" r:id="rId158"/>
    <p:sldId id="723" r:id="rId159"/>
    <p:sldId id="724" r:id="rId160"/>
    <p:sldId id="725" r:id="rId161"/>
    <p:sldId id="726" r:id="rId162"/>
    <p:sldId id="727" r:id="rId163"/>
    <p:sldId id="728" r:id="rId164"/>
    <p:sldId id="729" r:id="rId165"/>
    <p:sldId id="744" r:id="rId166"/>
    <p:sldId id="745" r:id="rId167"/>
    <p:sldId id="746" r:id="rId168"/>
    <p:sldId id="747" r:id="rId169"/>
    <p:sldId id="748" r:id="rId170"/>
    <p:sldId id="749" r:id="rId171"/>
    <p:sldId id="750" r:id="rId172"/>
    <p:sldId id="751" r:id="rId173"/>
    <p:sldId id="738" r:id="rId174"/>
    <p:sldId id="763" r:id="rId175"/>
    <p:sldId id="764" r:id="rId176"/>
    <p:sldId id="765" r:id="rId177"/>
    <p:sldId id="766" r:id="rId178"/>
    <p:sldId id="767" r:id="rId179"/>
    <p:sldId id="768" r:id="rId180"/>
    <p:sldId id="769" r:id="rId181"/>
    <p:sldId id="755" r:id="rId182"/>
    <p:sldId id="770" r:id="rId183"/>
    <p:sldId id="771" r:id="rId184"/>
    <p:sldId id="772" r:id="rId185"/>
    <p:sldId id="773" r:id="rId186"/>
    <p:sldId id="774" r:id="rId187"/>
    <p:sldId id="775" r:id="rId188"/>
    <p:sldId id="776" r:id="rId189"/>
    <p:sldId id="777" r:id="rId190"/>
    <p:sldId id="778" r:id="rId191"/>
    <p:sldId id="779" r:id="rId192"/>
    <p:sldId id="780" r:id="rId193"/>
    <p:sldId id="781" r:id="rId194"/>
    <p:sldId id="782" r:id="rId195"/>
    <p:sldId id="783" r:id="rId196"/>
    <p:sldId id="784" r:id="rId197"/>
    <p:sldId id="785" r:id="rId198"/>
    <p:sldId id="796" r:id="rId199"/>
    <p:sldId id="797" r:id="rId200"/>
    <p:sldId id="798" r:id="rId201"/>
    <p:sldId id="799" r:id="rId202"/>
    <p:sldId id="792" r:id="rId203"/>
    <p:sldId id="790" r:id="rId204"/>
    <p:sldId id="791" r:id="rId205"/>
    <p:sldId id="793" r:id="rId206"/>
    <p:sldId id="794" r:id="rId207"/>
    <p:sldId id="795" r:id="rId208"/>
    <p:sldId id="800" r:id="rId209"/>
    <p:sldId id="801" r:id="rId210"/>
    <p:sldId id="802" r:id="rId211"/>
    <p:sldId id="803" r:id="rId212"/>
    <p:sldId id="804" r:id="rId213"/>
    <p:sldId id="805" r:id="rId214"/>
    <p:sldId id="806" r:id="rId215"/>
    <p:sldId id="807" r:id="rId216"/>
    <p:sldId id="808" r:id="rId217"/>
    <p:sldId id="809" r:id="rId218"/>
    <p:sldId id="810" r:id="rId219"/>
    <p:sldId id="811" r:id="rId220"/>
    <p:sldId id="812" r:id="rId221"/>
    <p:sldId id="813" r:id="rId222"/>
    <p:sldId id="814" r:id="rId223"/>
    <p:sldId id="815" r:id="rId224"/>
    <p:sldId id="816" r:id="rId225"/>
    <p:sldId id="817" r:id="rId226"/>
    <p:sldId id="818" r:id="rId227"/>
    <p:sldId id="708" r:id="rId228"/>
    <p:sldId id="561" r:id="rId229"/>
    <p:sldId id="698" r:id="rId230"/>
    <p:sldId id="705" r:id="rId23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721" autoAdjust="0"/>
    <p:restoredTop sz="90427" autoAdjust="0"/>
  </p:normalViewPr>
  <p:slideViewPr>
    <p:cSldViewPr>
      <p:cViewPr varScale="1">
        <p:scale>
          <a:sx n="100" d="100"/>
          <a:sy n="100" d="100"/>
        </p:scale>
        <p:origin x="10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theme" Target="theme/theme1.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tableStyles" Target="tableStyles.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viewProps" Target="viewProps.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notesMaster" Target="notesMasters/notesMaster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handoutMaster" Target="handoutMasters/handout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commentAuthors" Target="commentAuthors.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presProps" Target="presProps.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0.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211.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212.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213.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214.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215.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216.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217.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218.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219.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0.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221.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222.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223.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224.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225.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226.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227.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228.xml.rels><?xml version="1.0" encoding="UTF-8" standalone="yes"?>
<Relationships xmlns="http://schemas.openxmlformats.org/package/2006/relationships"><Relationship Id="rId2" Type="http://schemas.openxmlformats.org/officeDocument/2006/relationships/slide" Target="../slides/slide228.xml"/><Relationship Id="rId1" Type="http://schemas.openxmlformats.org/officeDocument/2006/relationships/notesMaster" Target="../notesMasters/notesMaster1.xml"/></Relationships>
</file>

<file path=ppt/notesSlides/_rels/notesSlide229.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0.xml.rels><?xml version="1.0" encoding="UTF-8" standalone="yes"?>
<Relationships xmlns="http://schemas.openxmlformats.org/package/2006/relationships"><Relationship Id="rId2" Type="http://schemas.openxmlformats.org/officeDocument/2006/relationships/slide" Target="../slides/slide2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3487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007664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1123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183524258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501801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452761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7999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45470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872019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343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614845447"/>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383651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020362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0169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643750"/>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8854110"/>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3365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0526615"/>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6788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661556106"/>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2194087"/>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5178045"/>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250970"/>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0450423"/>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344195"/>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223212"/>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812512"/>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086313"/>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6082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812595"/>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416837"/>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2132305"/>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6783361"/>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5963681"/>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678291"/>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0021715"/>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95403"/>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525372"/>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0797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544200"/>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6715521"/>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2645793"/>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69413307"/>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7252117"/>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19937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592"/>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0750092"/>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7918018"/>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70727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3320586"/>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05055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5370850"/>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6034561"/>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2743596"/>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66783586"/>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213376"/>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8524385"/>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45982288"/>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60474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9530464"/>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398454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2266241"/>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0715590"/>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297069"/>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4585633"/>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1086144"/>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7969336"/>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0767624"/>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07233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89153254"/>
      </p:ext>
    </p:extLst>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0099287"/>
      </p:ext>
    </p:extLst>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0806597"/>
      </p:ext>
    </p:extLst>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70053111"/>
      </p:ext>
    </p:extLst>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45524999"/>
      </p:ext>
    </p:extLst>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48031724"/>
      </p:ext>
    </p:extLst>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9508640"/>
      </p:ext>
    </p:extLst>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85601120"/>
      </p:ext>
    </p:extLst>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4687985"/>
      </p:ext>
    </p:extLst>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49377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77427161"/>
      </p:ext>
    </p:extLst>
  </p:cSld>
  <p:clrMapOvr>
    <a:masterClrMapping/>
  </p:clrMapOvr>
</p:notes>
</file>

<file path=ppt/notesSlides/notesSlide2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3754973"/>
      </p:ext>
    </p:extLst>
  </p:cSld>
  <p:clrMapOvr>
    <a:masterClrMapping/>
  </p:clrMapOvr>
</p:notes>
</file>

<file path=ppt/notesSlides/notesSlide2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946576"/>
      </p:ext>
    </p:extLst>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2011289"/>
      </p:ext>
    </p:extLst>
  </p:cSld>
  <p:clrMapOvr>
    <a:masterClrMapping/>
  </p:clrMapOvr>
</p:notes>
</file>

<file path=ppt/notesSlides/notesSlide2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0362327"/>
      </p:ext>
    </p:extLst>
  </p:cSld>
  <p:clrMapOvr>
    <a:masterClrMapping/>
  </p:clrMapOvr>
</p:notes>
</file>

<file path=ppt/notesSlides/notesSlide2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543619"/>
      </p:ext>
    </p:extLst>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9192007"/>
      </p:ext>
    </p:extLst>
  </p:cSld>
  <p:clrMapOvr>
    <a:masterClrMapping/>
  </p:clrMapOvr>
</p:notes>
</file>

<file path=ppt/notesSlides/notesSlide2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18711263"/>
      </p:ext>
    </p:extLst>
  </p:cSld>
  <p:clrMapOvr>
    <a:masterClrMapping/>
  </p:clrMapOvr>
</p:notes>
</file>

<file path=ppt/notesSlides/notesSlide2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3381089"/>
      </p:ext>
    </p:extLst>
  </p:cSld>
  <p:clrMapOvr>
    <a:masterClrMapping/>
  </p:clrMapOvr>
</p:notes>
</file>

<file path=ppt/notesSlides/notesSlide2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65069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79235655"/>
      </p:ext>
    </p:extLst>
  </p:cSld>
  <p:clrMapOvr>
    <a:masterClrMapping/>
  </p:clrMapOvr>
</p:notes>
</file>

<file path=ppt/notesSlides/notesSlide2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1644153"/>
      </p:ext>
    </p:extLst>
  </p:cSld>
  <p:clrMapOvr>
    <a:masterClrMapping/>
  </p:clrMapOvr>
</p:notes>
</file>

<file path=ppt/notesSlides/notesSlide2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13919"/>
      </p:ext>
    </p:extLst>
  </p:cSld>
  <p:clrMapOvr>
    <a:masterClrMapping/>
  </p:clrMapOvr>
</p:notes>
</file>

<file path=ppt/notesSlides/notesSlide2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73641114"/>
      </p:ext>
    </p:extLst>
  </p:cSld>
  <p:clrMapOvr>
    <a:masterClrMapping/>
  </p:clrMapOvr>
</p:notes>
</file>

<file path=ppt/notesSlides/notesSlide2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1000126"/>
      </p:ext>
    </p:extLst>
  </p:cSld>
  <p:clrMapOvr>
    <a:masterClrMapping/>
  </p:clrMapOvr>
</p:notes>
</file>

<file path=ppt/notesSlides/notesSlide2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3124389"/>
      </p:ext>
    </p:extLst>
  </p:cSld>
  <p:clrMapOvr>
    <a:masterClrMapping/>
  </p:clrMapOvr>
</p:notes>
</file>

<file path=ppt/notesSlides/notesSlide2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4191025"/>
      </p:ext>
    </p:extLst>
  </p:cSld>
  <p:clrMapOvr>
    <a:masterClrMapping/>
  </p:clrMapOvr>
</p:notes>
</file>

<file path=ppt/notesSlides/notesSlide2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2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2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r79</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40.xml"/><Relationship Id="rId1" Type="http://schemas.openxmlformats.org/officeDocument/2006/relationships/slideLayout" Target="../slideLayouts/slideLayout1.xml"/><Relationship Id="rId4" Type="http://schemas.openxmlformats.org/officeDocument/2006/relationships/hyperlink" Target="https://mentor.ieee.org/802.11/dcn/22/11-22-0512-19-00bf-ieee-802-11bf-teleconference-minutes-march-may-2022.docx" TargetMode="Externa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50.xml"/><Relationship Id="rId1" Type="http://schemas.openxmlformats.org/officeDocument/2006/relationships/slideLayout" Target="../slideLayouts/slideLayout1.xml"/><Relationship Id="rId4" Type="http://schemas.openxmlformats.org/officeDocument/2006/relationships/hyperlink" Target="https://mentor.ieee.org/802.11/dcn/22/11-22-0812-14-00bf-teleconference-minutes-may-july-2022.docx" TargetMode="Externa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01.xml"/><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02.xml"/><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03.xml"/><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04.xml"/><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5.xml"/><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206.xml"/><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207.xml"/><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208.xml"/><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20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210.xml"/><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211.xml"/><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2" Type="http://schemas.openxmlformats.org/officeDocument/2006/relationships/notesSlide" Target="../notesSlides/notesSlide212.xml"/><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213.xml"/><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2" Type="http://schemas.openxmlformats.org/officeDocument/2006/relationships/notesSlide" Target="../notesSlides/notesSlide214.xml"/><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2" Type="http://schemas.openxmlformats.org/officeDocument/2006/relationships/notesSlide" Target="../notesSlides/notesSlide215.xml"/><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2" Type="http://schemas.openxmlformats.org/officeDocument/2006/relationships/notesSlide" Target="../notesSlides/notesSlide216.xml"/><Relationship Id="rId1" Type="http://schemas.openxmlformats.org/officeDocument/2006/relationships/slideLayout" Target="../slideLayouts/slideLayout1.xml"/></Relationships>
</file>

<file path=ppt/slides/_rels/slide217.xml.rels><?xml version="1.0" encoding="UTF-8" standalone="yes"?>
<Relationships xmlns="http://schemas.openxmlformats.org/package/2006/relationships"><Relationship Id="rId2" Type="http://schemas.openxmlformats.org/officeDocument/2006/relationships/notesSlide" Target="../notesSlides/notesSlide217.xml"/><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2" Type="http://schemas.openxmlformats.org/officeDocument/2006/relationships/notesSlide" Target="../notesSlides/notesSlide218.xml"/><Relationship Id="rId1" Type="http://schemas.openxmlformats.org/officeDocument/2006/relationships/slideLayout" Target="../slideLayouts/slideLayout1.xml"/></Relationships>
</file>

<file path=ppt/slides/_rels/slide219.xml.rels><?xml version="1.0" encoding="UTF-8" standalone="yes"?>
<Relationships xmlns="http://schemas.openxmlformats.org/package/2006/relationships"><Relationship Id="rId2" Type="http://schemas.openxmlformats.org/officeDocument/2006/relationships/notesSlide" Target="../notesSlides/notesSlide2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2" Type="http://schemas.openxmlformats.org/officeDocument/2006/relationships/notesSlide" Target="../notesSlides/notesSlide220.xml"/><Relationship Id="rId1" Type="http://schemas.openxmlformats.org/officeDocument/2006/relationships/slideLayout" Target="../slideLayouts/slideLayout1.xml"/></Relationships>
</file>

<file path=ppt/slides/_rels/slide221.xml.rels><?xml version="1.0" encoding="UTF-8" standalone="yes"?>
<Relationships xmlns="http://schemas.openxmlformats.org/package/2006/relationships"><Relationship Id="rId2" Type="http://schemas.openxmlformats.org/officeDocument/2006/relationships/notesSlide" Target="../notesSlides/notesSlide221.xml"/><Relationship Id="rId1" Type="http://schemas.openxmlformats.org/officeDocument/2006/relationships/slideLayout" Target="../slideLayouts/slideLayout1.xml"/></Relationships>
</file>

<file path=ppt/slides/_rels/slide222.xml.rels><?xml version="1.0" encoding="UTF-8" standalone="yes"?>
<Relationships xmlns="http://schemas.openxmlformats.org/package/2006/relationships"><Relationship Id="rId2" Type="http://schemas.openxmlformats.org/officeDocument/2006/relationships/notesSlide" Target="../notesSlides/notesSlide222.xml"/><Relationship Id="rId1" Type="http://schemas.openxmlformats.org/officeDocument/2006/relationships/slideLayout" Target="../slideLayouts/slideLayout1.xml"/></Relationships>
</file>

<file path=ppt/slides/_rels/slide223.xml.rels><?xml version="1.0" encoding="UTF-8" standalone="yes"?>
<Relationships xmlns="http://schemas.openxmlformats.org/package/2006/relationships"><Relationship Id="rId2" Type="http://schemas.openxmlformats.org/officeDocument/2006/relationships/notesSlide" Target="../notesSlides/notesSlide223.xml"/><Relationship Id="rId1" Type="http://schemas.openxmlformats.org/officeDocument/2006/relationships/slideLayout" Target="../slideLayouts/slideLayout1.xml"/></Relationships>
</file>

<file path=ppt/slides/_rels/slide224.xml.rels><?xml version="1.0" encoding="UTF-8" standalone="yes"?>
<Relationships xmlns="http://schemas.openxmlformats.org/package/2006/relationships"><Relationship Id="rId2" Type="http://schemas.openxmlformats.org/officeDocument/2006/relationships/notesSlide" Target="../notesSlides/notesSlide224.xml"/><Relationship Id="rId1" Type="http://schemas.openxmlformats.org/officeDocument/2006/relationships/slideLayout" Target="../slideLayouts/slideLayout1.xml"/></Relationships>
</file>

<file path=ppt/slides/_rels/slide225.xml.rels><?xml version="1.0" encoding="UTF-8" standalone="yes"?>
<Relationships xmlns="http://schemas.openxmlformats.org/package/2006/relationships"><Relationship Id="rId2" Type="http://schemas.openxmlformats.org/officeDocument/2006/relationships/notesSlide" Target="../notesSlides/notesSlide225.xml"/><Relationship Id="rId1" Type="http://schemas.openxmlformats.org/officeDocument/2006/relationships/slideLayout" Target="../slideLayouts/slideLayout1.xml"/></Relationships>
</file>

<file path=ppt/slides/_rels/slide226.xml.rels><?xml version="1.0" encoding="UTF-8" standalone="yes"?>
<Relationships xmlns="http://schemas.openxmlformats.org/package/2006/relationships"><Relationship Id="rId2" Type="http://schemas.openxmlformats.org/officeDocument/2006/relationships/notesSlide" Target="../notesSlides/notesSlide226.xml"/><Relationship Id="rId1" Type="http://schemas.openxmlformats.org/officeDocument/2006/relationships/slideLayout" Target="../slideLayouts/slideLayout1.xml"/></Relationships>
</file>

<file path=ppt/slides/_rels/slide227.xml.rels><?xml version="1.0" encoding="UTF-8" standalone="yes"?>
<Relationships xmlns="http://schemas.openxmlformats.org/package/2006/relationships"><Relationship Id="rId2" Type="http://schemas.openxmlformats.org/officeDocument/2006/relationships/notesSlide" Target="../notesSlides/notesSlide227.xml"/><Relationship Id="rId1" Type="http://schemas.openxmlformats.org/officeDocument/2006/relationships/slideLayout" Target="../slideLayouts/slideLayout1.xml"/></Relationships>
</file>

<file path=ppt/slides/_rels/slide228.xml.rels><?xml version="1.0" encoding="UTF-8" standalone="yes"?>
<Relationships xmlns="http://schemas.openxmlformats.org/package/2006/relationships"><Relationship Id="rId2" Type="http://schemas.openxmlformats.org/officeDocument/2006/relationships/notesSlide" Target="../notesSlides/notesSlide228.xml"/><Relationship Id="rId1" Type="http://schemas.openxmlformats.org/officeDocument/2006/relationships/slideLayout" Target="../slideLayouts/slideLayout1.xml"/></Relationships>
</file>

<file path=ppt/slides/_rels/slide229.xml.rels><?xml version="1.0" encoding="UTF-8" standalone="yes"?>
<Relationships xmlns="http://schemas.openxmlformats.org/package/2006/relationships"><Relationship Id="rId2" Type="http://schemas.openxmlformats.org/officeDocument/2006/relationships/notesSlide" Target="../notesSlides/notesSlide22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30.xml.rels><?xml version="1.0" encoding="UTF-8" standalone="yes"?>
<Relationships xmlns="http://schemas.openxmlformats.org/package/2006/relationships"><Relationship Id="rId2" Type="http://schemas.openxmlformats.org/officeDocument/2006/relationships/notesSlide" Target="../notesSlides/notesSlide23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2022-10-18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6431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38084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169858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3088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7571005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8596714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4415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40222542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08994446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a:t>
            </a:r>
            <a:r>
              <a:rPr lang="en-US" altLang="zh-CN" sz="4000" dirty="0" smtClean="0">
                <a:solidFill>
                  <a:srgbClr val="0000FF"/>
                </a:solidFill>
              </a:rPr>
              <a:t>interim</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54804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Alecsander Eitan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264444962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3611572"/>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396893740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68478752"/>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Jinsoo Choi		Second: Oscar Au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7511916"/>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5882618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394032029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  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411580015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July Plenary</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96842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mentor.ieee.org/802.11/dcn/22/11-22-0812-14-00bf-teleconference-minutes-may-july-2022.docx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r>
              <a:rPr lang="en-US" altLang="zh-CN" sz="2000" dirty="0" smtClean="0"/>
              <a:t>Sang </a:t>
            </a:r>
            <a:r>
              <a:rPr lang="en-US" altLang="zh-CN" sz="2000" dirty="0"/>
              <a:t>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54125455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a:t>
            </a:r>
            <a:r>
              <a:rPr lang="en-US" altLang="zh-CN" sz="1800" b="1" kern="0" dirty="0" smtClean="0"/>
              <a:t>Rojan </a:t>
            </a:r>
            <a:r>
              <a:rPr lang="en-US" altLang="zh-CN" sz="1800" b="1" kern="0" dirty="0"/>
              <a:t>Chitrakar </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2557571"/>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86163863"/>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a:t>
            </a:r>
            <a:r>
              <a:rPr lang="en-US" altLang="zh-CN" sz="1600" dirty="0" smtClean="0"/>
              <a:t>842</a:t>
            </a:r>
            <a:r>
              <a:rPr lang="en-US" altLang="zh-CN" sz="1600" dirty="0"/>
              <a:t>,</a:t>
            </a:r>
            <a:r>
              <a:rPr lang="en-US" altLang="zh-CN" sz="1600" dirty="0" smtClean="0"/>
              <a:t> </a:t>
            </a:r>
            <a:r>
              <a:rPr lang="en-US" altLang="zh-CN" sz="1600" dirty="0"/>
              <a:t>in 22/0907r1, Resolutions for Editorial Comments in CC40 - Part 3</a:t>
            </a:r>
            <a:endParaRPr lang="en-US" altLang="zh-CN" sz="1600" dirty="0" smtClean="0"/>
          </a:p>
          <a:p>
            <a:pPr lvl="1" algn="just">
              <a:buFont typeface="Arial" panose="020B0604020202020204" pitchFamily="34" charset="0"/>
              <a:buChar char="–"/>
              <a:defRPr/>
            </a:pPr>
            <a:r>
              <a:rPr lang="en-US" altLang="zh-CN" sz="1600" dirty="0"/>
              <a:t>023, 229, 429, 665, 841, 848, 852, 853, 854, 856, 858, 859, </a:t>
            </a:r>
            <a:r>
              <a:rPr lang="en-US" altLang="zh-CN" sz="1600" dirty="0" smtClean="0"/>
              <a:t>894, </a:t>
            </a:r>
            <a:r>
              <a:rPr lang="en-US" altLang="zh-CN" sz="1600" dirty="0"/>
              <a:t>in 22/0889r3, Resolutions for Editorial Comments in CC40 - Part 2</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a:t>
            </a:r>
            <a:r>
              <a:rPr lang="en-US" altLang="zh-CN" sz="1800" b="1" kern="0" dirty="0" smtClean="0"/>
              <a:t>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5263699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a:t>
            </a:r>
            <a:r>
              <a:rPr lang="en-US" altLang="zh-CN" sz="1600" dirty="0" smtClean="0"/>
              <a:t>902, </a:t>
            </a:r>
            <a:r>
              <a:rPr lang="en-US" altLang="zh-CN" sz="1600" dirty="0"/>
              <a:t>in 22/0931r2, Resolutions for Editorial Comments in CC40 - Part 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4039174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 (</a:t>
            </a:r>
            <a:r>
              <a:rPr lang="en-US" altLang="zh-CN" sz="4000" dirty="0" smtClean="0">
                <a:solidFill>
                  <a:srgbClr val="FF0000"/>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Each selected non-AP STA shall be specified in terms of its MAC address. 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Oscar Au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575561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108 </a:t>
            </a:r>
            <a:r>
              <a:rPr lang="en-US" altLang="zh-CN" sz="4000" dirty="0"/>
              <a:t>(</a:t>
            </a:r>
            <a:r>
              <a:rPr lang="en-US" altLang="zh-CN" sz="4000" dirty="0">
                <a:solidFill>
                  <a:srgbClr val="0000FF"/>
                </a:solidFill>
              </a:rPr>
              <a:t>July </a:t>
            </a:r>
            <a:r>
              <a:rPr lang="en-US" altLang="zh-CN" sz="4000" dirty="0" smtClean="0">
                <a:solidFill>
                  <a:srgbClr val="0000FF"/>
                </a:solidFill>
              </a:rPr>
              <a:t>14</a:t>
            </a:r>
            <a:r>
              <a:rPr lang="en-US" altLang="zh-CN" sz="4000" dirty="0" smtClean="0"/>
              <a:t>)</a:t>
            </a:r>
            <a:endParaRPr lang="en-US" altLang="zh-CN" sz="4000" dirty="0"/>
          </a:p>
          <a:p>
            <a:pPr algn="ctr">
              <a:buFontTx/>
              <a:buNone/>
            </a:pP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b="1" dirty="0"/>
              <a:t>330, 656, 414, 225, 657, 679, 652, 649, </a:t>
            </a:r>
            <a:r>
              <a:rPr lang="en-US" altLang="zh-CN" sz="1600" b="1" dirty="0" smtClean="0"/>
              <a:t>109</a:t>
            </a:r>
            <a:endParaRPr lang="en-US" altLang="zh-CN" sz="1600" dirty="0"/>
          </a:p>
          <a:p>
            <a:pPr lvl="1" algn="just">
              <a:buFont typeface="Arial" panose="020B0604020202020204" pitchFamily="34" charset="0"/>
              <a:buChar char="–"/>
              <a:defRPr/>
            </a:pPr>
            <a:r>
              <a:rPr lang="en-US" altLang="zh-CN" sz="1600" dirty="0" smtClean="0"/>
              <a:t>In </a:t>
            </a:r>
            <a:r>
              <a:rPr lang="en-US" altLang="zh-CN" sz="1600" b="1" dirty="0" smtClean="0"/>
              <a:t>11-22-918r2, </a:t>
            </a:r>
            <a:r>
              <a:rPr lang="en-US" altLang="zh-CN" sz="1600" dirty="0"/>
              <a:t>CC40-DNG-sensing-req-CIDs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22/0918r2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795193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45, 107, 397, 339, 329, 223, 372 </a:t>
            </a:r>
            <a:r>
              <a:rPr lang="en-US" altLang="zh-CN" sz="1600" dirty="0" smtClean="0"/>
              <a:t>(In 11-22-0943-01-00bf </a:t>
            </a:r>
            <a:r>
              <a:rPr lang="en-US" altLang="zh-CN" sz="1600" dirty="0"/>
              <a:t>CC40-comments DMG comments resolution part one) </a:t>
            </a:r>
            <a:endParaRPr lang="en-US" altLang="zh-CN" sz="1600" dirty="0" smtClean="0"/>
          </a:p>
          <a:p>
            <a:pPr lvl="1" algn="just">
              <a:buFont typeface="Arial" panose="020B0604020202020204" pitchFamily="34" charset="0"/>
              <a:buChar char="–"/>
              <a:defRPr/>
            </a:pPr>
            <a:r>
              <a:rPr lang="en-US" altLang="zh-CN" sz="1600" kern="0" dirty="0"/>
              <a:t>215, 219, 262, 263, 377  </a:t>
            </a:r>
            <a:r>
              <a:rPr lang="en-US" altLang="zh-CN" sz="1600" kern="0" dirty="0" smtClean="0"/>
              <a:t>(In 11-22-0944-02-00bf </a:t>
            </a:r>
            <a:r>
              <a:rPr lang="en-US" altLang="zh-CN" sz="1600" kern="0" dirty="0"/>
              <a:t>CC40-comments DMG comments resolution part two)</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22/0943r1, 22/0944r2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58822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106, 67, 68, 84, 396, 86, 87, 73</a:t>
            </a:r>
          </a:p>
          <a:p>
            <a:pPr lvl="1" algn="just">
              <a:buFont typeface="Arial" panose="020B0604020202020204" pitchFamily="34" charset="0"/>
              <a:buChar char="–"/>
              <a:defRPr/>
            </a:pPr>
            <a:r>
              <a:rPr lang="en-US" altLang="zh-CN" sz="1600" dirty="0"/>
              <a:t>as specified in 11-22-901r0 (CC40-Resolution of CIDs in clause 9.4.2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22/0901r0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3766292"/>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702, 70, 71, 72, 69, 85 </a:t>
            </a:r>
          </a:p>
          <a:p>
            <a:pPr lvl="1" algn="just">
              <a:buFont typeface="Arial" panose="020B0604020202020204" pitchFamily="34" charset="0"/>
              <a:buChar char="–"/>
              <a:defRPr/>
            </a:pPr>
            <a:r>
              <a:rPr lang="en-US" altLang="zh-CN" sz="1600" dirty="0"/>
              <a:t>as specified in </a:t>
            </a:r>
            <a:r>
              <a:rPr lang="en-US" altLang="zh-CN" sz="1600" dirty="0" smtClean="0"/>
              <a:t>11-22-922r1 </a:t>
            </a:r>
            <a:r>
              <a:rPr lang="en-US" altLang="zh-CN" sz="1600" dirty="0"/>
              <a:t>(CC40-Resolution of CIDs in clause 9.4.2 part 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22/0922r1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7154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103, 104, 669, 54, 667, 222, 394, 402, 140, 804, 604, 805, 391, 224, 607, 36, 37, </a:t>
            </a:r>
            <a:r>
              <a:rPr lang="en-US" altLang="zh-CN" sz="1600" dirty="0" smtClean="0"/>
              <a:t>38</a:t>
            </a:r>
          </a:p>
          <a:p>
            <a:pPr lvl="1" algn="just">
              <a:buFont typeface="Arial" panose="020B0604020202020204" pitchFamily="34" charset="0"/>
              <a:buChar char="–"/>
              <a:defRPr/>
            </a:pPr>
            <a:r>
              <a:rPr lang="en-US" altLang="zh-CN" sz="1600" dirty="0"/>
              <a:t>as specified in </a:t>
            </a:r>
            <a:r>
              <a:rPr lang="en-US" altLang="zh-CN" sz="1600" dirty="0" smtClean="0"/>
              <a:t>11-22-0985-03-00bf-resolutions-for-editorial-comments-in-cc40-part-5</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2309631"/>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2, 228,729, </a:t>
            </a:r>
            <a:r>
              <a:rPr lang="en-US" altLang="zh-CN" sz="1600" dirty="0" smtClean="0"/>
              <a:t>781</a:t>
            </a:r>
          </a:p>
          <a:p>
            <a:pPr lvl="1" algn="just">
              <a:buFont typeface="Arial" panose="020B0604020202020204" pitchFamily="34" charset="0"/>
              <a:buChar char="–"/>
              <a:defRPr/>
            </a:pPr>
            <a:r>
              <a:rPr lang="en-US" altLang="zh-CN" sz="1600" dirty="0"/>
              <a:t>as specified in 11-22-0934r4, Comment resolution for CIDs 2, 228 and 729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22/0934r4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41647394"/>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341, 90, 237, 350, 352, 353, 354, 437, 438, 439, 444, and </a:t>
            </a:r>
            <a:r>
              <a:rPr lang="en-US" altLang="zh-CN" sz="1600" dirty="0" smtClean="0"/>
              <a:t>336</a:t>
            </a:r>
          </a:p>
          <a:p>
            <a:pPr lvl="1" algn="just">
              <a:buFont typeface="Arial" panose="020B0604020202020204" pitchFamily="34" charset="0"/>
              <a:buChar char="–"/>
              <a:defRPr/>
            </a:pPr>
            <a:r>
              <a:rPr lang="en-US" altLang="zh-CN" sz="1600" kern="0" dirty="0"/>
              <a:t>as specified in 11-22-1095-01-00bf cc40-comments DMG comments resolution part three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22/1095r1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6389217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331</a:t>
            </a:r>
            <a:r>
              <a:rPr lang="en-US" altLang="zh-CN" sz="1600" dirty="0"/>
              <a:t>, 332, 643, 420, 653, 839, 648, 333, 240, 258, 395, 651, 424, 425, 259, 421, 422, 423, 840, 426, 514, </a:t>
            </a:r>
            <a:r>
              <a:rPr lang="en-US" altLang="zh-CN" sz="1600" dirty="0" smtClean="0"/>
              <a:t>427, </a:t>
            </a:r>
            <a:r>
              <a:rPr lang="en-US" altLang="zh-CN" sz="1600" dirty="0"/>
              <a:t>as specified in 11-22-947r3, </a:t>
            </a:r>
            <a:r>
              <a:rPr lang="en-US" altLang="zh-CN" sz="1600" dirty="0" smtClean="0"/>
              <a:t>CC40-DMG-informtion-elements-CIDs</a:t>
            </a:r>
          </a:p>
          <a:p>
            <a:pPr lvl="1" algn="just">
              <a:buFont typeface="Arial" panose="020B0604020202020204" pitchFamily="34" charset="0"/>
              <a:buChar char="–"/>
              <a:defRPr/>
            </a:pPr>
            <a:r>
              <a:rPr lang="en-US" altLang="zh-CN" sz="1600" dirty="0"/>
              <a:t>763, 366, 361, 448, 357, 358, 359, 360, 362, 363, 364, 869, 450, 451, 870, 871, </a:t>
            </a:r>
            <a:r>
              <a:rPr lang="en-US" altLang="zh-CN" sz="1600" dirty="0" smtClean="0"/>
              <a:t>872, </a:t>
            </a:r>
            <a:r>
              <a:rPr lang="en-US" altLang="zh-CN" sz="1600" dirty="0"/>
              <a:t>as specified in 11-22-966r1, CC40-DMG-clasue-11-CIDs-part-1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22/947r3, 22/966r1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17751133"/>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290, 458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11-22-988r2, </a:t>
            </a:r>
            <a:r>
              <a:rPr lang="en-US" altLang="zh-CN" sz="1600" dirty="0"/>
              <a:t>Comment Resolutions for CC40 11bf D0.1 SBP MLME CIDs</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22/988r2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6751647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71225322"/>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1751149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 Yan 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41637596"/>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07712585"/>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47119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91038509"/>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18Y</a:t>
            </a:r>
            <a:r>
              <a:rPr lang="en-US" altLang="zh-CN" sz="1800" b="1" kern="0" dirty="0"/>
              <a:t>/ </a:t>
            </a:r>
            <a:r>
              <a:rPr lang="en-US" altLang="zh-CN" sz="1800" b="1" kern="0" dirty="0" smtClean="0"/>
              <a:t> 1 </a:t>
            </a:r>
            <a:r>
              <a:rPr lang="en-US" altLang="zh-CN" sz="1800" b="1" kern="0" dirty="0"/>
              <a:t>N/  </a:t>
            </a:r>
            <a:r>
              <a:rPr lang="en-US" altLang="zh-CN" sz="1800" b="1" kern="0" dirty="0" smtClean="0"/>
              <a:t>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a:t>
            </a:r>
            <a:r>
              <a:rPr lang="en-US" altLang="zh-CN" sz="1800" b="1" dirty="0" smtClean="0">
                <a:highlight>
                  <a:srgbClr val="00FF00"/>
                </a:highlight>
              </a:rPr>
              <a:t>6A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14Y/ 3N/ 9A</a:t>
            </a:r>
            <a:endParaRPr lang="en-US" altLang="zh-CN" sz="1050" b="1" kern="0" dirty="0"/>
          </a:p>
        </p:txBody>
      </p:sp>
    </p:spTree>
    <p:extLst>
      <p:ext uri="{BB962C8B-B14F-4D97-AF65-F5344CB8AC3E}">
        <p14:creationId xmlns:p14="http://schemas.microsoft.com/office/powerpoint/2010/main" val="11716326"/>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49719950"/>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83685886"/>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573884386"/>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1910474398"/>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a:t>
            </a:r>
            <a:r>
              <a:rPr lang="en-US" altLang="zh-CN" sz="1600" dirty="0" smtClean="0"/>
              <a:t>123</a:t>
            </a:r>
            <a:r>
              <a:rPr lang="en-US" altLang="zh-CN" sz="1600" dirty="0"/>
              <a:t>, 124, 136, 193, 194, 477, and 550</a:t>
            </a:r>
            <a:endParaRPr lang="zh-CN" altLang="zh-CN" sz="1600" dirty="0"/>
          </a:p>
          <a:p>
            <a:pPr lvl="1"/>
            <a:r>
              <a:rPr lang="en-US" altLang="zh-CN" sz="1600" dirty="0"/>
              <a:t>as specified in </a:t>
            </a:r>
            <a:r>
              <a:rPr lang="en-US" altLang="zh-CN" sz="1600" dirty="0" smtClean="0"/>
              <a:t>11-22-1224r2</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22/1224r2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80388556"/>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73391043"/>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22/1237r2</a:t>
            </a:r>
          </a:p>
          <a:p>
            <a:pPr lvl="1" algn="just">
              <a:buFont typeface="Arial" panose="020B0604020202020204" pitchFamily="34" charset="0"/>
              <a:buChar char="–"/>
              <a:defRPr/>
            </a:pPr>
            <a:r>
              <a:rPr lang="en-US" altLang="zh-CN" sz="1600" dirty="0" smtClean="0"/>
              <a:t>CIDs </a:t>
            </a:r>
            <a:r>
              <a:rPr lang="en-US" altLang="zh-CN" sz="1600" dirty="0"/>
              <a:t>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22/1237r2, </a:t>
            </a:r>
            <a:r>
              <a:rPr lang="en-US" altLang="zh-CN" kern="0" dirty="0" smtClean="0"/>
              <a:t>22/1245r5</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664045091"/>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131 163 309 400 564 660 760 885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11-22-1243r2</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a:t>
            </a:r>
            <a:r>
              <a:rPr lang="en-US" altLang="zh-CN" dirty="0"/>
              <a:t>/</a:t>
            </a:r>
            <a:r>
              <a:rPr lang="en-US" altLang="zh-CN" dirty="0" smtClean="0"/>
              <a:t>1243r2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904274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7, 470, and 509</a:t>
            </a:r>
          </a:p>
          <a:p>
            <a:pPr lvl="1" algn="just">
              <a:buFont typeface="Arial" panose="020B0604020202020204" pitchFamily="34" charset="0"/>
              <a:buChar char="–"/>
              <a:defRPr/>
            </a:pPr>
            <a:r>
              <a:rPr lang="en-US" altLang="zh-CN" sz="1600" dirty="0" smtClean="0"/>
              <a:t>as </a:t>
            </a:r>
            <a:r>
              <a:rPr lang="en-US" altLang="zh-CN" sz="1600" dirty="0"/>
              <a:t>specified in 11-22-1206r3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Rui</a:t>
            </a:r>
            <a:r>
              <a:rPr lang="en-US" altLang="zh-CN" sz="1800" b="1" kern="0" dirty="0" smtClean="0"/>
              <a:t> Du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22/1206r3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235860194"/>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12 PM1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213688040"/>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273 161 432 192 616 617 618 619 274 348</a:t>
            </a:r>
          </a:p>
          <a:p>
            <a:pPr lvl="1" algn="just">
              <a:buFont typeface="Arial" panose="020B0604020202020204" pitchFamily="34" charset="0"/>
              <a:buChar char="–"/>
              <a:defRPr/>
            </a:pPr>
            <a:r>
              <a:rPr lang="en-US" altLang="zh-CN" sz="1600" dirty="0"/>
              <a:t>as specified in 11-22-1244r7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22/1244r7</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94495982"/>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CIDs 632, 174, 566, 176, 717, 010, 117, 382, 383, 384, 134, 387, 582, 873, 135, 677</a:t>
            </a:r>
          </a:p>
          <a:p>
            <a:pPr lvl="1" algn="just">
              <a:buFont typeface="Arial" panose="020B0604020202020204" pitchFamily="34" charset="0"/>
              <a:buChar char="–"/>
              <a:defRPr/>
            </a:pPr>
            <a:r>
              <a:rPr lang="en-US" altLang="zh-CN" sz="1600" dirty="0"/>
              <a:t>as specified in 22/1261r3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22/1261r3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275451860"/>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94, 244,324, 581, 801, 802, 817, 892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22/1315r2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Kamel</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22/1315r2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764732337"/>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51, 175, 203, 568, 569, 634, 635, 636, 637, 638, 639, 911</a:t>
            </a:r>
          </a:p>
          <a:p>
            <a:pPr lvl="1" algn="just">
              <a:buFont typeface="Arial" panose="020B0604020202020204" pitchFamily="34" charset="0"/>
              <a:buChar char="–"/>
              <a:defRPr/>
            </a:pPr>
            <a:r>
              <a:rPr lang="en-US" altLang="zh-CN" sz="1600" dirty="0"/>
              <a:t>as specified in 22/1172r3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22/1172r3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4876917"/>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682, 684, 226, 688, 689, 690, 41, 591, 334, 599, 267</a:t>
            </a:r>
          </a:p>
          <a:p>
            <a:pPr lvl="1" algn="just">
              <a:buFont typeface="Arial" panose="020B0604020202020204" pitchFamily="34" charset="0"/>
              <a:buChar char="–"/>
              <a:defRPr/>
            </a:pPr>
            <a:r>
              <a:rPr lang="en-US" altLang="zh-CN" sz="1600" dirty="0"/>
              <a:t>as specified in 22/1271r3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22/1271r3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7820270"/>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884 </a:t>
            </a:r>
          </a:p>
          <a:p>
            <a:pPr lvl="1" algn="just">
              <a:buFont typeface="Arial" panose="020B0604020202020204" pitchFamily="34" charset="0"/>
              <a:buChar char="–"/>
              <a:defRPr/>
            </a:pPr>
            <a:r>
              <a:rPr lang="en-US" altLang="zh-CN" sz="1600" dirty="0"/>
              <a:t>as specified in 22/1331r1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22/1331r1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7914904"/>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694,697,698,699,700,701,704,705,706,708,712</a:t>
            </a:r>
          </a:p>
          <a:p>
            <a:pPr lvl="1" algn="just">
              <a:buFont typeface="Arial" panose="020B0604020202020204" pitchFamily="34" charset="0"/>
              <a:buChar char="–"/>
              <a:defRPr/>
            </a:pPr>
            <a:r>
              <a:rPr lang="en-US" altLang="zh-CN" sz="1600" dirty="0"/>
              <a:t>as specified in 22/0978r3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Leif Wilhelmsson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22/0978r3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28402769"/>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42, 43, 44, 520, 521, 592, 337, 600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11-22-1337-00-00bf cc40-comments DMG comments resolution part </a:t>
            </a:r>
            <a:r>
              <a:rPr lang="en-US" altLang="zh-CN" sz="1600" dirty="0" smtClean="0"/>
              <a:t>four</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22/1337r0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0543440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730, 818, 413, 78, 266, 526, 79, 268, 530</a:t>
            </a:r>
          </a:p>
          <a:p>
            <a:pPr lvl="1" algn="just">
              <a:buFont typeface="Arial" panose="020B0604020202020204" pitchFamily="34" charset="0"/>
              <a:buChar char="–"/>
              <a:defRPr/>
            </a:pPr>
            <a:r>
              <a:rPr lang="en-US" altLang="zh-CN" sz="1600" dirty="0"/>
              <a:t>as specified in 22/1389r0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22/1389r0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80829609"/>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 863, 866, 167, 92, 195, 625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22/0930r4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Chris Beg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22/0930r4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349844684"/>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a:t>
            </a:r>
            <a:r>
              <a:rPr lang="en-US" altLang="zh-CN" sz="1800" b="1" kern="0" dirty="0" smtClean="0"/>
              <a:t>SFD:</a:t>
            </a:r>
            <a:endParaRPr lang="en-US" altLang="zh-CN" sz="1800" b="1" kern="0" dirty="0"/>
          </a:p>
          <a:p>
            <a:pPr lvl="1" algn="just">
              <a:buFont typeface="Arial" panose="020B0604020202020204" pitchFamily="34" charset="0"/>
              <a:buChar char="–"/>
              <a:defRPr/>
            </a:pPr>
            <a:r>
              <a:rPr lang="en-US" altLang="zh-CN" sz="1600" dirty="0" smtClean="0"/>
              <a:t>The </a:t>
            </a:r>
            <a:r>
              <a:rPr lang="en-US" altLang="zh-CN" sz="1600" dirty="0"/>
              <a:t>HE Ranging NDP and HE TB Ranging NDP formats shall be used for 802.11bf sub-7 GHz sensing when PPDU BW ≤ 160 MHz </a:t>
            </a:r>
          </a:p>
          <a:p>
            <a:pPr lvl="1" algn="just">
              <a:buFont typeface="Arial" panose="020B0604020202020204" pitchFamily="34" charset="0"/>
              <a:buChar char="–"/>
              <a:defRPr/>
            </a:pPr>
            <a:r>
              <a:rPr lang="en-US" altLang="zh-CN" sz="1600" dirty="0" smtClean="0"/>
              <a:t>The </a:t>
            </a:r>
            <a:r>
              <a:rPr lang="en-US" altLang="zh-CN" sz="1600" dirty="0"/>
              <a:t>EHT sounding NDP format (including specified preamble puncturing patterns) shall be used for 802.11bf sub-7 GHz sensing when PPDU BW = 320 MHz</a:t>
            </a:r>
          </a:p>
          <a:p>
            <a:pPr lvl="1" algn="just">
              <a:buFont typeface="Arial" panose="020B0604020202020204" pitchFamily="34" charset="0"/>
              <a:buChar char="–"/>
              <a:defRPr/>
            </a:pPr>
            <a:r>
              <a:rPr lang="en-US" altLang="zh-CN" sz="1600" dirty="0"/>
              <a:t>Note: which preamble puncturing patterns to be supported are TBD.</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	</a:t>
            </a:r>
            <a:r>
              <a:rPr lang="en-US" altLang="zh-CN" sz="1800" b="1" dirty="0" smtClean="0"/>
              <a:t>	</a:t>
            </a:r>
            <a:r>
              <a:rPr lang="en-US" altLang="zh-CN" sz="1800" b="1" kern="0" dirty="0" smtClean="0"/>
              <a:t>Second</a:t>
            </a:r>
            <a:r>
              <a:rPr lang="en-US" altLang="zh-CN" sz="1800" b="1" kern="0" dirty="0"/>
              <a:t>: Steve Shellhammer</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22/1380r0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30 Yes / 7 No / 8 Abstain</a:t>
            </a:r>
            <a:endParaRPr lang="en-US" altLang="zh-CN" sz="1050" b="1" kern="0" dirty="0"/>
          </a:p>
        </p:txBody>
      </p:sp>
    </p:spTree>
    <p:extLst>
      <p:ext uri="{BB962C8B-B14F-4D97-AF65-F5344CB8AC3E}">
        <p14:creationId xmlns:p14="http://schemas.microsoft.com/office/powerpoint/2010/main" val="124894776"/>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a:t>
            </a:r>
            <a:r>
              <a:rPr lang="en-US" altLang="en-US" sz="4000" dirty="0" smtClean="0">
                <a:solidFill>
                  <a:srgbClr val="0000FF"/>
                </a:solidFill>
                <a:cs typeface="Times New Roman" panose="02020603050405020304" pitchFamily="18" charset="0"/>
              </a:rPr>
              <a:t>15 PM2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37122029"/>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146, 379, 516, 517, 536, 716, 779, 880</a:t>
            </a:r>
          </a:p>
          <a:p>
            <a:pPr lvl="1" algn="just">
              <a:buFont typeface="Arial" panose="020B0604020202020204" pitchFamily="34" charset="0"/>
              <a:buChar char="–"/>
              <a:defRPr/>
            </a:pPr>
            <a:r>
              <a:rPr lang="en-US" altLang="zh-CN" sz="1600" dirty="0" smtClean="0"/>
              <a:t>as </a:t>
            </a:r>
            <a:r>
              <a:rPr lang="en-US" altLang="zh-CN" sz="1600" dirty="0"/>
              <a:t>specified in 22/1387r1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smtClean="0"/>
              <a:t>	</a:t>
            </a:r>
            <a:r>
              <a:rPr lang="en-US" altLang="zh-CN" sz="1800" b="1" kern="0" dirty="0" smtClean="0"/>
              <a:t>Second</a:t>
            </a:r>
            <a:r>
              <a:rPr lang="en-US" altLang="zh-CN" sz="1800" b="1" kern="0" dirty="0"/>
              <a:t>: Jiayi Zhang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11436373"/>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807, 399, 857, 142, 143, 806</a:t>
            </a:r>
          </a:p>
          <a:p>
            <a:pPr lvl="1" algn="just">
              <a:buFont typeface="Arial" panose="020B0604020202020204" pitchFamily="34" charset="0"/>
              <a:buChar char="–"/>
              <a:defRPr/>
            </a:pPr>
            <a:r>
              <a:rPr lang="en-US" altLang="zh-CN" sz="1600" dirty="0" smtClean="0"/>
              <a:t>as </a:t>
            </a:r>
            <a:r>
              <a:rPr lang="en-US" altLang="zh-CN" sz="1600" dirty="0"/>
              <a:t>specified in 11-22/1342r2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Chaoming Luo</a:t>
            </a:r>
            <a:r>
              <a:rPr lang="en-US" altLang="zh-CN" sz="1800" b="1" kern="0" dirty="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22/1342r2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11344328"/>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529, 571, 580, 891, </a:t>
            </a:r>
            <a:r>
              <a:rPr lang="pt-BR" altLang="zh-CN" sz="1600" dirty="0" smtClean="0"/>
              <a:t>893</a:t>
            </a:r>
          </a:p>
          <a:p>
            <a:pPr lvl="1" algn="just">
              <a:buFont typeface="Arial" panose="020B0604020202020204" pitchFamily="34" charset="0"/>
              <a:buChar char="–"/>
              <a:defRPr/>
            </a:pPr>
            <a:r>
              <a:rPr lang="en-US" altLang="zh-CN" sz="1600" dirty="0" smtClean="0"/>
              <a:t>as specified </a:t>
            </a:r>
            <a:r>
              <a:rPr lang="en-US" altLang="zh-CN" sz="1600" dirty="0"/>
              <a:t>in </a:t>
            </a:r>
            <a:r>
              <a:rPr lang="en-US" altLang="zh-CN" sz="1600" dirty="0" smtClean="0"/>
              <a:t>22/1499r2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Jiayi </a:t>
            </a:r>
            <a:r>
              <a:rPr lang="en-US" altLang="zh-CN" sz="1800" b="1" kern="0" dirty="0" smtClean="0"/>
              <a:t>Zhang</a:t>
            </a:r>
            <a:r>
              <a:rPr lang="en-US" altLang="zh-CN" sz="1800" b="1" kern="0" dirty="0"/>
              <a:t>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22/1499r2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21745661"/>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smtClean="0">
                <a:solidFill>
                  <a:srgbClr val="0000FF"/>
                </a:solidFill>
              </a:rPr>
              <a:t>October 17</a:t>
            </a:r>
            <a:r>
              <a:rPr lang="en-US" altLang="zh-CN" sz="4000" dirty="0">
                <a:solidFill>
                  <a:srgbClr val="0000FF"/>
                </a:solidFill>
              </a:rPr>
              <a:t>	(Monday),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2173857593"/>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smtClean="0"/>
              <a:t>11-22-1524r4</a:t>
            </a:r>
            <a:r>
              <a:rPr lang="en-US" altLang="zh-CN" sz="1600" dirty="0"/>
              <a:t>	EDMG Multi-static PPDU </a:t>
            </a:r>
            <a:r>
              <a:rPr lang="en-US" altLang="zh-CN" sz="1600" dirty="0" err="1"/>
              <a:t>Struct</a:t>
            </a:r>
            <a:r>
              <a:rPr lang="en-US" altLang="zh-CN" sz="1600" dirty="0"/>
              <a:t> Update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22/1524r4</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2999304378"/>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146 (</a:t>
            </a:r>
            <a:r>
              <a:rPr lang="en-US" altLang="zh-CN" sz="4000" dirty="0" smtClean="0">
                <a:solidFill>
                  <a:srgbClr val="0000FF"/>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2499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907</a:t>
            </a:r>
          </a:p>
          <a:p>
            <a:pPr lvl="1" algn="just">
              <a:buFont typeface="Arial" panose="020B0604020202020204" pitchFamily="34" charset="0"/>
              <a:buChar char="–"/>
              <a:defRPr/>
            </a:pPr>
            <a:r>
              <a:rPr lang="en-US" altLang="zh-CN" sz="1600" kern="0" dirty="0"/>
              <a:t>as specified </a:t>
            </a:r>
            <a:r>
              <a:rPr lang="en-US" altLang="zh-CN" sz="1600" dirty="0" smtClean="0"/>
              <a:t>in </a:t>
            </a:r>
            <a:r>
              <a:rPr lang="en-US" altLang="zh-CN" sz="1600" dirty="0"/>
              <a:t>22/1403r3 CC40 CR document resolving CID 907</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22/1403r3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91743720"/>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148</a:t>
            </a:r>
            <a:endParaRPr lang="en-US" altLang="en-US" sz="3600" dirty="0"/>
          </a:p>
        </p:txBody>
      </p:sp>
      <p:sp>
        <p:nvSpPr>
          <p:cNvPr id="5" name="Rectangle 3"/>
          <p:cNvSpPr txBox="1">
            <a:spLocks noChangeArrowheads="1"/>
          </p:cNvSpPr>
          <p:nvPr/>
        </p:nvSpPr>
        <p:spPr bwMode="auto">
          <a:xfrm>
            <a:off x="762000" y="1295400"/>
            <a:ext cx="10744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622</a:t>
            </a:r>
            <a:r>
              <a:rPr lang="en-US" altLang="zh-CN" sz="1600" dirty="0"/>
              <a:t>, 623, 761, and </a:t>
            </a:r>
            <a:r>
              <a:rPr lang="en-US" altLang="zh-CN" sz="1600" dirty="0" smtClean="0"/>
              <a:t>764</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22/1425r2   CC40 CR TB Instance NDPA TF</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22/1425r2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r>
              <a:rPr lang="en-US" altLang="zh-CN" sz="1050" b="1" dirty="0"/>
              <a:t>22/1425r2 </a:t>
            </a:r>
            <a:r>
              <a:rPr lang="en-SG" altLang="zh-CN" sz="1050" b="1" dirty="0" smtClean="0"/>
              <a:t>contains </a:t>
            </a:r>
            <a:r>
              <a:rPr lang="en-SG" altLang="zh-CN" sz="1050" b="1" dirty="0"/>
              <a:t>other </a:t>
            </a:r>
            <a:r>
              <a:rPr lang="en-SG" altLang="zh-CN" sz="1050" b="1" dirty="0" smtClean="0"/>
              <a:t>CIDs </a:t>
            </a:r>
            <a:r>
              <a:rPr lang="en-SG" altLang="zh-CN" sz="1050" b="1" dirty="0"/>
              <a:t>that are not part of this motion request.</a:t>
            </a:r>
            <a:endParaRPr lang="zh-CN" altLang="zh-CN" sz="105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49885303"/>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1 or 7?,</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882521681"/>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9976403"/>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671003"/>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a:t>document </a:t>
            </a:r>
            <a:r>
              <a:rPr lang="en-US" altLang="zh-CN" smtClean="0"/>
              <a:t>22/1386r4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64444001"/>
      </p:ext>
    </p:extLst>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b="1" dirty="0"/>
              <a:t>211, 212, 213, 214, 371, 824, 731, 35, 388, 733, 468, 469, 658, 659, 826, 827, 829, 820, 822, 389, 825, 732, 821, 484</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11-22/1365r5 CC40 CR for MLME-Part 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Narengerile</a:t>
            </a:r>
            <a:r>
              <a:rPr lang="en-US" altLang="zh-CN" sz="1800" b="1" kern="0" dirty="0"/>
              <a:t>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22/1365r5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1805539"/>
      </p:ext>
    </p:extLst>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CIDs 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22/989r1, CRs for CC40 11bf D0.1 SBP </a:t>
            </a:r>
            <a:r>
              <a:rPr lang="en-US" altLang="zh-CN" sz="1600" dirty="0" err="1"/>
              <a:t>Resetup</a:t>
            </a:r>
            <a:r>
              <a:rPr lang="en-US" altLang="zh-CN" sz="1600" dirty="0"/>
              <a:t> CIDs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Rojan</a:t>
            </a:r>
            <a:r>
              <a:rPr lang="en-US" altLang="zh-CN" sz="1800" b="1" kern="0" dirty="0"/>
              <a:t> </a:t>
            </a:r>
            <a:r>
              <a:rPr lang="en-US" altLang="zh-CN" sz="1800" b="1" kern="0" dirty="0" err="1" smtClean="0"/>
              <a:t>Chitrakar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22/989r1</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r>
              <a:rPr lang="en-SG" altLang="zh-CN" b="1" dirty="0"/>
              <a:t>22/989r1 contains other 3 CIDs that are not part of this motion request.</a:t>
            </a:r>
            <a:endParaRPr lang="zh-CN" altLang="zh-CN" dirty="0"/>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93280741"/>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11-22-1495-06-00bf-cc40-comments-dmg-comments-resolution-part-five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22/1495r6</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a:p>
            <a:pPr marL="628650" lvl="2">
              <a:buFont typeface="微软雅黑" panose="020B0503020204020204" pitchFamily="34" charset="-122"/>
              <a:buChar char="–"/>
              <a:defRPr/>
            </a:pPr>
            <a:r>
              <a:rPr lang="en-US" altLang="zh-CN" sz="1050" b="1" kern="0" dirty="0"/>
              <a:t>This motion is the former deferred Motion </a:t>
            </a:r>
            <a:r>
              <a:rPr lang="en-US" altLang="zh-CN" sz="1050" b="1" kern="0" dirty="0" smtClean="0"/>
              <a:t>146</a:t>
            </a:r>
            <a:endParaRPr lang="en-US" altLang="zh-CN" sz="1050" b="1" kern="0" dirty="0"/>
          </a:p>
        </p:txBody>
      </p:sp>
    </p:spTree>
    <p:extLst>
      <p:ext uri="{BB962C8B-B14F-4D97-AF65-F5344CB8AC3E}">
        <p14:creationId xmlns:p14="http://schemas.microsoft.com/office/powerpoint/2010/main" val="449635126"/>
      </p:ext>
    </p:extLst>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 376, 552 and 577 (3 CIDs</a:t>
            </a:r>
            <a:r>
              <a:rPr lang="en-US" altLang="zh-CN" sz="1600" kern="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22/882r3 </a:t>
            </a:r>
            <a:r>
              <a:rPr lang="en-SG" altLang="zh-CN" sz="1600" dirty="0"/>
              <a:t>CR Document Resolving CIDs related to Immediate and Delayed Feedback Support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Rajat </a:t>
            </a:r>
            <a:r>
              <a:rPr lang="en-US" altLang="zh-CN" sz="1800" b="1" kern="0" dirty="0" smtClean="0"/>
              <a:t>PUSHKARNA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22/882r3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832506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747, 800 and 868 (3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22/1674r2 CC40 </a:t>
            </a:r>
            <a:r>
              <a:rPr lang="en-SG" altLang="zh-CN" sz="1600" dirty="0"/>
              <a:t>CR for CIDs on MIBs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a:t>
            </a:r>
            <a:r>
              <a:rPr lang="en-US" altLang="zh-CN" sz="1800" b="1" kern="0" dirty="0" err="1" smtClean="0"/>
              <a:t>Kamel</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22/1674r2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826759178"/>
      </p:ext>
    </p:extLst>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157</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407, 411, 771, 887, 345 </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22/1697r1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22/1697r1</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314429706"/>
      </p:ext>
    </p:extLst>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158</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144, 578, 676, 715, 750, 773, 778, 808, 809, 878, and 879 (11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22/1675r3 CC40 CR for CIDs on Sensing </a:t>
            </a:r>
            <a:r>
              <a:rPr lang="en-US" altLang="zh-CN" sz="1600" dirty="0" smtClean="0"/>
              <a:t>Roles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22/1675r3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19804268"/>
      </p:ext>
    </p:extLst>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14    (Monday PM 1),	</a:t>
            </a:r>
            <a:r>
              <a:rPr lang="en-US" altLang="zh-CN" sz="1800" dirty="0" smtClean="0">
                <a:solidFill>
                  <a:srgbClr val="0000FF"/>
                </a:solidFill>
              </a:rPr>
              <a:t>13:30-15:30 </a:t>
            </a:r>
            <a:r>
              <a:rPr lang="en-US" altLang="zh-CN" sz="1800" dirty="0">
                <a:solidFill>
                  <a:srgbClr val="0000FF"/>
                </a:solidFill>
              </a:rPr>
              <a:t>Thailand time</a:t>
            </a:r>
          </a:p>
          <a:p>
            <a:pPr lvl="1"/>
            <a:endParaRPr lang="en-US" altLang="en-US" sz="3600" dirty="0"/>
          </a:p>
        </p:txBody>
      </p:sp>
    </p:spTree>
    <p:extLst>
      <p:ext uri="{BB962C8B-B14F-4D97-AF65-F5344CB8AC3E}">
        <p14:creationId xmlns:p14="http://schemas.microsoft.com/office/powerpoint/2010/main" val="517320794"/>
      </p:ext>
    </p:extLst>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294, 65, 119 </a:t>
            </a:r>
            <a:endParaRPr lang="en-US"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22/1579r3</a:t>
            </a:r>
            <a:r>
              <a:rPr lang="en-US" altLang="zh-CN" sz="1600" dirty="0"/>
              <a:t>, CRs for CC40 11bf D0.1 Sensing Measurement Report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Rojan </a:t>
            </a:r>
            <a:r>
              <a:rPr lang="en-US" altLang="zh-CN" sz="1800" b="1" kern="0" dirty="0" smtClean="0"/>
              <a:t>Chitrakar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22/1579r3</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47574520"/>
      </p:ext>
    </p:extLst>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128, 283, 286, 435, </a:t>
            </a:r>
            <a:r>
              <a:rPr lang="pt-BR" altLang="zh-CN" sz="1600" dirty="0" smtClean="0"/>
              <a:t>559</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22/1758r2</a:t>
            </a:r>
            <a:r>
              <a:rPr lang="en-US" altLang="zh-CN" sz="1600" dirty="0"/>
              <a:t>, CC40 CR for Topic Threshold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22/1758r2</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39657392"/>
      </p:ext>
    </p:extLst>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smtClean="0"/>
              <a:t>CIDs 327</a:t>
            </a:r>
          </a:p>
          <a:p>
            <a:pPr lvl="1" algn="just">
              <a:buFont typeface="Arial" panose="020B0604020202020204" pitchFamily="34" charset="0"/>
              <a:buChar char="–"/>
              <a:defRPr/>
            </a:pPr>
            <a:r>
              <a:rPr lang="en-US" altLang="zh-CN" sz="1600" kern="0" dirty="0" smtClean="0"/>
              <a:t>as specified in 11-22-1752-04-00bf Resolution of CID 327 DMG MLME Primitives</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22/1752r4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168506852"/>
      </p:ext>
    </p:extLst>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299, 308, 316, 481, 93, 141, 145, 430, 611, 774, 463, 815, 877,  21, 570, </a:t>
            </a:r>
            <a:r>
              <a:rPr lang="pt-BR" altLang="zh-CN" sz="1600" kern="0" dirty="0" smtClean="0"/>
              <a:t>912</a:t>
            </a:r>
          </a:p>
          <a:p>
            <a:pPr lvl="1" algn="just">
              <a:buFont typeface="Arial" panose="020B0604020202020204" pitchFamily="34" charset="0"/>
              <a:buChar char="–"/>
              <a:defRPr/>
            </a:pPr>
            <a:r>
              <a:rPr lang="en-US" altLang="zh-CN" sz="1600" kern="0" dirty="0" smtClean="0"/>
              <a:t>as specified </a:t>
            </a:r>
            <a:r>
              <a:rPr lang="en-US" altLang="zh-CN" sz="1600" kern="0" dirty="0"/>
              <a:t>in 11-22/1385r7 ‘CC40 sensing session part 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Chaoming Luo</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22/1385r7</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925447929"/>
      </p:ext>
    </p:extLst>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601, </a:t>
            </a:r>
            <a:r>
              <a:rPr lang="pt-BR" altLang="zh-CN" sz="1600" kern="0" dirty="0" smtClean="0"/>
              <a:t>642</a:t>
            </a:r>
          </a:p>
          <a:p>
            <a:pPr lvl="1" algn="just">
              <a:buFont typeface="Arial" panose="020B0604020202020204" pitchFamily="34" charset="0"/>
              <a:buChar char="–"/>
              <a:defRPr/>
            </a:pPr>
            <a:r>
              <a:rPr lang="en-US" altLang="zh-CN" sz="1600" kern="0" dirty="0" smtClean="0"/>
              <a:t>as specified </a:t>
            </a:r>
            <a:r>
              <a:rPr lang="en-US" altLang="zh-CN" sz="1600" kern="0" dirty="0"/>
              <a:t>in 11-22/891r3 ‘CC40-CR for PN SN and AC</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22/891r3 </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178550600"/>
      </p:ext>
    </p:extLst>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664, 816, 905, 242, 895, </a:t>
            </a:r>
            <a:r>
              <a:rPr lang="pt-BR" altLang="zh-CN" sz="1600" kern="0" dirty="0" smtClean="0"/>
              <a:t>279</a:t>
            </a:r>
          </a:p>
          <a:p>
            <a:pPr lvl="1" algn="just">
              <a:buFont typeface="Arial" panose="020B0604020202020204" pitchFamily="34" charset="0"/>
              <a:buChar char="–"/>
              <a:defRPr/>
            </a:pPr>
            <a:r>
              <a:rPr lang="en-US" altLang="zh-CN" sz="1600" kern="0" dirty="0" smtClean="0"/>
              <a:t>as specified </a:t>
            </a:r>
            <a:r>
              <a:rPr lang="en-US" altLang="zh-CN" sz="1600" kern="0" dirty="0"/>
              <a:t>in 11-22/1455r2 ‘CC40 CR for Sensing Measurement Setup - Part 2</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Insun</a:t>
            </a:r>
            <a:r>
              <a:rPr lang="en-US" altLang="zh-CN" sz="1800" b="1" kern="0" dirty="0"/>
              <a:t> Jang</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22/1455r2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023874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373, 491, 490, </a:t>
            </a:r>
            <a:r>
              <a:rPr lang="en-US" altLang="zh-CN" sz="1600" dirty="0" smtClean="0"/>
              <a:t>519</a:t>
            </a:r>
          </a:p>
          <a:p>
            <a:pPr lvl="1" algn="just">
              <a:buFont typeface="Arial" panose="020B0604020202020204" pitchFamily="34" charset="0"/>
              <a:buChar char="–"/>
              <a:defRPr/>
            </a:pPr>
            <a:r>
              <a:rPr lang="en-US" altLang="zh-CN" sz="1600" kern="0" dirty="0" smtClean="0"/>
              <a:t>as specified </a:t>
            </a:r>
            <a:r>
              <a:rPr lang="en-US" altLang="zh-CN" sz="1600" kern="0" dirty="0"/>
              <a:t>in 11-22/1691r1 ‘CC40 CR for CIDs for Sensing Measurement Setup Frames</a:t>
            </a:r>
            <a:r>
              <a:rPr lang="en-US" altLang="zh-CN" sz="1600" kern="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Insun</a:t>
            </a:r>
            <a:r>
              <a:rPr lang="en-US" altLang="zh-CN" sz="1800" b="1" kern="0" dirty="0"/>
              <a:t> Jang</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22/1691r1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798455808"/>
      </p:ext>
    </p:extLst>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661, </a:t>
            </a:r>
            <a:r>
              <a:rPr lang="en-US" altLang="zh-CN" sz="1600" dirty="0" smtClean="0"/>
              <a:t>662, 899</a:t>
            </a:r>
          </a:p>
          <a:p>
            <a:pPr lvl="1" algn="just">
              <a:buFont typeface="Arial" panose="020B0604020202020204" pitchFamily="34" charset="0"/>
              <a:buChar char="–"/>
              <a:defRPr/>
            </a:pPr>
            <a:r>
              <a:rPr lang="en-US" altLang="zh-CN" sz="1600" kern="0" dirty="0" smtClean="0"/>
              <a:t>as specified in </a:t>
            </a:r>
            <a:r>
              <a:rPr lang="en-US" altLang="zh-CN" sz="1600" dirty="0"/>
              <a:t>22/1467r2 CR for Setup CIDs Part II</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22/1467r2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468162644"/>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126, 129, 164, 166, 168, 454, 498, 504, 543, 547, 549, 551, 554, 765, 99, </a:t>
            </a:r>
            <a:r>
              <a:rPr lang="en-US" altLang="zh-CN" sz="1600" dirty="0" smtClean="0"/>
              <a:t>101</a:t>
            </a:r>
          </a:p>
          <a:p>
            <a:pPr lvl="1" algn="just">
              <a:buFont typeface="Arial" panose="020B0604020202020204" pitchFamily="34" charset="0"/>
              <a:buChar char="–"/>
              <a:defRPr/>
            </a:pPr>
            <a:r>
              <a:rPr lang="en-US" altLang="zh-CN" sz="1600" kern="0" dirty="0" smtClean="0"/>
              <a:t>as specified in </a:t>
            </a:r>
            <a:r>
              <a:rPr lang="en-US" altLang="zh-CN" sz="1600" dirty="0"/>
              <a:t>11-22/1332r2 ‘CC40 CR for Trigger frame’</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22/1332r2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032788449"/>
      </p:ext>
    </p:extLst>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126, 129, 164, 166, 168, 454, 498, 504, 543, 547, 549, 551, 554, 765, 99, </a:t>
            </a:r>
            <a:r>
              <a:rPr lang="en-US" altLang="zh-CN" sz="1600" dirty="0" smtClean="0"/>
              <a:t>101</a:t>
            </a:r>
          </a:p>
          <a:p>
            <a:pPr lvl="1" algn="just">
              <a:buFont typeface="Arial" panose="020B0604020202020204" pitchFamily="34" charset="0"/>
              <a:buChar char="–"/>
              <a:defRPr/>
            </a:pPr>
            <a:r>
              <a:rPr lang="en-US" altLang="zh-CN" sz="1600" kern="0" dirty="0" smtClean="0"/>
              <a:t>as specified in </a:t>
            </a:r>
            <a:r>
              <a:rPr lang="en-US" altLang="zh-CN" sz="1600" dirty="0"/>
              <a:t>11-22/1332r2 ‘CC40 CR for Trigger frame’</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22/1332r2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082700974"/>
      </p:ext>
    </p:extLst>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735, 736, 737, 739, 783, 788, 798, 790, </a:t>
            </a:r>
            <a:r>
              <a:rPr lang="en-US" altLang="zh-CN" sz="1600" dirty="0" smtClean="0"/>
              <a:t>583</a:t>
            </a:r>
          </a:p>
          <a:p>
            <a:pPr lvl="1" algn="just">
              <a:buFont typeface="Arial" panose="020B0604020202020204" pitchFamily="34" charset="0"/>
              <a:buChar char="–"/>
              <a:defRPr/>
            </a:pPr>
            <a:r>
              <a:rPr lang="en-US" altLang="zh-CN" sz="1600" kern="0" dirty="0" smtClean="0"/>
              <a:t>as specified in </a:t>
            </a:r>
            <a:r>
              <a:rPr lang="en-US" altLang="zh-CN" sz="1600" dirty="0"/>
              <a:t>11-22/1577r2 ‘CC40 CR for Miscellaneous negotiation related CIDs</a:t>
            </a:r>
            <a:r>
              <a:rPr lang="en-US" altLang="zh-CN" sz="160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Dibakar Das</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22/1577r2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166311677"/>
      </p:ext>
    </p:extLst>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182, 415, 147, 754, 181, 416, 535, 782, 810, 811, 218, 586, </a:t>
            </a:r>
            <a:r>
              <a:rPr lang="pt-BR" altLang="zh-CN" sz="1600" dirty="0" smtClean="0"/>
              <a:t>836</a:t>
            </a:r>
          </a:p>
          <a:p>
            <a:pPr lvl="1" algn="just">
              <a:buFont typeface="Arial" panose="020B0604020202020204" pitchFamily="34" charset="0"/>
              <a:buChar char="–"/>
              <a:defRPr/>
            </a:pPr>
            <a:r>
              <a:rPr lang="en-US" altLang="zh-CN" sz="1600" kern="0" dirty="0" smtClean="0"/>
              <a:t>as specified in </a:t>
            </a:r>
            <a:r>
              <a:rPr lang="en-US" altLang="zh-CN" sz="1600" dirty="0" smtClean="0"/>
              <a:t>11-22/1402r4 </a:t>
            </a:r>
            <a:r>
              <a:rPr lang="en-US" altLang="zh-CN" sz="1600" dirty="0"/>
              <a:t>‘CC40 CR for Sensing Measurement Setup - Part 1’</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Insun</a:t>
            </a:r>
            <a:r>
              <a:rPr lang="en-US" altLang="zh-CN" sz="1800" b="1" kern="0" dirty="0"/>
              <a:t> Jang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22/1402r4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625810009"/>
      </p:ext>
    </p:extLst>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047, 204, 276, 459, 493, 525, 573, 576, 595, 743, 081, 277, 082, 528 </a:t>
            </a:r>
            <a:endParaRPr lang="pt-BR" altLang="zh-CN" sz="1600" dirty="0" smtClean="0"/>
          </a:p>
          <a:p>
            <a:pPr lvl="1" algn="just">
              <a:buFont typeface="Arial" panose="020B0604020202020204" pitchFamily="34" charset="0"/>
              <a:buChar char="–"/>
              <a:defRPr/>
            </a:pPr>
            <a:r>
              <a:rPr lang="en-US" altLang="zh-CN" sz="1600" kern="0" dirty="0" smtClean="0"/>
              <a:t>as specified in </a:t>
            </a:r>
            <a:r>
              <a:rPr lang="en-US" altLang="zh-CN" sz="1600" dirty="0" smtClean="0"/>
              <a:t>22/1396r5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smtClean="0"/>
              <a:t>:</a:t>
            </a:r>
            <a:r>
              <a:rPr lang="en-US" altLang="zh-CN" sz="1800" b="1" kern="0" dirty="0"/>
              <a:t> </a:t>
            </a:r>
            <a:r>
              <a:rPr lang="en-US" altLang="zh-CN" sz="1800" b="1" kern="0" dirty="0"/>
              <a:t>Claudio da Silva </a:t>
            </a:r>
            <a:r>
              <a:rPr lang="en-US" altLang="zh-CN" sz="1800" b="1" kern="0" dirty="0" smtClean="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22/1396r5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718155304"/>
      </p:ext>
    </p:extLst>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53 (</a:t>
            </a:r>
            <a:r>
              <a:rPr lang="en-US" altLang="zh-CN" sz="4000" dirty="0">
                <a:solidFill>
                  <a:srgbClr val="FF0000"/>
                </a:solidFill>
              </a:rPr>
              <a:t>Defer</a:t>
            </a:r>
            <a:r>
              <a:rPr lang="en-US" altLang="zh-CN" sz="4000" dirty="0"/>
              <a:t>)</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11bf 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106139</TotalTime>
  <Words>10620</Words>
  <Application>Microsoft Office PowerPoint</Application>
  <PresentationFormat>宽屏</PresentationFormat>
  <Paragraphs>2665</Paragraphs>
  <Slides>230</Slides>
  <Notes>230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230</vt:i4>
      </vt:variant>
    </vt:vector>
  </HeadingPairs>
  <TitlesOfParts>
    <vt:vector size="239" baseType="lpstr">
      <vt:lpstr>MS PGothic</vt:lpstr>
      <vt:lpstr>宋体</vt:lpstr>
      <vt:lpstr>微软雅黑</vt:lpstr>
      <vt:lpstr>Arial</vt:lpstr>
      <vt:lpstr>Calibri</vt:lpstr>
      <vt:lpstr>Cambria Math</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4916</cp:revision>
  <cp:lastPrinted>2014-11-04T15:04:57Z</cp:lastPrinted>
  <dcterms:created xsi:type="dcterms:W3CDTF">2007-04-17T18:10:23Z</dcterms:created>
  <dcterms:modified xsi:type="dcterms:W3CDTF">2022-10-28T09:16:16Z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(3)qDGV/gaU7rvn/fMZ/ihJ+sCBiFKk0AA1Ryc2MPS5AyPLVZQu3YX45nkCc34YbwlaTjfSmvnU
w8up3h772wwMX4EHnyLQrmIfz8VGo/k07XLVNJ2unnevjqb+rXWNP8RZwpjan6n3Aq8AjP+5
w0PuIcbpNcadQKYxpb/jqtWrTbRfBlcvsgVcnwQX2UN4YIwgc8GQjw1bBQ7w+qNGu/TTTJeX
FTPfWzvFQUt4DQw6yj</vt:lpwstr>
  </property>
  <property fmtid="{D5CDD505-2E9C-101B-9397-08002B2CF9AE}" pid="27" name="_2015_ms_pID_7253431">
    <vt:lpwstr>qJqi3L5Wl5ZT6ql7hIiQauO/PNZRdpa36DQMFCr4ST3sNsex05vJEV
KshrnNbLT4rlRZWlknh+q7KN/SnV+hZSmmIFYj3XgsHvsWjAW5+Y4ihqF4iktYzJLarQqOht
GANpP8aSArIawIX889Ov7qclLlcjeWSbVaZkpxJBPndpP2Jb3VzFBV0i0X8N8gXq1qqr19Vi
ZurldOIfRjrnLyyhtMeOg5CkUUjZsdnHRYXj</vt:lpwstr>
  </property>
  <property fmtid="{D5CDD505-2E9C-101B-9397-08002B2CF9AE}" pid="28" name="_2015_ms_pID_7253432">
    <vt:lpwstr>18N11YewB1bCmW5Y/AiSAsM=</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