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9"/>
  </p:notesMasterIdLst>
  <p:handoutMasterIdLst>
    <p:handoutMasterId r:id="rId110"/>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612" r:id="rId98"/>
    <p:sldId id="619" r:id="rId99"/>
    <p:sldId id="620" r:id="rId100"/>
    <p:sldId id="621" r:id="rId101"/>
    <p:sldId id="622" r:id="rId102"/>
    <p:sldId id="616" r:id="rId103"/>
    <p:sldId id="617" r:id="rId104"/>
    <p:sldId id="618" r:id="rId105"/>
    <p:sldId id="623" r:id="rId106"/>
    <p:sldId id="624" r:id="rId107"/>
    <p:sldId id="561" r:id="rId10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90427" autoAdjust="0"/>
  </p:normalViewPr>
  <p:slideViewPr>
    <p:cSldViewPr>
      <p:cViewPr varScale="1">
        <p:scale>
          <a:sx n="101" d="100"/>
          <a:sy n="101" d="100"/>
        </p:scale>
        <p:origin x="492"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notesMaster" Target="notesMasters/notes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handoutMaster" Target="handoutMasters/handoutMaster1.xml"/><Relationship Id="rId115"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077777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04918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63680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8419408"/>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36497568"/>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07308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2366156"/>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03987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89390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306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r46</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February </a:t>
            </a:r>
            <a:r>
              <a:rPr lang="en-US" altLang="en-US" sz="1800" b="1" dirty="0" smtClean="0"/>
              <a:t>2022</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2021-02-05</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108702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38154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798744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65</a:t>
            </a:r>
          </a:p>
        </p:txBody>
      </p:sp>
      <p:sp>
        <p:nvSpPr>
          <p:cNvPr id="5" name="Rectangle 3"/>
          <p:cNvSpPr txBox="1">
            <a:spLocks noChangeArrowheads="1"/>
          </p:cNvSpPr>
          <p:nvPr/>
        </p:nvSpPr>
        <p:spPr bwMode="auto">
          <a:xfrm>
            <a:off x="914400" y="1143000"/>
            <a:ext cx="106680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88750682"/>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Truncated </a:t>
            </a:r>
            <a:r>
              <a:rPr lang="en-US" altLang="zh-CN" sz="1600" dirty="0"/>
              <a:t>Channel Impulse Response(TCIR) described as follows should be considered as one optional type of the sensing measurement results for sub-7GHz sensing.</a:t>
            </a:r>
          </a:p>
          <a:p>
            <a:pPr lvl="2">
              <a:buFont typeface="Arial" panose="020B0604020202020204" pitchFamily="34" charset="0"/>
              <a:buChar char="–"/>
              <a:defRPr/>
            </a:pPr>
            <a:r>
              <a:rPr lang="en-US" altLang="zh-CN" sz="1600" dirty="0" smtClean="0"/>
              <a:t>Generating </a:t>
            </a:r>
            <a:r>
              <a:rPr lang="en-US" altLang="zh-CN" sz="1600" dirty="0"/>
              <a:t>the CIR (time domain) from frequency domain CSI (e.g. by IFFT).</a:t>
            </a:r>
          </a:p>
          <a:p>
            <a:pPr lvl="2">
              <a:buFont typeface="Arial" panose="020B0604020202020204" pitchFamily="34" charset="0"/>
              <a:buChar char="–"/>
              <a:defRPr/>
            </a:pPr>
            <a:r>
              <a:rPr lang="en-US" altLang="zh-CN" sz="1600" dirty="0" smtClean="0"/>
              <a:t>Reporting </a:t>
            </a:r>
            <a:r>
              <a:rPr lang="en-US" altLang="zh-CN" sz="1600" dirty="0"/>
              <a:t>the set of taps (complex samples) around the tap with the largest magnitude of the entire CIR .</a:t>
            </a:r>
          </a:p>
          <a:p>
            <a:pPr lvl="2">
              <a:buFont typeface="Arial" panose="020B0604020202020204" pitchFamily="34" charset="0"/>
              <a:buChar char="–"/>
              <a:defRPr/>
            </a:pPr>
            <a:r>
              <a:rPr lang="en-US" altLang="zh-CN" sz="1600" dirty="0" smtClean="0"/>
              <a:t>The </a:t>
            </a:r>
            <a:r>
              <a:rPr lang="en-US" altLang="zh-CN" sz="1600" dirty="0"/>
              <a:t>size of the selected set is corresponding to the range of interest.</a:t>
            </a:r>
          </a:p>
          <a:p>
            <a:pPr lvl="2">
              <a:buFont typeface="Arial" panose="020B0604020202020204" pitchFamily="34" charset="0"/>
              <a:buChar char="–"/>
              <a:defRPr/>
            </a:pPr>
            <a:r>
              <a:rPr lang="en-US" altLang="zh-CN" sz="1600" dirty="0" smtClean="0"/>
              <a:t>Note</a:t>
            </a:r>
            <a:r>
              <a:rPr lang="en-US" altLang="zh-CN" sz="1600" dirty="0"/>
              <a:t>: the calculation of the size of the reporting set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82497603"/>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8</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82426266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sounding</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46577910"/>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a:t>
            </a:r>
            <a:r>
              <a:rPr lang="en-US" altLang="zh-CN" kern="0" dirty="0" err="1"/>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5</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11-20/1812r0 as the selection procedure 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dirty="0"/>
              <a:t>Claudio Da Silva 	</a:t>
            </a:r>
            <a:r>
              <a:rPr lang="en-US" altLang="zh-CN" kern="0" dirty="0"/>
              <a:t>	Second: Assaf Kasher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a:t>TGbf</a:t>
            </a:r>
            <a:r>
              <a:rPr lang="en-US" altLang="zh-CN" kern="0" dirty="0"/>
              <a:t>. The Functional Requirements document may be modified at any time by a 75% approval vote.</a:t>
            </a:r>
          </a:p>
          <a:p>
            <a:pPr>
              <a:defRPr/>
            </a:pPr>
            <a:endParaRPr lang="en-US" altLang="zh-CN" kern="0" dirty="0"/>
          </a:p>
          <a:p>
            <a:pPr marL="342900" lvl="1" indent="-342900">
              <a:buFont typeface="Arial" panose="020B0604020202020204" pitchFamily="34" charset="0"/>
              <a:buChar char="•"/>
              <a:defRPr/>
            </a:pPr>
            <a:r>
              <a:rPr lang="en-US" altLang="zh-CN" kern="0" dirty="0"/>
              <a:t>Move: </a:t>
            </a:r>
            <a:r>
              <a:rPr lang="en-US" altLang="zh-CN" dirty="0"/>
              <a:t>Claudio Da Silva</a:t>
            </a:r>
            <a:r>
              <a:rPr lang="en-US" altLang="zh-CN" kern="0" dirty="0"/>
              <a:t>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12, 13, 14</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November 2020 meeting to today:</a:t>
            </a:r>
          </a:p>
          <a:p>
            <a:pPr lvl="1">
              <a:buFont typeface="Arial" panose="020B0604020202020204" pitchFamily="34" charset="0"/>
              <a:buChar char="•"/>
            </a:pPr>
            <a:r>
              <a:rPr lang="en-US" altLang="zh-CN" sz="1600" dirty="0"/>
              <a:t>November plenary: </a:t>
            </a:r>
            <a:r>
              <a:rPr lang="en-US" altLang="zh-CN" sz="1600" dirty="0">
                <a:hlinkClick r:id="rId3"/>
              </a:rPr>
              <a:t>https://mentor.ieee.org/802.11/dcn/20/11-20-1834-00-00bf-ieee-802-11bf-november-2020-plenary-meeting-minutes.docx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November - January: </a:t>
            </a:r>
          </a:p>
          <a:p>
            <a:pPr marL="714375" lvl="1" indent="0">
              <a:buNone/>
            </a:pPr>
            <a:r>
              <a:rPr lang="en-US" altLang="zh-CN" sz="1600" dirty="0">
                <a:hlinkClick r:id="rId4"/>
              </a:rPr>
              <a:t>https://mentor.ieee.org/802.11/dcn/20/11-20-1909-00-00bf-802-11bf-teleconference-minutes-november-2020.docx</a:t>
            </a:r>
            <a:endParaRPr lang="en-US" altLang="zh-CN" sz="1600" dirty="0"/>
          </a:p>
          <a:p>
            <a:pPr marL="714375" lvl="1" indent="0">
              <a:buNone/>
            </a:pPr>
            <a:r>
              <a:rPr lang="en-US" altLang="zh-CN" sz="1600" dirty="0">
                <a:hlinkClick r:id="rId5"/>
              </a:rPr>
              <a:t>https://mentor.ieee.org/802.11/dcn/20/11-20-1955-01-00bf-802-11bf-teleconference-minutes-december-2020.docx</a:t>
            </a:r>
            <a:endParaRPr lang="en-US" altLang="zh-CN" sz="1600" dirty="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a:p>
          <a:p>
            <a:r>
              <a:rPr lang="en-US" altLang="zh-CN" sz="2000" dirty="0"/>
              <a:t>Move: Leif Wilhelmsson 		Second: Claudio Da Silva </a:t>
            </a:r>
          </a:p>
          <a:p>
            <a:endParaRPr lang="en-US" altLang="zh-CN" sz="2000" dirty="0"/>
          </a:p>
          <a:p>
            <a:r>
              <a:rPr lang="en-US" altLang="zh-CN" sz="2000" dirty="0"/>
              <a:t>Result:</a:t>
            </a:r>
            <a:r>
              <a:rPr lang="en-US" altLang="zh-CN" sz="2000" dirty="0">
                <a:highlight>
                  <a:srgbClr val="00FF00"/>
                </a:highlight>
              </a:rPr>
              <a:t> Approved by unanimous consent</a:t>
            </a:r>
            <a:endParaRPr lang="zh-CN" altLang="en-US" sz="2000" dirty="0"/>
          </a:p>
          <a:p>
            <a:pPr marL="0" indent="0">
              <a:buNone/>
            </a:pPr>
            <a:endParaRPr lang="zh-CN" altLang="en-US" sz="2000" dirty="0"/>
          </a:p>
          <a:p>
            <a:endParaRPr lang="zh-CN" altLang="en-US" sz="2000" dirty="0"/>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7</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11-20/-1712r</a:t>
            </a:r>
            <a:r>
              <a:rPr lang="en-US" altLang="zh-CN" kern="0" dirty="0">
                <a:solidFill>
                  <a:srgbClr val="FF0000"/>
                </a:solidFill>
              </a:rPr>
              <a:t>2</a:t>
            </a:r>
            <a:r>
              <a:rPr lang="en-US" altLang="zh-CN" kern="0" dirty="0"/>
              <a:t> as the </a:t>
            </a:r>
            <a:r>
              <a:rPr lang="en-US" altLang="zh-CN" dirty="0"/>
              <a:t>use cases </a:t>
            </a:r>
            <a:r>
              <a:rPr lang="en-US" altLang="zh-CN" kern="0" dirty="0"/>
              <a:t>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Assaf Kasher</a:t>
            </a:r>
            <a:r>
              <a:rPr lang="en-US" altLang="zh-CN" dirty="0"/>
              <a:t> 	</a:t>
            </a:r>
            <a:r>
              <a:rPr lang="en-US" altLang="zh-CN" kern="0" dirty="0"/>
              <a:t>	Second: Rui Du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8</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b="1" kern="0" dirty="0"/>
              <a:t>Move: Cheng Chen</a:t>
            </a:r>
            <a:r>
              <a:rPr lang="en-US" altLang="zh-CN" b="1" dirty="0"/>
              <a:t>	</a:t>
            </a:r>
            <a:r>
              <a:rPr lang="en-US" altLang="zh-CN" b="1" kern="0" dirty="0"/>
              <a:t>	Second: Solomon Trainin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a:p>
          <a:p>
            <a:pPr marL="342900" lvl="1" indent="-342900">
              <a:buFont typeface="Arial" panose="020B0604020202020204" pitchFamily="34" charset="0"/>
              <a:buChar char="•"/>
              <a:defRPr/>
            </a:pPr>
            <a:r>
              <a:rPr lang="en-US" altLang="zh-CN" kern="0" dirty="0"/>
              <a:t>Note</a:t>
            </a:r>
            <a:r>
              <a:rPr lang="zh-CN" altLang="en-US" kern="0" dirty="0"/>
              <a:t>：  </a:t>
            </a:r>
            <a:r>
              <a:rPr lang="en-US" altLang="zh-CN" kern="0" dirty="0"/>
              <a:t>Related document 20/1849r4</a:t>
            </a:r>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9</a:t>
            </a:r>
            <a:endParaRPr lang="en-US" altLang="en-US" sz="2800" dirty="0">
              <a:solidFill>
                <a:schemeClr val="tx2"/>
              </a:solidFill>
            </a:endParaRPr>
          </a:p>
        </p:txBody>
      </p:sp>
      <p:sp>
        <p:nvSpPr>
          <p:cNvPr id="18" name="Rectangle 3"/>
          <p:cNvSpPr txBox="1">
            <a:spLocks noChangeArrowheads="1"/>
          </p:cNvSpPr>
          <p:nvPr/>
        </p:nvSpPr>
        <p:spPr bwMode="auto">
          <a:xfrm>
            <a:off x="2209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Sensing initiator and sensing responder</a:t>
            </a:r>
          </a:p>
          <a:p>
            <a:pPr lvl="2">
              <a:defRPr/>
            </a:pPr>
            <a:r>
              <a:rPr lang="en-US" altLang="zh-CN" sz="1400" kern="0" dirty="0"/>
              <a:t>Sensing initiator: a STA that initiates a WLAN sensing session</a:t>
            </a:r>
          </a:p>
          <a:p>
            <a:pPr lvl="2">
              <a:defRPr/>
            </a:pPr>
            <a:r>
              <a:rPr lang="en-US" altLang="zh-CN" sz="1400" kern="0" dirty="0"/>
              <a:t>Sensing responder: a STA that participates in a WLAN sensing session initiated by a sensing initiator</a:t>
            </a:r>
          </a:p>
          <a:p>
            <a:pPr lvl="1">
              <a:defRPr/>
            </a:pPr>
            <a:r>
              <a:rPr lang="en-US" altLang="zh-CN" kern="0" dirty="0"/>
              <a:t>Sensing transmitter and sensing receiver</a:t>
            </a:r>
          </a:p>
          <a:p>
            <a:pPr lvl="2">
              <a:defRPr/>
            </a:pPr>
            <a:r>
              <a:rPr lang="en-US" altLang="zh-CN" sz="1400" kern="0" dirty="0"/>
              <a:t>Sensing transmitter: a STA that transmits PPDUs used for sensing measurements in a sensing session</a:t>
            </a:r>
          </a:p>
          <a:p>
            <a:pPr lvl="2">
              <a:defRPr/>
            </a:pPr>
            <a:r>
              <a:rPr lang="en-US" altLang="zh-CN" sz="1400" kern="0" dirty="0"/>
              <a:t>Sensing receiver: a STA that receives PPDUs sent by a sensing transmitter and performs sensing measurements in a sensing session</a:t>
            </a:r>
          </a:p>
          <a:p>
            <a:pPr lvl="1">
              <a:defRPr/>
            </a:pPr>
            <a:r>
              <a:rPr lang="en-US" altLang="zh-CN" kern="0" dirty="0"/>
              <a:t>A STA can assume multiple roles in one sensing session.</a:t>
            </a:r>
          </a:p>
          <a:p>
            <a:pPr>
              <a:defRPr/>
            </a:pPr>
            <a:endParaRPr lang="en-US" altLang="zh-CN" sz="1400" kern="0" dirty="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0" lvl="1" indent="0">
              <a:buNone/>
              <a:defRPr/>
            </a:pPr>
            <a:endParaRPr lang="en-US" altLang="zh-CN" kern="0" dirty="0"/>
          </a:p>
          <a:p>
            <a:pPr marL="0" lvl="1" indent="0">
              <a:buNone/>
              <a:defRPr/>
            </a:pPr>
            <a:r>
              <a:rPr lang="en-US" altLang="zh-CN" kern="0" dirty="0"/>
              <a:t>Note</a:t>
            </a:r>
            <a:r>
              <a:rPr lang="zh-CN" altLang="en-US" kern="0" dirty="0"/>
              <a:t>：  </a:t>
            </a:r>
            <a:r>
              <a:rPr lang="en-US" altLang="zh-CN" kern="0" dirty="0"/>
              <a:t>Related document 20/1849r4</a:t>
            </a:r>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895600"/>
            <a:ext cx="8305800" cy="2895600"/>
          </a:xfrm>
        </p:spPr>
        <p:txBody>
          <a:bodyPr/>
          <a:lstStyle/>
          <a:p>
            <a:pPr algn="ctr">
              <a:lnSpc>
                <a:spcPct val="90000"/>
              </a:lnSpc>
              <a:buNone/>
            </a:pPr>
            <a:r>
              <a:rPr lang="en-US" altLang="zh-CN" sz="3200" dirty="0">
                <a:latin typeface="Arial" panose="020B0604020202020204" pitchFamily="34" charset="0"/>
              </a:rPr>
              <a:t>Motion list</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initiator might be neither a sensing transmitter nor a sensing receiver.</a:t>
            </a:r>
          </a:p>
          <a:p>
            <a:pPr lvl="1">
              <a:defRPr/>
            </a:pPr>
            <a:endParaRPr lang="en-US" altLang="zh-CN" kern="0" dirty="0"/>
          </a:p>
          <a:p>
            <a:pPr lvl="1">
              <a:defRPr/>
            </a:pPr>
            <a:endParaRPr lang="en-US" altLang="zh-CN" kern="0" dirty="0"/>
          </a:p>
          <a:p>
            <a:pPr marL="0" lvl="1" indent="0">
              <a:buNone/>
              <a:defRPr/>
            </a:pPr>
            <a:r>
              <a:rPr lang="en-US" altLang="zh-CN" b="1" kern="0" dirty="0"/>
              <a:t>Move: Rui Du	</a:t>
            </a:r>
            <a:r>
              <a:rPr lang="en-US" altLang="zh-CN" b="1" dirty="0"/>
              <a:t>	</a:t>
            </a:r>
            <a:r>
              <a:rPr lang="en-US" altLang="zh-CN" b="1" kern="0" dirty="0"/>
              <a:t>	Second: Claudio da Silva	</a:t>
            </a:r>
          </a:p>
          <a:p>
            <a:pPr marL="0" indent="0">
              <a:defRPr/>
            </a:pPr>
            <a:endParaRPr lang="en-US" altLang="zh-CN" sz="2800" kern="0" dirty="0"/>
          </a:p>
          <a:p>
            <a:pPr marL="0" indent="0">
              <a:defRPr/>
            </a:pPr>
            <a:endParaRPr lang="en-US" altLang="zh-CN" sz="2800" kern="0" dirty="0"/>
          </a:p>
          <a:p>
            <a:pPr marL="0" lvl="1" indent="0">
              <a:buNone/>
              <a:defRPr/>
            </a:pPr>
            <a:r>
              <a:rPr lang="en-US" altLang="zh-CN" b="1" kern="0" dirty="0"/>
              <a:t>Result:</a:t>
            </a:r>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b</a:t>
            </a:r>
            <a:r>
              <a:rPr lang="en-US" altLang="zh-CN" sz="2800" dirty="0"/>
              <a:t> Motion to amend</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Change the previous motion to:</a:t>
            </a:r>
          </a:p>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Preliminary Result: Motion Passes (24Y, 4N, 1A)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(21Y, 4N, 1A)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(22Y, 0N, 4A)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(21Y</a:t>
            </a:r>
            <a:r>
              <a:rPr lang="en-US" altLang="zh-CN" sz="1800" b="1" dirty="0">
                <a:highlight>
                  <a:srgbClr val="00FF00"/>
                </a:highlight>
              </a:rPr>
              <a:t>, 0N, 4A)</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11</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Results of measurement performed in a sensing session should be obtained by or reported to its initiator.</a:t>
            </a:r>
          </a:p>
          <a:p>
            <a:pPr lvl="1">
              <a:defRPr/>
            </a:pPr>
            <a:r>
              <a:rPr lang="en-US" altLang="zh-CN" sz="1800" kern="0" dirty="0"/>
              <a:t> </a:t>
            </a:r>
          </a:p>
          <a:p>
            <a:pPr>
              <a:defRPr/>
            </a:pPr>
            <a:endParaRPr lang="en-US" altLang="zh-CN" sz="20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Cheng Chen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(21Y, 0N, 3A)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(20Y, 0N,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2</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12</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11bf amendment may define more than one type of sensing measurement results.</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Oscar Au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p>
          <a:p>
            <a:pPr marL="0" lvl="1" indent="0">
              <a:buNone/>
              <a:defRPr/>
            </a:pPr>
            <a:endParaRPr lang="en-US" altLang="zh-CN" sz="1800" kern="0" dirty="0"/>
          </a:p>
          <a:p>
            <a:pPr marL="0" lvl="1" indent="0">
              <a:buNone/>
              <a:defRPr/>
            </a:pPr>
            <a:endParaRPr lang="en-US" altLang="zh-CN" sz="1800" kern="0" dirty="0"/>
          </a:p>
          <a:p>
            <a:pPr marL="0" lvl="1" indent="0">
              <a:buNone/>
              <a:defRPr/>
            </a:pPr>
            <a:r>
              <a:rPr lang="en-US" altLang="zh-CN" sz="1800" kern="0" dirty="0"/>
              <a:t>Note</a:t>
            </a:r>
            <a:r>
              <a:rPr lang="zh-CN" altLang="en-US" sz="1800" kern="0" dirty="0"/>
              <a:t>：  </a:t>
            </a:r>
            <a:r>
              <a:rPr lang="en-US" altLang="zh-CN" sz="1800" kern="0" dirty="0"/>
              <a:t>Related 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13</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type of measurement result reported in a sensing session shall be decided by its initiator.</a:t>
            </a:r>
          </a:p>
          <a:p>
            <a:pPr lvl="1">
              <a:defRPr/>
            </a:pPr>
            <a:endParaRPr lang="en-US" altLang="zh-CN" sz="1800" kern="0" dirty="0"/>
          </a:p>
          <a:p>
            <a:pPr lvl="1">
              <a:defRPr/>
            </a:pPr>
            <a:endParaRPr lang="en-US" altLang="zh-CN" sz="1800" kern="0" dirty="0"/>
          </a:p>
          <a:p>
            <a:pPr marL="342900" lvl="1" indent="-342900">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342900" lvl="1" indent="-342900">
              <a:buFont typeface="Arial" panose="020B0604020202020204" pitchFamily="34" charset="0"/>
              <a:buChar char="•"/>
              <a:defRPr/>
            </a:pPr>
            <a:r>
              <a:rPr lang="en-US" altLang="zh-CN" sz="1800" b="1" kern="0" dirty="0"/>
              <a:t>Preliminary Result: Motion Passes (20Y, 1N,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(18Y, 1N,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9, 12, 15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January 2021 meeting to today:</a:t>
            </a:r>
          </a:p>
          <a:p>
            <a:pPr lvl="1">
              <a:buFont typeface="Arial" panose="020B0604020202020204" pitchFamily="34" charset="0"/>
              <a:buChar char="•"/>
            </a:pPr>
            <a:r>
              <a:rPr lang="en-US" altLang="zh-CN" sz="1600" dirty="0"/>
              <a:t>January plenary: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January -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14</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session may be comprised of multiple burst instances.</a:t>
            </a:r>
          </a:p>
          <a:p>
            <a:pPr lvl="1">
              <a:defRPr/>
            </a:pPr>
            <a:endParaRPr lang="en-US" altLang="zh-CN" kern="0" dirty="0"/>
          </a:p>
          <a:p>
            <a:pPr lvl="1">
              <a:defRPr/>
            </a:pPr>
            <a:endParaRPr lang="en-US" altLang="zh-CN" kern="0" dirty="0"/>
          </a:p>
          <a:p>
            <a:pPr marL="342900" lvl="1" indent="-342900">
              <a:buFont typeface="Arial" panose="020B0604020202020204" pitchFamily="34" charset="0"/>
              <a:buChar char="•"/>
              <a:defRPr/>
            </a:pPr>
            <a:r>
              <a:rPr lang="en-US" altLang="zh-CN" b="1" kern="0" dirty="0"/>
              <a:t>Move: Sang Kim	</a:t>
            </a:r>
            <a:r>
              <a:rPr lang="en-US" altLang="zh-CN" b="1" dirty="0"/>
              <a:t>	</a:t>
            </a:r>
            <a:r>
              <a:rPr lang="en-US" altLang="zh-CN" b="1" kern="0" dirty="0"/>
              <a:t>Second: Cheng Chen	</a:t>
            </a:r>
          </a:p>
          <a:p>
            <a:pPr marL="342900" lvl="1" indent="-342900">
              <a:buFont typeface="Arial" panose="020B0604020202020204" pitchFamily="34" charset="0"/>
              <a:buChar char="•"/>
              <a:defRPr/>
            </a:pPr>
            <a:r>
              <a:rPr lang="en-US" altLang="zh-CN" b="1" kern="0" dirty="0"/>
              <a:t>Preliminary Result: Motion Passes (65Y/2N/14A)</a:t>
            </a:r>
          </a:p>
          <a:p>
            <a:pPr marL="342900" lvl="1" indent="-342900">
              <a:buFont typeface="Arial" panose="020B0604020202020204" pitchFamily="34" charset="0"/>
              <a:buChar char="•"/>
              <a:defRPr/>
            </a:pPr>
            <a:r>
              <a:rPr lang="en-US" altLang="zh-CN" b="1" kern="0" dirty="0"/>
              <a:t>Result*: </a:t>
            </a:r>
            <a:r>
              <a:rPr lang="en-US" altLang="zh-CN" dirty="0">
                <a:highlight>
                  <a:srgbClr val="00FF00"/>
                </a:highlight>
              </a:rPr>
              <a:t>Motion Passes (58Y/2N/11A)</a:t>
            </a:r>
            <a:endParaRPr lang="en-US" altLang="zh-CN" b="1" kern="0" dirty="0"/>
          </a:p>
          <a:p>
            <a:pPr marL="0" lvl="1" indent="0">
              <a:buNone/>
              <a:defRPr/>
            </a:pPr>
            <a:endParaRPr lang="en-US" altLang="zh-CN" b="1" kern="0" dirty="0"/>
          </a:p>
          <a:p>
            <a:pPr marL="0" lvl="1" indent="0">
              <a:buNone/>
              <a:defRPr/>
            </a:pPr>
            <a:r>
              <a:rPr lang="en-US" altLang="zh-CN" kern="0" dirty="0"/>
              <a:t>Note</a:t>
            </a:r>
            <a:r>
              <a:rPr lang="zh-CN" altLang="en-US" kern="0" dirty="0"/>
              <a:t>：  </a:t>
            </a:r>
            <a:endParaRPr lang="en-US" altLang="zh-CN"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10</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November 3, 6, 9</a:t>
            </a:r>
            <a:r>
              <a:rPr lang="en-US" altLang="en-US" sz="4000" dirty="0"/>
              <a:t>.</a:t>
            </a:r>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15</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A sensing session is composed of one or more of the following phases: setup phase, measurement phase, reporting phase, and termination phase.</a:t>
            </a:r>
          </a:p>
          <a:p>
            <a:pPr lvl="2">
              <a:defRPr/>
            </a:pPr>
            <a:r>
              <a:rPr lang="en-US" altLang="zh-CN" sz="1400" kern="0" dirty="0"/>
              <a:t>In the setup phase, a sensing session is established, and operational parameters associated with the sensing session are determined and may be exchanged between STAs.</a:t>
            </a:r>
          </a:p>
          <a:p>
            <a:pPr lvl="2">
              <a:defRPr/>
            </a:pPr>
            <a:r>
              <a:rPr lang="en-US" altLang="zh-CN" sz="1400" kern="0" dirty="0"/>
              <a:t>In the measurement phase, sensing measurements are performed.</a:t>
            </a:r>
          </a:p>
          <a:p>
            <a:pPr lvl="2">
              <a:defRPr/>
            </a:pPr>
            <a:r>
              <a:rPr lang="en-US" altLang="zh-CN" sz="1400" kern="0" dirty="0"/>
              <a:t>In the reporting phase, sensing measurement results are reported.</a:t>
            </a:r>
          </a:p>
          <a:p>
            <a:pPr lvl="2">
              <a:defRPr/>
            </a:pPr>
            <a:r>
              <a:rPr lang="en-US" altLang="zh-CN" sz="1400" kern="0" dirty="0"/>
              <a:t>In the termination phase, STAs stop performing measurements and terminate the sensing session.</a:t>
            </a:r>
          </a:p>
          <a:p>
            <a:pPr lvl="2">
              <a:defRPr/>
            </a:pPr>
            <a:endParaRPr lang="en-US" altLang="zh-CN" sz="1100" kern="0" dirty="0"/>
          </a:p>
          <a:p>
            <a:pPr marL="342900" lvl="1" indent="-342900">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Rajat </a:t>
            </a:r>
            <a:r>
              <a:rPr lang="en-US" altLang="zh-CN" sz="1800" b="1" kern="0" dirty="0" err="1"/>
              <a:t>Pushkarna</a:t>
            </a:r>
            <a:r>
              <a:rPr lang="en-US" altLang="zh-CN" sz="1800" b="1" kern="0" dirty="0"/>
              <a:t>	</a:t>
            </a:r>
          </a:p>
          <a:p>
            <a:pPr marL="342900" lvl="1" indent="-342900">
              <a:buFont typeface="Arial" panose="020B0604020202020204" pitchFamily="34" charset="0"/>
              <a:buChar char="•"/>
              <a:defRPr/>
            </a:pPr>
            <a:r>
              <a:rPr lang="en-US" altLang="zh-CN" sz="1800" b="1" kern="0" dirty="0"/>
              <a:t>Preliminary Result: Motion Passes (24Y/1N/5A)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a:solidFill>
                  <a:srgbClr val="000000"/>
                </a:solidFill>
                <a:latin typeface="Times New Roman" panose="02020603050405020304" pitchFamily="18" charset="0"/>
                <a:cs typeface="+mn-cs"/>
              </a:rPr>
              <a:t>Note</a:t>
            </a:r>
            <a:r>
              <a:rPr lang="zh-CN" altLang="en-US" sz="1800" kern="0" dirty="0">
                <a:solidFill>
                  <a:srgbClr val="000000"/>
                </a:solidFill>
                <a:latin typeface="Times New Roman" panose="02020603050405020304" pitchFamily="18" charset="0"/>
                <a:cs typeface="+mn-cs"/>
              </a:rPr>
              <a:t>：  </a:t>
            </a:r>
            <a:endParaRPr lang="en-US" altLang="zh-CN" sz="1800" kern="0" dirty="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 Amended result accounts for removal of </a:t>
            </a:r>
            <a:r>
              <a:rPr lang="en-US" altLang="zh-CN" sz="1600" kern="0" dirty="0">
                <a:solidFill>
                  <a:srgbClr val="FF0000"/>
                </a:solidFill>
                <a:latin typeface="Times New Roman" panose="02020603050405020304" pitchFamily="18" charset="0"/>
                <a:cs typeface="+mn-cs"/>
              </a:rPr>
              <a:t>3</a:t>
            </a:r>
            <a:r>
              <a:rPr lang="en-US" altLang="zh-CN" sz="1600" kern="0" dirty="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Related 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a:t>on </a:t>
            </a:r>
            <a:r>
              <a:rPr lang="en-US" altLang="zh-CN" sz="4000">
                <a:solidFill>
                  <a:srgbClr val="0000FF"/>
                </a:solidFill>
              </a:rPr>
              <a:t>April 6</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More than one sensing responder may participate in the measurement phase and reporting phase.</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Sang Kim 	</a:t>
            </a:r>
            <a:r>
              <a:rPr lang="en-US" altLang="zh-CN" b="1" dirty="0"/>
              <a:t>	</a:t>
            </a:r>
            <a:r>
              <a:rPr lang="en-US" altLang="zh-CN" b="1" kern="0" dirty="0"/>
              <a:t>Second: </a:t>
            </a:r>
            <a:r>
              <a:rPr lang="en-US" altLang="zh-CN" b="1" kern="0" dirty="0" err="1"/>
              <a:t>Rajat</a:t>
            </a:r>
            <a:r>
              <a:rPr lang="en-US" altLang="zh-CN" b="1" kern="0" dirty="0"/>
              <a:t> </a:t>
            </a:r>
            <a:r>
              <a:rPr lang="en-US" altLang="zh-CN" b="1" kern="0" dirty="0" err="1"/>
              <a:t>Pushkarna</a:t>
            </a:r>
            <a:endParaRPr lang="en-US" altLang="zh-CN" b="1" kern="0" dirty="0"/>
          </a:p>
          <a:p>
            <a:pPr marL="342900" lvl="1" indent="-342900" algn="just">
              <a:buFont typeface="Arial" panose="020B0604020202020204" pitchFamily="34" charset="0"/>
              <a:buChar char="•"/>
              <a:defRPr/>
            </a:pPr>
            <a:endParaRPr lang="en-US" altLang="zh-CN" b="1" kern="0" dirty="0"/>
          </a:p>
          <a:p>
            <a:pPr marL="342900" lvl="1" indent="-342900" algn="just">
              <a:buFont typeface="Arial" panose="020B0604020202020204" pitchFamily="34" charset="0"/>
              <a:buChar char="•"/>
              <a:defRPr/>
            </a:pPr>
            <a:r>
              <a:rPr lang="en-US" altLang="zh-CN" b="1" kern="0" dirty="0"/>
              <a:t>Preliminary Result: Motion Passes (35Y/0N/5A)</a:t>
            </a:r>
          </a:p>
          <a:p>
            <a:pPr marL="0" lvl="1" indent="0" algn="just">
              <a:buNone/>
              <a:defRPr/>
            </a:pPr>
            <a:r>
              <a:rPr lang="en-US" altLang="zh-CN" b="1" kern="0" dirty="0"/>
              <a:t>Result*: </a:t>
            </a:r>
            <a:r>
              <a:rPr lang="en-US" altLang="zh-CN" dirty="0">
                <a:highlight>
                  <a:srgbClr val="00FF00"/>
                </a:highlight>
              </a:rPr>
              <a:t>Motion Passes (35Y/0N/4A)</a:t>
            </a:r>
            <a:endParaRPr lang="en-US" altLang="zh-CN" b="1" kern="0" dirty="0"/>
          </a:p>
          <a:p>
            <a:pPr marL="0" lvl="1" indent="0" algn="just">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1</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17</a:t>
            </a:r>
            <a:endParaRPr lang="en-US" altLang="en-US" sz="2800" dirty="0">
              <a:solidFill>
                <a:schemeClr val="tx2"/>
              </a:solidFill>
            </a:endParaRPr>
          </a:p>
        </p:txBody>
      </p:sp>
      <p:sp>
        <p:nvSpPr>
          <p:cNvPr id="18" name="Rectangle 3"/>
          <p:cNvSpPr txBox="1">
            <a:spLocks noChangeArrowheads="1"/>
          </p:cNvSpPr>
          <p:nvPr/>
        </p:nvSpPr>
        <p:spPr bwMode="auto">
          <a:xfrm>
            <a:off x="2209800" y="14478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11bf shall define an optional negotiation process in the sensing setup phase for a sensing initiator and sensing responder(s) to exchange and agree on operational parameters associated with a sensing session. </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Cheng Chen 	</a:t>
            </a:r>
            <a:r>
              <a:rPr lang="en-US" altLang="zh-CN" b="1" dirty="0"/>
              <a:t>	</a:t>
            </a:r>
            <a:r>
              <a:rPr lang="en-US" altLang="zh-CN" b="1" kern="0" dirty="0"/>
              <a:t>Second: </a:t>
            </a:r>
            <a:r>
              <a:rPr lang="en-US" altLang="zh-CN" b="1" kern="0" dirty="0" err="1"/>
              <a:t>Jinsoo</a:t>
            </a:r>
            <a:r>
              <a:rPr lang="en-US" altLang="zh-CN" b="1" kern="0" dirty="0"/>
              <a:t> Choi	</a:t>
            </a:r>
          </a:p>
          <a:p>
            <a:pPr marL="342900" lvl="1" indent="-342900" algn="just">
              <a:buFont typeface="Arial" panose="020B0604020202020204" pitchFamily="34" charset="0"/>
              <a:buChar char="•"/>
              <a:defRPr/>
            </a:pPr>
            <a:r>
              <a:rPr lang="en-US" altLang="zh-CN" b="1" kern="0" dirty="0"/>
              <a:t>Result</a:t>
            </a:r>
            <a:r>
              <a:rPr lang="en-US" altLang="zh-CN" b="1" kern="0"/>
              <a:t>: </a:t>
            </a:r>
            <a:r>
              <a:rPr lang="en-US" altLang="zh-CN">
                <a:highlight>
                  <a:srgbClr val="00FF00"/>
                </a:highlight>
              </a:rPr>
              <a:t>Approved by unanimous consent</a:t>
            </a:r>
            <a:endParaRPr lang="en-US" altLang="zh-CN" b="1" kern="0" dirty="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11, 14, 17 (Interim)</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March 2021 meeting to today:</a:t>
            </a:r>
          </a:p>
          <a:p>
            <a:pPr lvl="1" algn="just">
              <a:buFont typeface="Arial" panose="020B0604020202020204" pitchFamily="34" charset="0"/>
              <a:buChar char="•"/>
            </a:pPr>
            <a:r>
              <a:rPr lang="en-US" altLang="zh-CN" sz="1600" dirty="0"/>
              <a:t>March plenary: </a:t>
            </a:r>
            <a:r>
              <a:rPr lang="en-US" altLang="zh-CN" sz="1600" dirty="0">
                <a:hlinkClick r:id="rId3"/>
              </a:rPr>
              <a:t>https://mentor.ieee.org/802.11/dcn/21/11-21-0476-00-00bf-meeting-minutes-march-2021.docx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March - April: </a:t>
            </a:r>
          </a:p>
          <a:p>
            <a:pPr marL="714375" lvl="1" indent="0" algn="just">
              <a:buNone/>
            </a:pPr>
            <a:r>
              <a:rPr lang="en-US" altLang="zh-CN" sz="1600" dirty="0">
                <a:hlinkClick r:id="rId4"/>
              </a:rPr>
              <a:t>https://mentor.ieee.org/802.11/dcn/21/11-21-0547-00-00bf-802-11bf-teleconference-minutes-march-2021.docx</a:t>
            </a:r>
            <a:endParaRPr lang="en-US" altLang="zh-CN" sz="1600" dirty="0"/>
          </a:p>
          <a:p>
            <a:pPr marL="714375" lvl="1" indent="0" algn="just">
              <a:buNone/>
            </a:pPr>
            <a:r>
              <a:rPr lang="en-US" altLang="zh-CN" sz="1600" dirty="0">
                <a:hlinkClick r:id="rId5"/>
              </a:rPr>
              <a:t>https://mentor.ieee.org/802.11/dcn/21/11-21-0645-03-00bf-802-11bf-teleconference-minutes-april-2021.docx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Claudio Da Silva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11bf amendment defines an optional threshold based measurement and reporting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Motion Passes ( 21 Y/ 7N/ 11A)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(21Y/6N/10A)</a:t>
            </a: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June 1,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802.11bf.</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Meihong</a:t>
            </a:r>
            <a:r>
              <a:rPr lang="en-US" altLang="zh-CN" sz="1800" b="1" kern="0" dirty="0"/>
              <a:t> Zhang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Preliminary Result: Motion Passes ( 26Y/ 1N/ 17A)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(26Y/1N/16A)</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Approve SENS SG and TGbf meeting minutes</a:t>
            </a:r>
          </a:p>
        </p:txBody>
      </p:sp>
      <p:sp>
        <p:nvSpPr>
          <p:cNvPr id="19460" name="Rectangle 3"/>
          <p:cNvSpPr txBox="1">
            <a:spLocks noChangeArrowheads="1"/>
          </p:cNvSpPr>
          <p:nvPr/>
        </p:nvSpPr>
        <p:spPr bwMode="auto">
          <a:xfrm>
            <a:off x="2209801"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and </a:t>
            </a:r>
            <a:r>
              <a:rPr lang="en-US" altLang="zh-CN" sz="2000" dirty="0" err="1"/>
              <a:t>TGbf</a:t>
            </a:r>
            <a:r>
              <a:rPr lang="en-US" altLang="zh-CN" sz="2000" dirty="0"/>
              <a:t> minutes 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Sang Kim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May 2021 meeting to today:</a:t>
            </a:r>
          </a:p>
          <a:p>
            <a:pPr lvl="1" algn="just">
              <a:buFont typeface="Arial" panose="020B0604020202020204" pitchFamily="34" charset="0"/>
              <a:buChar char="•"/>
            </a:pPr>
            <a:r>
              <a:rPr lang="en-US" altLang="zh-CN" sz="1600" dirty="0"/>
              <a:t>May Interim: </a:t>
            </a:r>
            <a:r>
              <a:rPr lang="en-US" altLang="zh-CN" sz="1600" dirty="0">
                <a:hlinkClick r:id="rId3"/>
              </a:rPr>
              <a:t>https://mentor.ieee.org/802.11/dcn/21/11-21-0870-02-00bf-meeting-minutes-may-2021.docx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p>
          <a:p>
            <a:pPr marL="714375" lvl="1" indent="0" algn="just">
              <a:buNone/>
            </a:pPr>
            <a:r>
              <a:rPr lang="en-US" altLang="zh-CN" sz="1600" dirty="0">
                <a:hlinkClick r:id="rId4"/>
              </a:rPr>
              <a:t>https://mentor.ieee.org/802.11/dcn/21/11-21-0914-03-00bf-ieee-802-11bf-teleconference-minutes-may-july-2021.docx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Assaf Kasher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20</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Claudio Da Silva</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21</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a:t>To enable sub-7 GHz WLAN sensing, an RXVECTOR parameter CSI_ESTIMATE is defined that contains the channel measured during the training symbols of the received PPDU.</a:t>
            </a:r>
          </a:p>
          <a:p>
            <a:pPr lvl="1" algn="just">
              <a:defRPr/>
            </a:pPr>
            <a:r>
              <a:rPr lang="en-US" altLang="zh-CN" sz="1400" kern="0" dirty="0"/>
              <a:t>A Sensing Measurement Report frame, which allows a sensing receiver to report sensing measurements, is defined. This new frame contains at least the following two fields:</a:t>
            </a:r>
          </a:p>
          <a:p>
            <a:pPr lvl="2" algn="just">
              <a:defRPr/>
            </a:pPr>
            <a:r>
              <a:rPr lang="en-US" altLang="zh-CN" kern="0" dirty="0"/>
              <a:t>Measurement report control field: Contains information necessary to interpret the measurement report field.</a:t>
            </a:r>
          </a:p>
          <a:p>
            <a:pPr lvl="2" algn="just">
              <a:defRPr/>
            </a:pPr>
            <a:r>
              <a:rPr lang="en-US" altLang="zh-CN" kern="0" dirty="0"/>
              <a:t>Measurement report field: Carries CSI measurements obtained by a sensing receiver.</a:t>
            </a:r>
          </a:p>
          <a:p>
            <a:pPr lvl="1" algn="just">
              <a:defRPr/>
            </a:pPr>
            <a:r>
              <a:rPr lang="en-US" altLang="zh-CN" sz="1400" kern="0" dirty="0"/>
              <a:t>The format of CSI_ESTIMATE is the same one used in the measurement report field within the Sensing Measurement Report frame.  The format of CSI_ESTIMATE is TBD.</a:t>
            </a:r>
          </a:p>
          <a:p>
            <a:pPr lvl="1" algn="just">
              <a:defRPr/>
            </a:pPr>
            <a:r>
              <a:rPr lang="en-US" altLang="zh-CN" sz="1400" kern="0" dirty="0"/>
              <a:t>Transmission of the Sensing Measurement Report frame is initiated by an MLME primitive.  Both immediate and delayed reporting are acceptable.</a:t>
            </a:r>
          </a:p>
          <a:p>
            <a:pPr algn="just">
              <a:defRPr/>
            </a:pPr>
            <a:endParaRPr lang="en-US" altLang="zh-CN" sz="800" kern="0" dirty="0"/>
          </a:p>
          <a:p>
            <a:pPr marL="342900" lvl="1" indent="-342900" algn="just">
              <a:buFont typeface="Arial" panose="020B0604020202020204" pitchFamily="34" charset="0"/>
              <a:buChar char="•"/>
              <a:defRPr/>
            </a:pPr>
            <a:r>
              <a:rPr lang="en-US" altLang="zh-CN" sz="1600" b="1" kern="0" dirty="0"/>
              <a:t>Move: Claudio Da Silva</a:t>
            </a:r>
            <a:r>
              <a:rPr lang="en-US" altLang="zh-CN" sz="1600" b="1" dirty="0"/>
              <a:t>		</a:t>
            </a:r>
            <a:r>
              <a:rPr lang="en-US" altLang="zh-CN" sz="1600" b="1" kern="0" dirty="0"/>
              <a:t>Second: </a:t>
            </a:r>
            <a:r>
              <a:rPr lang="en-US" altLang="zh-CN" sz="1600" b="1" kern="0" dirty="0" err="1"/>
              <a:t>Rajat</a:t>
            </a:r>
            <a:r>
              <a:rPr lang="en-US" altLang="zh-CN" sz="1600" b="1" kern="0" dirty="0"/>
              <a:t> </a:t>
            </a:r>
            <a:r>
              <a:rPr lang="en-US" altLang="zh-CN" sz="1600" b="1" kern="0" dirty="0" err="1"/>
              <a:t>Pushkarna</a:t>
            </a:r>
            <a:endParaRPr lang="en-US" altLang="zh-CN" sz="1600" b="1" kern="0" dirty="0"/>
          </a:p>
          <a:p>
            <a:pPr marL="342900" lvl="1" indent="-342900" algn="just">
              <a:buFont typeface="Arial" panose="020B0604020202020204" pitchFamily="34" charset="0"/>
              <a:buChar char="•"/>
              <a:defRPr/>
            </a:pPr>
            <a:endParaRPr lang="en-US" altLang="zh-CN" sz="1100" b="1" kern="0" dirty="0"/>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600" b="1" kern="0" dirty="0"/>
          </a:p>
          <a:p>
            <a:pPr marL="0" lvl="1" indent="0" algn="just">
              <a:buNone/>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22</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measurement 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a:t>	</a:t>
            </a:r>
            <a:r>
              <a:rPr lang="en-US" altLang="zh-CN" sz="1600" kern="0" dirty="0"/>
              <a:t>NDP format for sensing is TBD.</a:t>
            </a:r>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Dongguk Lim</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21/1015r1</a:t>
            </a:r>
          </a:p>
          <a:p>
            <a:pPr marL="628650" lvl="2">
              <a:buFont typeface="微软雅黑" panose="020B0503020204020204" pitchFamily="34" charset="-122"/>
              <a:buChar char="–"/>
              <a:defRPr/>
            </a:pPr>
            <a:r>
              <a:rPr lang="en-US" altLang="zh-CN" kern="0" dirty="0"/>
              <a:t>SP Result: 26/0/8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23</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AID/UID.</a:t>
            </a:r>
          </a:p>
          <a:p>
            <a:pPr lvl="1" algn="just">
              <a:defRPr/>
            </a:pPr>
            <a:r>
              <a:rPr lang="en-US" altLang="zh-CN" sz="1800" kern="0" dirty="0"/>
              <a:t>11bf 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19/3/15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24</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Measurement Setup ID may be used to identify attributes of the sensing measurement instances</a:t>
            </a:r>
          </a:p>
          <a:p>
            <a:pPr lvl="1" algn="just">
              <a:defRPr/>
            </a:pPr>
            <a:r>
              <a:rPr lang="en-US" altLang="zh-CN" sz="1800" kern="0" dirty="0"/>
              <a:t>The Measurement Instance ID may be used to identify the sensing measurement instance that utilizes attributes of the same Measurement Setup ID</a:t>
            </a:r>
          </a:p>
          <a:p>
            <a:pPr lvl="1" algn="just">
              <a:defRPr/>
            </a:pPr>
            <a:r>
              <a:rPr lang="en-US" altLang="zh-CN" sz="1800" kern="0" dirty="0"/>
              <a:t>The Dialog Token field may be a possibility to contain both IDs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20/1/11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17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Ali Raissinia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2209801"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a:t>
            </a:r>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a:t>Result:</a:t>
            </a:r>
            <a:r>
              <a:rPr lang="en-US" altLang="zh-CN" sz="1800" dirty="0">
                <a:highlight>
                  <a:srgbClr val="00FF00"/>
                </a:highlight>
              </a:rPr>
              <a:t> Approved by unanimous consent</a:t>
            </a:r>
            <a:r>
              <a:rPr lang="en-US" altLang="zh-CN" sz="1800" dirty="0"/>
              <a:t> </a:t>
            </a:r>
          </a:p>
          <a:p>
            <a:pPr marL="361950" lvl="1">
              <a:buFont typeface="Arial" panose="020B0604020202020204" pitchFamily="34" charset="0"/>
              <a:buChar char="•"/>
            </a:pPr>
            <a:endParaRPr lang="en-US" altLang="zh-CN" sz="1800" dirty="0"/>
          </a:p>
          <a:p>
            <a:pPr marL="361950" lvl="1">
              <a:buFont typeface="Arial" panose="020B0604020202020204" pitchFamily="34" charset="0"/>
              <a:buChar char="•"/>
            </a:pPr>
            <a:r>
              <a:rPr lang="en-US" altLang="zh-CN" sz="1800" dirty="0"/>
              <a:t>Note</a:t>
            </a:r>
            <a:r>
              <a:rPr lang="zh-CN" altLang="en-US" sz="1800" dirty="0"/>
              <a:t>： </a:t>
            </a:r>
            <a:r>
              <a:rPr lang="en-US" altLang="zh-CN" sz="1800" dirty="0"/>
              <a:t> Related document 20/1746r1</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c</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31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The measurement is initiated by an NDP Announcement frame. </a:t>
            </a:r>
          </a:p>
          <a:p>
            <a:pPr lvl="2"/>
            <a:r>
              <a:rPr lang="en-US" altLang="zh-CN" sz="1400" dirty="0"/>
              <a:t>The transmitter shall transmit an NDP SIFS after transmitting the NDP Announcement frame.</a:t>
            </a:r>
          </a:p>
          <a:p>
            <a:pPr lvl="2"/>
            <a:r>
              <a:rPr lang="en-US" altLang="zh-CN" sz="1400" dirty="0"/>
              <a:t>The detailed definition of the NDP Announcement frame is TBD.</a:t>
            </a:r>
          </a:p>
          <a:p>
            <a:pPr lvl="2"/>
            <a:r>
              <a:rPr lang="en-US" altLang="zh-CN" sz="1400" dirty="0"/>
              <a:t>The process to validate the STA(s) participation is TBD</a:t>
            </a:r>
          </a:p>
          <a:p>
            <a:pPr lvl="1"/>
            <a:r>
              <a:rPr lang="en-US" altLang="zh-CN" sz="1600" dirty="0"/>
              <a:t>Note : This can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Rui Yang 	</a:t>
            </a:r>
            <a:r>
              <a:rPr lang="en-US" altLang="zh-CN" sz="1600" b="1" dirty="0"/>
              <a:t>	</a:t>
            </a:r>
            <a:r>
              <a:rPr lang="en-US" altLang="zh-CN" sz="1600" b="1" kern="0" dirty="0"/>
              <a:t>Second:  Solomon Trainin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27</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TF sounding defined in 11bf consists of followings:</a:t>
            </a:r>
            <a:endParaRPr lang="zh-CN" altLang="zh-CN" sz="1600" dirty="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TBD.</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29Y/0N/7A ( 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a:t>
            </a:r>
            <a:r>
              <a:rPr lang="en-US" altLang="zh-CN" sz="2000" dirty="0"/>
              <a:t> 2021 meeting to today:</a:t>
            </a:r>
          </a:p>
          <a:p>
            <a:pPr algn="just"/>
            <a:endParaRPr lang="en-US" altLang="zh-CN" sz="2000" dirty="0"/>
          </a:p>
          <a:p>
            <a:pPr lvl="1" algn="just">
              <a:buFont typeface="Arial" panose="020B0604020202020204" pitchFamily="34" charset="0"/>
              <a:buChar char="•"/>
            </a:pPr>
            <a:r>
              <a:rPr lang="en-US" altLang="zh-CN" sz="1600" dirty="0"/>
              <a:t>July Plenary: </a:t>
            </a:r>
            <a:r>
              <a:rPr lang="en-US" altLang="zh-CN" sz="1600" dirty="0">
                <a:hlinkClick r:id="rId3"/>
              </a:rPr>
              <a:t>https://mentor.ieee.org/802.11/dcn/21/11-21-1306-00-00bf-ieee-802-11bf-july-2021-plenary-meeting-minutes.docx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September: </a:t>
            </a:r>
          </a:p>
          <a:p>
            <a:pPr marL="714375" lvl="1" indent="0" algn="just">
              <a:buNone/>
            </a:pPr>
            <a:r>
              <a:rPr lang="en-US" altLang="zh-CN" sz="1600" dirty="0">
                <a:hlinkClick r:id="rId4"/>
              </a:rPr>
              <a:t>https://mentor.ieee.org/802.11/dcn/21/11-21-1314-04-00bf-ieee-802-11bf-teleconference-minutes-july-september-2021.docx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r>
              <a:rPr lang="en-US" altLang="zh-CN" sz="2000" dirty="0" err="1"/>
              <a:t>Rojan</a:t>
            </a:r>
            <a:r>
              <a:rPr lang="en-US" altLang="zh-CN" sz="2000" dirty="0"/>
              <a:t> </a:t>
            </a:r>
            <a:r>
              <a:rPr lang="en-US" altLang="zh-CN" sz="2000" dirty="0" err="1"/>
              <a:t>Chitrakar</a:t>
            </a:r>
            <a:r>
              <a:rPr lang="en-US" altLang="zh-CN" sz="2000" dirty="0"/>
              <a:t>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21/1409r1</a:t>
            </a:r>
          </a:p>
          <a:p>
            <a:pPr marL="628650" lvl="2">
              <a:buFont typeface="微软雅黑" panose="020B0503020204020204" pitchFamily="34" charset="-122"/>
              <a:buChar char="–"/>
              <a:defRPr/>
            </a:pPr>
            <a:r>
              <a:rPr lang="en-US" altLang="zh-CN" sz="1050" kern="0" dirty="0"/>
              <a:t>SP Result: 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Sang Kim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21/1543r1</a:t>
            </a:r>
          </a:p>
          <a:p>
            <a:pPr marL="628650" lvl="2">
              <a:buFont typeface="微软雅黑" panose="020B0503020204020204" pitchFamily="34" charset="-122"/>
              <a:buChar char="–"/>
              <a:defRPr/>
            </a:pPr>
            <a:r>
              <a:rPr lang="en-US" altLang="zh-CN" sz="1050" kern="0" dirty="0"/>
              <a:t>SP Result: 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October 12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a:t>
            </a:r>
          </a:p>
          <a:p>
            <a:pPr marL="361950" lvl="1" indent="0" algn="just">
              <a:buNone/>
              <a:defRPr/>
            </a:pPr>
            <a:r>
              <a:rPr lang="en-US" altLang="zh-CN" sz="1800" b="1" kern="0" dirty="0"/>
              <a:t>Simulation 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21/0876r3</a:t>
            </a:r>
          </a:p>
          <a:p>
            <a:pPr marL="628650" lvl="2">
              <a:buFont typeface="微软雅黑" panose="020B0503020204020204" pitchFamily="34" charset="-122"/>
              <a:buChar char="–"/>
              <a:defRPr/>
            </a:pPr>
            <a:r>
              <a:rPr lang="en-US" altLang="zh-CN" sz="1050" kern="0" dirty="0"/>
              <a:t>SP Result:  20Y/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Truncated Channel Impulse Response(TCIR) described as follows as one optional type of the sensing measurement results for sub-7GHz sensing</a:t>
            </a:r>
          </a:p>
          <a:p>
            <a:pPr lvl="1">
              <a:buFont typeface="Arial" panose="020B0604020202020204" pitchFamily="34" charset="0"/>
              <a:buChar char="–"/>
              <a:defRPr/>
            </a:pPr>
            <a:r>
              <a:rPr lang="en-US" altLang="zh-CN" sz="1600" dirty="0"/>
              <a:t>Calculating the CIR (time domain) from CSI/CFR (frequency domain) through IFT(usually, IFFT) .</a:t>
            </a:r>
          </a:p>
          <a:p>
            <a:pPr lvl="1">
              <a:buFont typeface="Arial" panose="020B0604020202020204" pitchFamily="34" charset="0"/>
              <a:buChar char="–"/>
              <a:defRPr/>
            </a:pPr>
            <a:r>
              <a:rPr lang="en-US" altLang="zh-CN" sz="1600" dirty="0"/>
              <a:t>Reporting 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(22Y/  16N/  9A)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(21Y, 16N, 9A)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21/1288r2</a:t>
            </a:r>
          </a:p>
          <a:p>
            <a:pPr marL="628650" lvl="2">
              <a:buFont typeface="微软雅黑" panose="020B0503020204020204" pitchFamily="34" charset="-122"/>
              <a:buChar char="–"/>
              <a:defRPr/>
            </a:pPr>
            <a:r>
              <a:rPr lang="en-US" altLang="zh-CN" sz="1050" kern="0" dirty="0"/>
              <a:t>SP Result:  24Y/ 6N/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32</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a:t>The degree of the estimated CSI variation shall be represented by a value in the closed interval [0, 1].</a:t>
            </a:r>
          </a:p>
          <a:p>
            <a:pPr lvl="1">
              <a:buFont typeface="Arial" panose="020B0604020202020204" pitchFamily="34" charset="0"/>
              <a:buChar char="–"/>
              <a:defRPr/>
            </a:pPr>
            <a:r>
              <a:rPr lang="en-US" altLang="zh-CN" sz="1400" dirty="0"/>
              <a:t>A larger degree shall reflect a larger estimated CSI variation.</a:t>
            </a:r>
          </a:p>
          <a:p>
            <a:pPr lvl="1">
              <a:buFont typeface="Arial" panose="020B0604020202020204" pitchFamily="34" charset="0"/>
              <a:buChar char="–"/>
              <a:defRPr/>
            </a:pPr>
            <a:r>
              <a:rPr lang="en-US" altLang="zh-CN" sz="1400" dirty="0"/>
              <a:t>The degree of 0 indicates the smallest degree of the estimated CSI variation. </a:t>
            </a:r>
          </a:p>
          <a:p>
            <a:pPr lvl="1">
              <a:buFont typeface="Arial" panose="020B0604020202020204" pitchFamily="34" charset="0"/>
              <a:buChar char="–"/>
              <a:defRPr/>
            </a:pPr>
            <a:r>
              <a:rPr lang="en-US" altLang="zh-CN" sz="1400" dirty="0"/>
              <a:t>The degree of 1 indicates the largest degree of the estimated CSI variation. </a:t>
            </a:r>
          </a:p>
          <a:p>
            <a:pPr lvl="1">
              <a:buFont typeface="Arial" panose="020B0604020202020204" pitchFamily="34" charset="0"/>
              <a:buChar char="–"/>
              <a:defRPr/>
            </a:pPr>
            <a:r>
              <a:rPr lang="en-US" altLang="zh-CN" sz="1400" dirty="0"/>
              <a:t>Note: Which CSI variation corresponds to the degree of 0 or 1 is implementation specific.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( 18Y/  7N/  13A)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FF0000"/>
                </a:highlight>
                <a:latin typeface="Times New Roman" panose="02020603050405020304" pitchFamily="18" charset="0"/>
                <a:cs typeface="+mn-cs"/>
              </a:rPr>
              <a:t>Motion Fails (17Y, 7N, 13A)</a:t>
            </a: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14Y/ 5N/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threshold for each responder to be compared with the CSI variation value is determined by the initiator. </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Chenchen</a:t>
            </a:r>
            <a:r>
              <a:rPr lang="en-US" altLang="zh-CN" sz="1800" b="1" kern="0" dirty="0"/>
              <a:t> Liu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16Y/ 1N/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34</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In 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a:t>Support 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a:t>Support 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Lei Huang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21/1438r1</a:t>
            </a:r>
          </a:p>
          <a:p>
            <a:pPr marL="628650" lvl="2">
              <a:buFont typeface="微软雅黑" panose="020B0503020204020204" pitchFamily="34" charset="-122"/>
              <a:buChar char="–"/>
              <a:defRPr/>
            </a:pPr>
            <a:r>
              <a:rPr lang="en-US" altLang="zh-CN" kern="0" dirty="0"/>
              <a:t>SP Result:  16Y/ 5N/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SFD.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21/1701r1</a:t>
            </a:r>
          </a:p>
          <a:p>
            <a:pPr marL="628650" lvl="2">
              <a:buFont typeface="微软雅黑" panose="020B0503020204020204" pitchFamily="34" charset="-122"/>
              <a:buChar char="–"/>
              <a:defRPr/>
            </a:pPr>
            <a:r>
              <a:rPr lang="en-US" altLang="zh-CN" kern="0" dirty="0"/>
              <a:t>SP Result:  32Y/ 4N/ 59A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During a sensing measurement setup, role(s) of a sensing responder shall be determined as one of followings:</a:t>
            </a:r>
          </a:p>
          <a:p>
            <a:pPr marL="342900" lvl="2" indent="0" algn="just">
              <a:buNone/>
              <a:defRPr/>
            </a:pPr>
            <a:r>
              <a:rPr lang="en-US" altLang="zh-CN" sz="1400" kern="0" dirty="0"/>
              <a:t>– Sensing Receiver</a:t>
            </a:r>
          </a:p>
          <a:p>
            <a:pPr marL="342900" lvl="2" indent="0" algn="just">
              <a:buNone/>
              <a:defRPr/>
            </a:pPr>
            <a:r>
              <a:rPr lang="en-US" altLang="zh-CN" sz="1400" kern="0" dirty="0"/>
              <a:t>– Sensing Transmitter</a:t>
            </a:r>
          </a:p>
          <a:p>
            <a:pPr marL="342900" lvl="2" indent="0" algn="just">
              <a:buNone/>
              <a:defRPr/>
            </a:pPr>
            <a:r>
              <a:rPr lang="en-US" altLang="zh-CN" sz="1400" kern="0" dirty="0"/>
              <a:t>– Sensing 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34Y/ 6N/ 23A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Assaf Kasher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The transmitter and receiver role(s) of a STA corresponding to a sensing measurement setup ID until the measurement setup is terminated shall be fixed as determined during the measurement setup.</a:t>
            </a:r>
          </a:p>
          <a:p>
            <a:pPr marL="342900" lvl="2" indent="0" algn="just">
              <a:buNone/>
              <a:defRPr/>
            </a:pPr>
            <a:endParaRPr lang="en-US" altLang="zh-CN" sz="1400" kern="0" dirty="0"/>
          </a:p>
          <a:p>
            <a:pPr marL="342900" lvl="2" indent="0" algn="just">
              <a:buNone/>
              <a:defRPr/>
            </a:pPr>
            <a:endParaRPr lang="en-US" altLang="zh-CN" sz="1400" b="1" kern="0" dirty="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35Y/ 7N/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21 (Tuesday)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a:t>
            </a:r>
          </a:p>
        </p:txBody>
      </p:sp>
      <p:sp>
        <p:nvSpPr>
          <p:cNvPr id="5" name="Rectangle 3"/>
          <p:cNvSpPr txBox="1">
            <a:spLocks noChangeArrowheads="1"/>
          </p:cNvSpPr>
          <p:nvPr/>
        </p:nvSpPr>
        <p:spPr bwMode="auto">
          <a:xfrm>
            <a:off x="1600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0" indent="0">
              <a:buNone/>
            </a:pPr>
            <a:endParaRPr lang="en-US" altLang="zh-CN" sz="300" dirty="0"/>
          </a:p>
          <a:p>
            <a:pPr marL="0" indent="0">
              <a:buNone/>
            </a:pPr>
            <a:r>
              <a:rPr lang="en-US" altLang="zh-CN" sz="1400" dirty="0"/>
              <a:t>An optional sensing by proxy (SBP) procedure is defined in which:</a:t>
            </a:r>
            <a:endParaRPr lang="zh-CN" altLang="zh-CN" sz="1400" dirty="0"/>
          </a:p>
          <a:p>
            <a:pPr lvl="0"/>
            <a:r>
              <a:rPr lang="en-US" altLang="zh-CN" sz="1400" dirty="0"/>
              <a:t>An “SBP request” consists of a non-AP STA sending an SBP Request frame to an SBP-capable AP STA.</a:t>
            </a:r>
            <a:endParaRPr lang="zh-CN" altLang="zh-CN" sz="1400" dirty="0"/>
          </a:p>
          <a:p>
            <a:pPr lvl="1"/>
            <a:r>
              <a:rPr lang="en-US" altLang="zh-CN" sz="1200" dirty="0"/>
              <a:t>A STA that sends an SBP Request frame to invoke SBP (and, as a result, WLAN sensing) is denoted by “SBP requesting STA”.</a:t>
            </a:r>
          </a:p>
          <a:p>
            <a:pPr lvl="1"/>
            <a:r>
              <a:rPr lang="en-US" altLang="zh-CN" sz="1200" dirty="0"/>
              <a:t>The format and contents of the SBP Request frame are TBD.</a:t>
            </a:r>
            <a:endParaRPr lang="zh-CN" altLang="zh-CN" sz="1200" dirty="0"/>
          </a:p>
          <a:p>
            <a:pPr lvl="0"/>
            <a:r>
              <a:rPr lang="en-US" altLang="zh-CN" sz="1400" dirty="0"/>
              <a:t>An AP STA that receives an SBP request shall send to the SBP requesting STA an SBP Response frame to accept or reject the request. </a:t>
            </a:r>
            <a:endParaRPr lang="zh-CN" altLang="zh-CN" sz="1400" dirty="0"/>
          </a:p>
          <a:p>
            <a:pPr lvl="1"/>
            <a:r>
              <a:rPr lang="en-US" altLang="zh-CN" sz="1200" dirty="0"/>
              <a:t>The format and contents of the SBP Response frame are TBD.</a:t>
            </a:r>
            <a:endParaRPr lang="zh-CN" altLang="zh-CN" sz="1200" dirty="0"/>
          </a:p>
          <a:p>
            <a:pPr lvl="0"/>
            <a:r>
              <a:rPr lang="en-US" altLang="zh-CN" sz="1400" dirty="0"/>
              <a:t>An AP STA that accepts an SBP request shall initiate a WLAN sensing procedure with one or more non-AP STAs using operational parameters derived from those indicated within the SBP Request frame.</a:t>
            </a:r>
          </a:p>
          <a:p>
            <a:pPr lvl="0"/>
            <a:r>
              <a:rPr lang="en-US" altLang="zh-CN" sz="1400" dirty="0"/>
              <a:t>Whether the SBP requesting STA participates or not in the WLAN sensing procedure as a sensing responder is TBD.</a:t>
            </a:r>
          </a:p>
          <a:p>
            <a:pPr lvl="0"/>
            <a:r>
              <a:rPr lang="en-US" altLang="zh-CN" sz="1400" dirty="0"/>
              <a:t>Measurement results obtained in a WLAN sensing procedure resultant from an SBP request shall be reported to the SBP requesting STA.</a:t>
            </a:r>
          </a:p>
          <a:p>
            <a:pPr lvl="0"/>
            <a:endParaRPr lang="en-US" altLang="zh-CN" sz="800" kern="0" dirty="0"/>
          </a:p>
          <a:p>
            <a:pPr marL="342900" lvl="1" indent="-342900" algn="just">
              <a:buFont typeface="Arial" panose="020B0604020202020204" pitchFamily="34" charset="0"/>
              <a:buChar char="•"/>
              <a:defRPr/>
            </a:pPr>
            <a:r>
              <a:rPr lang="en-US" altLang="zh-CN" sz="1600" b="1" kern="0" dirty="0"/>
              <a:t>Move: Claudio Da Silva 	</a:t>
            </a:r>
            <a:r>
              <a:rPr lang="en-US" altLang="zh-CN" sz="1600" b="1" dirty="0"/>
              <a:t>	</a:t>
            </a:r>
            <a:r>
              <a:rPr lang="en-US" altLang="zh-CN" sz="1600" b="1" kern="0" dirty="0"/>
              <a:t>Second: Chaoming Luo</a:t>
            </a:r>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600" kern="0" dirty="0"/>
          </a:p>
          <a:p>
            <a:pPr marL="0" lvl="1" indent="0">
              <a:buNone/>
              <a:defRPr/>
            </a:pPr>
            <a:r>
              <a:rPr lang="en-US" altLang="zh-CN" sz="1600" kern="0" dirty="0"/>
              <a:t>Note</a:t>
            </a:r>
            <a:r>
              <a:rPr lang="zh-CN" altLang="en-US" sz="1600" kern="0" dirty="0"/>
              <a:t>：  </a:t>
            </a:r>
            <a:endParaRPr lang="en-US" altLang="zh-CN" sz="1600" kern="0" dirty="0"/>
          </a:p>
          <a:p>
            <a:pPr marL="628650" lvl="2">
              <a:spcBef>
                <a:spcPts val="0"/>
              </a:spcBef>
              <a:buFont typeface="微软雅黑" panose="020B0503020204020204" pitchFamily="34" charset="-122"/>
              <a:buChar char="–"/>
              <a:defRPr/>
            </a:pPr>
            <a:r>
              <a:rPr lang="en-US" altLang="zh-CN" kern="0" dirty="0"/>
              <a:t>Related document </a:t>
            </a:r>
            <a:r>
              <a:rPr lang="en-US" altLang="zh-CN" dirty="0"/>
              <a:t>21/1692r4</a:t>
            </a:r>
            <a:endParaRPr lang="en-US" altLang="zh-CN" kern="0" dirty="0"/>
          </a:p>
          <a:p>
            <a:pPr marL="628650" lvl="2">
              <a:spcBef>
                <a:spcPts val="0"/>
              </a:spcBef>
              <a:buFont typeface="微软雅黑" panose="020B0503020204020204" pitchFamily="34" charset="-122"/>
              <a:buChar char="–"/>
              <a:defRPr/>
            </a:pPr>
            <a:r>
              <a:rPr lang="en-US" altLang="zh-CN" kern="0" dirty="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p>
          <a:p>
            <a:pPr lvl="2"/>
            <a:r>
              <a:rPr lang="en-US" altLang="zh-CN" dirty="0"/>
              <a:t>Once the non-AP STA obtains a TXOP, it initiates a non-TB sensing measurement instance by transmitting an NDPA frame to the AP followed by an Initiator-to-Responder (I2R) NDP after SIFS. SIFS after the I2R NDP, the AP shall transmit a Responder-to-Initiator (R2I) NDP to the non-AP STA.</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p>
          <a:p>
            <a:pPr lvl="2"/>
            <a:r>
              <a:rPr lang="en-US" altLang="zh-CN" dirty="0"/>
              <a:t>I2R/R2I NDP formats are TBD.</a:t>
            </a:r>
            <a:endParaRPr lang="zh-CN" altLang="zh-CN" dirty="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5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21/1433r2</a:t>
            </a:r>
          </a:p>
          <a:p>
            <a:pPr marL="628650" lvl="2">
              <a:buFont typeface="微软雅黑" panose="020B0503020204020204" pitchFamily="34" charset="-122"/>
              <a:buChar char="–"/>
              <a:defRPr/>
            </a:pPr>
            <a:r>
              <a:rPr lang="en-US" altLang="zh-CN" kern="0" dirty="0"/>
              <a:t>SP Result:  19Y/ 4N/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DMG/EDMG-based WLAN sensing supports both monostatic sensing and monostatic sensing with coordination configurations.</a:t>
            </a:r>
          </a:p>
          <a:p>
            <a:pPr lvl="1"/>
            <a:r>
              <a:rPr lang="en-US" altLang="zh-CN" sz="1400" dirty="0"/>
              <a:t>In 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21/1914r0</a:t>
            </a:r>
          </a:p>
          <a:p>
            <a:pPr marL="628650" lvl="2">
              <a:buFont typeface="微软雅黑" panose="020B0503020204020204" pitchFamily="34" charset="-122"/>
              <a:buChar char="–"/>
              <a:defRPr/>
            </a:pPr>
            <a:r>
              <a:rPr lang="en-US" altLang="zh-CN" kern="0" dirty="0"/>
              <a:t>SP Result:  23Y/ 0N/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a:t>
            </a:r>
            <a:r>
              <a:rPr lang="en-US" altLang="zh-CN" sz="4000">
                <a:solidFill>
                  <a:srgbClr val="0000FF"/>
                </a:solidFill>
              </a:rPr>
              <a:t>11 (Tuesday)</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 (January 11)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p>
          <a:p>
            <a:pPr marL="342900" lvl="1" indent="-342900" algn="just">
              <a:buFont typeface="Arial" panose="020B0604020202020204" pitchFamily="34" charset="0"/>
              <a:buChar char="•"/>
              <a:defRPr/>
            </a:pPr>
            <a:r>
              <a:rPr lang="en-US" altLang="zh-CN" sz="1600" b="1" kern="0" dirty="0"/>
              <a:t>Do you support to add to the 11bf SFD that sensing measurement setup request and response frames, which allow to perform a sensing measurement setup, are defined, and the following mechanism is enabled?</a:t>
            </a:r>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Insun</a:t>
            </a:r>
            <a:r>
              <a:rPr lang="en-US" altLang="zh-CN" sz="1600" b="1" kern="0" dirty="0"/>
              <a:t> Jang	</a:t>
            </a:r>
            <a:r>
              <a:rPr lang="en-US" altLang="zh-CN" sz="1600" b="1" dirty="0"/>
              <a:t>	</a:t>
            </a:r>
            <a:r>
              <a:rPr lang="en-US" altLang="zh-CN" sz="1600" b="1" kern="0" dirty="0"/>
              <a:t>Second: Sang Kim</a:t>
            </a:r>
          </a:p>
          <a:p>
            <a:pPr marL="342900" lvl="1" indent="-342900" algn="just">
              <a:buFont typeface="Arial" panose="020B0604020202020204" pitchFamily="34" charset="0"/>
              <a:buChar char="•"/>
              <a:defRPr/>
            </a:pPr>
            <a:r>
              <a:rPr lang="en-US" altLang="zh-CN" sz="1600" b="1" kern="0" dirty="0"/>
              <a:t>Result:</a:t>
            </a:r>
            <a:r>
              <a:rPr lang="en-US" altLang="zh-CN" sz="2800" b="1" kern="0" dirty="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14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21/1735r3</a:t>
            </a:r>
          </a:p>
          <a:p>
            <a:pPr marL="628650" lvl="2">
              <a:buFont typeface="微软雅黑" panose="020B0503020204020204" pitchFamily="34" charset="-122"/>
              <a:buChar char="–"/>
              <a:defRPr/>
            </a:pPr>
            <a:r>
              <a:rPr lang="en-US" altLang="zh-CN" sz="1100" kern="0" dirty="0"/>
              <a:t>SP Result:  25Y/ 0N/ 9A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42</a:t>
            </a:r>
          </a:p>
        </p:txBody>
      </p:sp>
      <p:sp>
        <p:nvSpPr>
          <p:cNvPr id="5" name="Rectangle 3"/>
          <p:cNvSpPr txBox="1">
            <a:spLocks noChangeArrowheads="1"/>
          </p:cNvSpPr>
          <p:nvPr/>
        </p:nvSpPr>
        <p:spPr bwMode="auto">
          <a:xfrm>
            <a:off x="1676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The 11bf amendment shall define at least one measurement report type for 2D, 3D and 4D filtered maps, for DMG/EDMG.</a:t>
            </a:r>
          </a:p>
          <a:p>
            <a:pPr lvl="1"/>
            <a:r>
              <a:rPr lang="en-US" altLang="zh-CN" sz="1400" dirty="0"/>
              <a:t>This measurement report type is an optional feature.</a:t>
            </a:r>
          </a:p>
          <a:p>
            <a:pPr lvl="1"/>
            <a:r>
              <a:rPr lang="en-US" altLang="zh-CN" sz="1400" dirty="0"/>
              <a:t>Supporting 2D, 3D and 4D are each optional feature </a:t>
            </a:r>
          </a:p>
          <a:p>
            <a:pPr lvl="1"/>
            <a:r>
              <a:rPr lang="en-US" altLang="zh-CN" sz="1400" dirty="0"/>
              <a:t>The details of the measurement report format is TBD</a:t>
            </a:r>
          </a:p>
          <a:p>
            <a:pPr lvl="1"/>
            <a:r>
              <a:rPr lang="en-US" altLang="zh-CN" sz="1400" dirty="0"/>
              <a:t>2D is a two-dimensional map, where the two dimensions are any from: Range, Azimuth, Elevation &amp; Doppler.</a:t>
            </a:r>
          </a:p>
          <a:p>
            <a:pPr lvl="1"/>
            <a:r>
              <a:rPr lang="en-US" altLang="zh-CN" sz="1400" dirty="0"/>
              <a:t>3D is a three-dimensional map, where the three dimensions are any from: Range, Azimuth, Elevation &amp; Doppler.</a:t>
            </a:r>
          </a:p>
          <a:p>
            <a:pPr lvl="1"/>
            <a:r>
              <a:rPr lang="en-US" altLang="zh-CN" sz="1400" dirty="0"/>
              <a:t>4D 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12Y/  4N/  21A)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4N/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a:t>The 11bf amendment shall define at least one measurement report type for targets, for DMG/EDMG.</a:t>
            </a:r>
          </a:p>
          <a:p>
            <a:pPr lvl="1"/>
            <a:r>
              <a:rPr lang="en-US" altLang="zh-CN" sz="1600" dirty="0"/>
              <a:t>(“Target” is a detected object)</a:t>
            </a:r>
          </a:p>
          <a:p>
            <a:pPr lvl="1"/>
            <a:r>
              <a:rPr lang="en-US" altLang="zh-CN" sz="1600" dirty="0"/>
              <a:t>This measurement report type is an optional feature.</a:t>
            </a:r>
          </a:p>
          <a:p>
            <a:pPr lvl="1"/>
            <a:r>
              <a:rPr lang="en-US" altLang="zh-CN" sz="1600" dirty="0"/>
              <a:t>The details of the measurement report format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10N/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44</a:t>
            </a:r>
          </a:p>
        </p:txBody>
      </p:sp>
      <p:sp>
        <p:nvSpPr>
          <p:cNvPr id="5" name="Rectangle 3"/>
          <p:cNvSpPr txBox="1">
            <a:spLocks noChangeArrowheads="1"/>
          </p:cNvSpPr>
          <p:nvPr/>
        </p:nvSpPr>
        <p:spPr bwMode="auto">
          <a:xfrm>
            <a:off x="2209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(14Y/  12N/  7A)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21/1924r0</a:t>
            </a:r>
          </a:p>
          <a:p>
            <a:pPr marL="628650" lvl="2">
              <a:buFont typeface="微软雅黑" panose="020B0503020204020204" pitchFamily="34" charset="-122"/>
              <a:buChar char="–"/>
              <a:defRPr/>
            </a:pPr>
            <a:r>
              <a:rPr lang="en-US" altLang="zh-CN" kern="0" dirty="0"/>
              <a:t>SP Result:  18Y/ 7N/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Claudio Da Silva as </a:t>
            </a:r>
            <a:r>
              <a:rPr lang="en-US" altLang="zh-CN" kern="0" dirty="0" err="1"/>
              <a:t>TGbf</a:t>
            </a:r>
            <a:r>
              <a:rPr lang="en-US" altLang="zh-CN" kern="0" dirty="0"/>
              <a:t> Technical </a:t>
            </a:r>
            <a:r>
              <a:rPr lang="en-US" altLang="zh-CN" dirty="0"/>
              <a:t>Editor</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Edward Au 			Second: Oscar Au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 transmitter initiator bi-static sensing is based on a BRP request in a BRP-RX/TX, BRP-TX, BRP-RX PPDU as defined in Clause 28 of 802.11 specifications and the BRP response</a:t>
            </a:r>
          </a:p>
          <a:p>
            <a:pPr lvl="1">
              <a:buFont typeface="Arial" panose="020B0604020202020204" pitchFamily="34" charset="0"/>
              <a:buChar char="–"/>
              <a:defRPr/>
            </a:pPr>
            <a:r>
              <a:rPr lang="en-US" altLang="zh-CN" sz="1600" dirty="0"/>
              <a:t>Feedback for the measurement is carried in the BRP response</a:t>
            </a:r>
          </a:p>
          <a:p>
            <a:pPr lvl="2">
              <a:buFont typeface="Arial" panose="020B0604020202020204" pitchFamily="34" charset="0"/>
              <a:buChar char="•"/>
              <a:defRPr/>
            </a:pPr>
            <a:r>
              <a:rPr lang="en-US" altLang="zh-CN" sz="1400" dirty="0"/>
              <a:t>Feedback may be delayed</a:t>
            </a:r>
          </a:p>
          <a:p>
            <a:pPr lvl="2">
              <a:buFont typeface="Arial" panose="020B0604020202020204" pitchFamily="34" charset="0"/>
              <a:buChar char="•"/>
              <a:defRPr/>
            </a:pPr>
            <a:r>
              <a:rPr lang="en-US" altLang="zh-CN" sz="1400" dirty="0"/>
              <a:t>Feedback 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a:t>
            </a:r>
            <a:r>
              <a:rPr lang="en-US" altLang="zh-CN" sz="1800" b="1" kern="0" dirty="0" err="1"/>
              <a:t>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( 16Y/  1N/  13A), request to </a:t>
            </a:r>
            <a:r>
              <a:rPr lang="en-US" altLang="zh-CN" sz="1800" b="1" kern="0" dirty="0">
                <a:solidFill>
                  <a:srgbClr val="FF0000"/>
                </a:solidFill>
              </a:rPr>
              <a:t>record</a:t>
            </a:r>
            <a:r>
              <a:rPr lang="en-US" altLang="zh-CN" sz="1800" b="1" kern="0" dirty="0"/>
              <a:t> in minutes</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( 16Y/  1N/  13A)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1N/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11Y/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Bi/multi-static sensing capability set may include (at least):</a:t>
            </a:r>
          </a:p>
          <a:p>
            <a:pPr lvl="2">
              <a:defRPr/>
            </a:pPr>
            <a:r>
              <a:rPr lang="en-US" altLang="zh-CN" sz="1400" dirty="0"/>
              <a:t>TRN field </a:t>
            </a:r>
            <a:r>
              <a:rPr lang="en-US" altLang="zh-CN" sz="1400" dirty="0" err="1"/>
              <a:t>Golay</a:t>
            </a:r>
            <a:r>
              <a:rPr lang="en-US" altLang="zh-CN" sz="1400" dirty="0"/>
              <a:t> sequence lengths supported</a:t>
            </a:r>
          </a:p>
          <a:p>
            <a:pPr lvl="2">
              <a:defRPr/>
            </a:pPr>
            <a:r>
              <a:rPr lang="en-US" altLang="zh-CN" sz="1400" dirty="0"/>
              <a:t>Maximum number 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a:t>Beam sets in which every beam has direction, gain, and beam width.</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Rui</a:t>
            </a:r>
            <a:r>
              <a:rPr lang="en-US" altLang="zh-CN" sz="1800" b="1" kern="0" dirty="0"/>
              <a:t> Du</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0N/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an EDMG/DMG Bi/Multi-static measurement setup exchange (at least) the following parameters may be exchanged:</a:t>
            </a:r>
          </a:p>
          <a:p>
            <a:pPr lvl="2">
              <a:defRPr/>
            </a:pPr>
            <a:r>
              <a:rPr lang="en-US" altLang="zh-CN" sz="1400" dirty="0"/>
              <a:t>set of beam directions in TX (sets of TX AWV settings to be used in the measurements)</a:t>
            </a:r>
          </a:p>
          <a:p>
            <a:pPr lvl="2">
              <a:defRPr/>
            </a:pPr>
            <a:r>
              <a:rPr lang="en-US" altLang="zh-CN" sz="1400" dirty="0"/>
              <a:t>set of beam directions in RX (sets of RX AWV settings to be used in the measurements)</a:t>
            </a:r>
          </a:p>
          <a:p>
            <a:pPr lvl="2">
              <a:defRPr/>
            </a:pPr>
            <a:r>
              <a:rPr lang="en-US" altLang="zh-CN" sz="1400" dirty="0"/>
              <a:t>beamforming TRN field information such as TRN-P, TRN-M, TRN-N</a:t>
            </a:r>
          </a:p>
          <a:p>
            <a:pPr lvl="2">
              <a:defRPr/>
            </a:pPr>
            <a:r>
              <a:rPr lang="en-US" altLang="zh-CN" sz="1400" dirty="0"/>
              <a:t>location and orientation of each of the STAs</a:t>
            </a:r>
          </a:p>
          <a:p>
            <a:pPr lvl="3">
              <a:defRPr/>
            </a:pPr>
            <a:r>
              <a:rPr lang="en-US" altLang="zh-CN" sz="1200" dirty="0"/>
              <a:t>coordinates can be local or earth coordinates</a:t>
            </a:r>
          </a:p>
          <a:p>
            <a:pPr lvl="3">
              <a:defRPr/>
            </a:pPr>
            <a:r>
              <a:rPr lang="en-US" altLang="zh-CN" sz="1200" dirty="0"/>
              <a:t>relative 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a:t>Scheduling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10Y/ 1N/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one optional type of the sensing measurement results for sub-7GHz sensing.</a:t>
            </a:r>
          </a:p>
          <a:p>
            <a:pPr lvl="2">
              <a:defRPr/>
            </a:pPr>
            <a:r>
              <a:rPr lang="en-US" altLang="zh-CN" sz="1400" dirty="0"/>
              <a:t>Calculating the CIR (time domain) from frequency domain CSI through IDFT(usually, IFFT) .</a:t>
            </a:r>
          </a:p>
          <a:p>
            <a:pPr lvl="2">
              <a:defRPr/>
            </a:pPr>
            <a:r>
              <a:rPr lang="en-US" altLang="zh-CN" sz="1400" dirty="0"/>
              <a:t>Reporting the subset of complex samples corresponding to the range of interest of the entire CIR .</a:t>
            </a:r>
          </a:p>
          <a:p>
            <a:pPr lvl="2">
              <a:defRPr/>
            </a:pPr>
            <a:r>
              <a:rPr lang="en-US" altLang="zh-CN" sz="1400" dirty="0"/>
              <a:t>Note: the size of the subset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( 17Y/  8N/  14A)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21/1288r4</a:t>
            </a:r>
          </a:p>
          <a:p>
            <a:pPr marL="628650" lvl="2">
              <a:buFont typeface="微软雅黑" panose="020B0503020204020204" pitchFamily="34" charset="-122"/>
              <a:buChar char="–"/>
              <a:defRPr/>
            </a:pPr>
            <a:r>
              <a:rPr lang="en-US" altLang="zh-CN" kern="0" dirty="0"/>
              <a:t>SP Result:  12Y/ 3N/ 20A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11bf amendment shall define a new </a:t>
            </a:r>
            <a:r>
              <a:rPr lang="en-US" altLang="zh-CN" sz="1600" dirty="0" err="1"/>
              <a:t>subclause</a:t>
            </a:r>
            <a:r>
              <a:rPr lang="en-US" altLang="zh-CN" sz="1600" dirty="0"/>
              <a:t> under 6.3 (MLME SAP interface) that specifies request, confirm, indication, and response primitives for WLAN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21/1949r0</a:t>
            </a:r>
          </a:p>
          <a:p>
            <a:pPr marL="628650" lvl="2">
              <a:buFont typeface="微软雅黑" panose="020B0503020204020204" pitchFamily="34" charset="-122"/>
              <a:buChar char="–"/>
              <a:defRPr/>
            </a:pPr>
            <a:r>
              <a:rPr lang="en-US" altLang="zh-CN" kern="0" dirty="0"/>
              <a:t>SP Result:  28Y/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51 </a:t>
            </a:r>
            <a:r>
              <a:rPr lang="en-US" altLang="zh-CN" sz="4000"/>
              <a:t>(January 21 </a:t>
            </a:r>
            <a:r>
              <a:rPr lang="en-US" altLang="zh-CN" sz="4000" dirty="0"/>
              <a:t>Interim)</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sensing measurement setup procedure consists of</a:t>
            </a:r>
          </a:p>
          <a:p>
            <a:pPr marL="990600" lvl="1">
              <a:buFont typeface="Arial" panose="020B0604020202020204" pitchFamily="34" charset="0"/>
              <a:buChar char="•"/>
              <a:defRPr/>
            </a:pPr>
            <a:r>
              <a:rPr lang="en-US" altLang="zh-CN" sz="1400" dirty="0"/>
              <a:t>the 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a:t>the transmission of a sensing measurement setup response frame by the intended sensing responder followed by the transmission of an </a:t>
            </a:r>
            <a:r>
              <a:rPr lang="en-US" altLang="zh-CN" sz="1400" dirty="0" err="1"/>
              <a:t>Ack</a:t>
            </a:r>
            <a:r>
              <a:rPr lang="en-US" altLang="zh-CN" sz="1400" dirty="0"/>
              <a:t> frame by the sensing initiator.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Pei Zhou</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 1828r4</a:t>
            </a:r>
          </a:p>
          <a:p>
            <a:pPr marL="628650" lvl="2">
              <a:buFont typeface="微软雅黑" panose="020B0503020204020204" pitchFamily="34" charset="-122"/>
              <a:buChar char="–"/>
              <a:defRPr/>
            </a:pPr>
            <a:r>
              <a:rPr lang="en-US" altLang="zh-CN" kern="0" dirty="0"/>
              <a:t>SP Result:   20Y/  1N/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52</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a:t>For the accept case, whether the responder may provide its preferred operational parameters or not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Insun Jang</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( 34  </a:t>
            </a:r>
            <a:r>
              <a:rPr lang="en-US" altLang="zh-CN" sz="1800" b="1" kern="0" dirty="0"/>
              <a:t>Y</a:t>
            </a:r>
            <a:r>
              <a:rPr lang="en-US" altLang="zh-CN" sz="1800" b="1" kern="0"/>
              <a:t>/ 2 </a:t>
            </a:r>
            <a:r>
              <a:rPr lang="en-US" altLang="zh-CN" sz="1800" b="1" kern="0" dirty="0"/>
              <a:t>N</a:t>
            </a:r>
            <a:r>
              <a:rPr lang="en-US" altLang="zh-CN" sz="1800" b="1" kern="0"/>
              <a:t>/ 19 A) </a:t>
            </a:r>
            <a:r>
              <a:rPr lang="en-US" altLang="zh-CN" sz="1800" b="1" kern="0">
                <a:solidFill>
                  <a:srgbClr val="FF0000"/>
                </a:solidFill>
              </a:rPr>
              <a:t>Record</a:t>
            </a:r>
            <a:endParaRPr lang="en-US" altLang="zh-CN" sz="1800" b="1" kern="0" dirty="0">
              <a:solidFill>
                <a:srgbClr val="FF0000"/>
              </a:solidFill>
            </a:endParaRPr>
          </a:p>
          <a:p>
            <a:pPr marL="342900" lvl="1" indent="-342900" algn="just">
              <a:buFont typeface="Arial" panose="020B0604020202020204" pitchFamily="34" charset="0"/>
              <a:buChar char="•"/>
              <a:defRPr/>
            </a:pPr>
            <a:r>
              <a:rPr lang="en-US" altLang="zh-CN" sz="1800" b="1" kern="0" dirty="0"/>
              <a:t>Result</a:t>
            </a:r>
            <a:r>
              <a:rPr lang="en-US" altLang="zh-CN" sz="1800" b="1" kern="0"/>
              <a:t>*: </a:t>
            </a:r>
            <a:r>
              <a:rPr lang="en-US" altLang="zh-CN" sz="1800" b="1">
                <a:highlight>
                  <a:srgbClr val="00FF00"/>
                </a:highlight>
              </a:rPr>
              <a:t>Motion Passes (34Y, 2N, 18A)</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14Y/  6N/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53 (</a:t>
            </a:r>
            <a:r>
              <a:rPr lang="en-US" altLang="zh-CN" sz="4000">
                <a:solidFill>
                  <a:srgbClr val="FF0000"/>
                </a:solidFill>
              </a:rPr>
              <a:t>Defer</a:t>
            </a:r>
            <a:r>
              <a:rPr lang="en-US" altLang="zh-CN" sz="4000"/>
              <a:t>)</a:t>
            </a:r>
            <a:endParaRPr lang="en-US" altLang="zh-CN" sz="4000" dirty="0"/>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23Y/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Leif Wilhelmsson as </a:t>
            </a:r>
            <a:r>
              <a:rPr lang="en-US" altLang="zh-CN" kern="0" dirty="0" err="1"/>
              <a:t>TGbf</a:t>
            </a:r>
            <a:r>
              <a:rPr lang="en-US" altLang="zh-CN" kern="0" dirty="0"/>
              <a:t> </a:t>
            </a:r>
            <a:r>
              <a:rPr lang="en-US" altLang="zh-CN" dirty="0"/>
              <a:t>Secretary</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54</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a:t>Second: Chaoming Luo</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28 </a:t>
            </a:r>
            <a:r>
              <a:rPr lang="en-US" altLang="zh-CN" sz="1800" b="1" kern="0" dirty="0"/>
              <a:t>Y</a:t>
            </a:r>
            <a:r>
              <a:rPr lang="en-US" altLang="zh-CN" sz="1800" b="1" kern="0"/>
              <a:t>/ 3 </a:t>
            </a:r>
            <a:r>
              <a:rPr lang="en-US" altLang="zh-CN" sz="1800" b="1" kern="0" dirty="0"/>
              <a:t>N</a:t>
            </a:r>
            <a:r>
              <a:rPr lang="en-US" altLang="zh-CN" sz="1800" b="1" kern="0"/>
              <a:t>/ 26 </a:t>
            </a:r>
            <a:r>
              <a:rPr lang="en-US" altLang="zh-CN" sz="1800" b="1" kern="0" dirty="0"/>
              <a:t>A)</a:t>
            </a:r>
          </a:p>
          <a:p>
            <a:pPr marL="342900" lvl="1" indent="-342900" algn="just">
              <a:spcBef>
                <a:spcPct val="0"/>
              </a:spcBef>
              <a:buFont typeface="Arial" panose="020B0604020202020204" pitchFamily="34" charset="0"/>
              <a:buChar char="•"/>
              <a:defRPr/>
            </a:pPr>
            <a:r>
              <a:rPr lang="en-US" altLang="zh-CN" sz="1800" b="1" kern="0"/>
              <a:t>Result*: </a:t>
            </a:r>
            <a:r>
              <a:rPr lang="en-US" altLang="zh-CN" sz="1800" b="1">
                <a:solidFill>
                  <a:srgbClr val="000000"/>
                </a:solidFill>
                <a:highlight>
                  <a:srgbClr val="00FF00"/>
                </a:highlight>
                <a:latin typeface="Times New Roman" panose="02020603050405020304" pitchFamily="18" charset="0"/>
                <a:cs typeface="+mn-cs"/>
              </a:rPr>
              <a:t>Motion Passes (28Y, 3N, 25A)</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1941r1</a:t>
            </a:r>
          </a:p>
          <a:p>
            <a:pPr marL="628650" lvl="2">
              <a:buFont typeface="微软雅黑" panose="020B0503020204020204" pitchFamily="34" charset="-122"/>
              <a:buChar char="–"/>
              <a:defRPr/>
            </a:pPr>
            <a:r>
              <a:rPr lang="en-US" altLang="zh-CN" kern="0" dirty="0"/>
              <a:t>SP Result:   20Y/ 4N/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55</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11-21-2015-04-00bf-DMG-Sensing-procedure </a:t>
            </a:r>
            <a:r>
              <a:rPr lang="en-US" altLang="zh-CN" sz="1800" b="1" kern="0" dirty="0"/>
              <a:t>to the SFD</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Alecsander Eitan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a:t>
            </a:r>
            <a:r>
              <a:rPr lang="en-US" altLang="zh-CN" kern="0"/>
              <a:t>/ 2015r4</a:t>
            </a:r>
            <a:endParaRPr lang="en-US" altLang="zh-CN" kern="0" dirty="0"/>
          </a:p>
          <a:p>
            <a:pPr marL="628650" lvl="2">
              <a:buFont typeface="微软雅黑" panose="020B0503020204020204" pitchFamily="34" charset="-122"/>
              <a:buChar char="–"/>
              <a:defRPr/>
            </a:pPr>
            <a:r>
              <a:rPr lang="en-US" altLang="zh-CN" kern="0" dirty="0"/>
              <a:t>SP Result:   18Y/ 4N/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56</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0031r0</a:t>
            </a:r>
          </a:p>
          <a:p>
            <a:pPr marL="628650" lvl="2">
              <a:buFont typeface="微软雅黑" panose="020B0503020204020204" pitchFamily="34" charset="-122"/>
              <a:buChar char="–"/>
              <a:defRPr/>
            </a:pPr>
            <a:r>
              <a:rPr lang="en-US" altLang="zh-CN" kern="0" dirty="0"/>
              <a:t>SP Result</a:t>
            </a:r>
            <a:r>
              <a:rPr lang="en-US" altLang="zh-CN" kern="0"/>
              <a:t>:   12Y/ 7N/ 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57</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a:t>	• A capability bit in the beacon</a:t>
            </a:r>
          </a:p>
          <a:p>
            <a:pPr marL="457200" lvl="1" indent="0">
              <a:buNone/>
              <a:defRPr/>
            </a:pPr>
            <a:r>
              <a:rPr lang="en-US" altLang="zh-CN" sz="1600" dirty="0"/>
              <a:t>	• Sensing information request and response that will provide information about the beacon</a:t>
            </a:r>
          </a:p>
          <a:p>
            <a:pPr marL="457200" lvl="1" indent="0">
              <a:buNone/>
              <a:defRPr/>
            </a:pPr>
            <a:r>
              <a:rPr lang="en-US" altLang="zh-CN" sz="1600" dirty="0"/>
              <a:t>	• Sensing information may include:</a:t>
            </a:r>
          </a:p>
          <a:p>
            <a:pPr marL="457200" lvl="1" indent="0">
              <a:buNone/>
              <a:defRPr/>
            </a:pPr>
            <a:r>
              <a:rPr lang="en-US" altLang="zh-CN" sz="1600" dirty="0"/>
              <a:t>	   a. azimuth and elevation for each sector id (of beacons)</a:t>
            </a:r>
          </a:p>
          <a:p>
            <a:pPr marL="457200" lvl="1" indent="0">
              <a:buNone/>
              <a:defRPr/>
            </a:pPr>
            <a:r>
              <a:rPr lang="en-US" altLang="zh-CN" sz="1600" dirty="0"/>
              <a:t>	   b. location 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a:t>	• An instance request frame (frame type TBD) sent to each STA sequentially, and each STA responds to it.</a:t>
            </a:r>
          </a:p>
          <a:p>
            <a:pPr marL="457200" lvl="1" indent="0">
              <a:buNone/>
              <a:defRPr/>
            </a:pPr>
            <a:r>
              <a:rPr lang="en-US" altLang="zh-CN" sz="1600" dirty="0"/>
              <a:t>	• A multi-static EDMG sensing PPDU.  The format of the EDMG sensing PPDU is undefined. </a:t>
            </a:r>
          </a:p>
          <a:p>
            <a:pPr marL="457200" lvl="1" indent="0">
              <a:buNone/>
              <a:defRPr/>
            </a:pPr>
            <a:r>
              <a:rPr lang="en-US" altLang="zh-CN" sz="1600" dirty="0"/>
              <a:t>	• A 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60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a:t>: Oscar Au</a:t>
            </a:r>
            <a:r>
              <a:rPr lang="en-US" altLang="zh-CN" sz="1800" b="1" kern="0" dirty="0"/>
              <a:t>	</a:t>
            </a:r>
            <a:r>
              <a:rPr lang="en-US" altLang="zh-CN" sz="1800" b="1" dirty="0"/>
              <a:t>	</a:t>
            </a:r>
            <a:r>
              <a:rPr lang="en-US" altLang="zh-CN" sz="1800" b="1" kern="0"/>
              <a:t>Second: Claudio da Silva</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a:t>
            </a:r>
            <a:r>
              <a:rPr lang="en-US" altLang="zh-CN" kern="0"/>
              <a:t>/ 0038 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a:t>:   43Y/ 2N/ 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a:t>
            </a:r>
            <a:r>
              <a:rPr lang="en-US" altLang="zh-CN" sz="4000" dirty="0" smtClean="0">
                <a:solidFill>
                  <a:srgbClr val="0000FF"/>
                </a:solidFill>
              </a:rPr>
              <a:t>22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102854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61</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41192026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35998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104874</TotalTime>
  <Words>5367</Words>
  <Application>Microsoft Office PowerPoint</Application>
  <PresentationFormat>宽屏</PresentationFormat>
  <Paragraphs>1147</Paragraphs>
  <Slides>107</Slides>
  <Notes>107</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107</vt:i4>
      </vt:variant>
    </vt:vector>
  </HeadingPairs>
  <TitlesOfParts>
    <vt:vector size="112" baseType="lpstr">
      <vt:lpstr>MS PGothic</vt:lpstr>
      <vt:lpstr>微软雅黑</vt:lpstr>
      <vt:lpstr>Arial</vt:lpstr>
      <vt:lpstr>Times New Roman</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4674</cp:revision>
  <cp:lastPrinted>2014-11-04T15:04:57Z</cp:lastPrinted>
  <dcterms:created xsi:type="dcterms:W3CDTF">2007-04-17T18:10:23Z</dcterms:created>
  <dcterms:modified xsi:type="dcterms:W3CDTF">2022-02-23T08:13:19Z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(3)21LdzU/7IQ+fxw+E+Xbh/PYifZw/mfBiJiNJwkB7q4uwtLSmm8rrtf6+mvVd/VBrfmKbiZUc
W6XO/YmghEJ8vdexnRg7SjUHhB3rP+jcxNEGt96MXC2mcSTefEuCDJ57Uv+ddAzPjqxcVyzf
iNnI719RAoELmKQhvv+tT7MX6GIghnJRYRsIsUimme1kK2GpKQU46DTwmcliKPjHMPepJM9/
uTcJitunVELq/SUWKh</vt:lpwstr>
  </property>
  <property fmtid="{D5CDD505-2E9C-101B-9397-08002B2CF9AE}" pid="27" name="_2015_ms_pID_7253431">
    <vt:lpwstr>r/IMAoubrhdGVIIzMl9YPEN8L1tBw4ZUlwlgQtXxYS27pRKfBb5+M6
HOu7DDN8NpOIbjeK5iN8QDUk2DlpQamj/tFcU41BzNhdKCUK0wL4WMdzZHA6VHrzmx4/n4jR
AeJBHRfecISwzhCkNW47zSbMTG3+FXKttUvanyfJlL2ivXOj6ZjQROkYFzp7Nzor7+pT6TgT
LVnsF8xoLEGoTaRicAYVayfeIK3KHP2YYlPC</vt:lpwstr>
  </property>
  <property fmtid="{D5CDD505-2E9C-101B-9397-08002B2CF9AE}" pid="28" name="_2015_ms_pID_7253432">
    <vt:lpwstr>n1Jf+lEBCmcBud7spOtwcC4=</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