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542" r:id="rId3"/>
    <p:sldId id="781" r:id="rId4"/>
    <p:sldId id="782" r:id="rId5"/>
    <p:sldId id="789" r:id="rId6"/>
    <p:sldId id="795" r:id="rId7"/>
    <p:sldId id="790" r:id="rId8"/>
    <p:sldId id="420" r:id="rId9"/>
    <p:sldId id="538" r:id="rId10"/>
    <p:sldId id="799" r:id="rId11"/>
    <p:sldId id="797" r:id="rId12"/>
    <p:sldId id="416" r:id="rId13"/>
  </p:sldIdLst>
  <p:sldSz cx="9144000" cy="6858000" type="screen4x3"/>
  <p:notesSz cx="6797675" cy="9872663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64" userDrawn="1">
          <p15:clr>
            <a:srgbClr val="A4A3A4"/>
          </p15:clr>
        </p15:guide>
        <p15:guide id="2" pos="211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99FF66"/>
    <a:srgbClr val="FF7C80"/>
    <a:srgbClr val="E6E6E6"/>
    <a:srgbClr val="A3E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515" autoAdjust="0"/>
    <p:restoredTop sz="94695" autoAdjust="0"/>
  </p:normalViewPr>
  <p:slideViewPr>
    <p:cSldViewPr>
      <p:cViewPr varScale="1">
        <p:scale>
          <a:sx n="120" d="100"/>
          <a:sy n="120" d="100"/>
        </p:scale>
        <p:origin x="1698" y="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-39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707"/>
    </p:cViewPr>
  </p:sorterViewPr>
  <p:notesViewPr>
    <p:cSldViewPr>
      <p:cViewPr varScale="1">
        <p:scale>
          <a:sx n="67" d="100"/>
          <a:sy n="67" d="100"/>
        </p:scale>
        <p:origin x="3101" y="53"/>
      </p:cViewPr>
      <p:guideLst>
        <p:guide orient="horz" pos="3064"/>
        <p:guide pos="211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150" y="1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11/11/2020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849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150" y="9377849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2"/>
            <a:ext cx="6797675" cy="987266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2098" tIns="46049" rIns="92098" bIns="46049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529337" y="103018"/>
            <a:ext cx="627166" cy="2246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41174" y="103018"/>
            <a:ext cx="809247" cy="2246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36625" y="744538"/>
            <a:ext cx="4922838" cy="3690937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05737" y="4689770"/>
            <a:ext cx="4984650" cy="444151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4274" tIns="46412" rIns="94274" bIns="46412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252325" y="9558550"/>
            <a:ext cx="904178" cy="1925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60492" algn="l"/>
                <a:tab pos="1381476" algn="l"/>
                <a:tab pos="2302459" algn="l"/>
                <a:tab pos="3223443" algn="l"/>
                <a:tab pos="4144427" algn="l"/>
                <a:tab pos="5065410" algn="l"/>
                <a:tab pos="5986394" algn="l"/>
                <a:tab pos="6907378" algn="l"/>
                <a:tab pos="7828361" algn="l"/>
                <a:tab pos="8749345" algn="l"/>
                <a:tab pos="9670329" algn="l"/>
                <a:tab pos="10591312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159177" y="9558551"/>
            <a:ext cx="501111" cy="38673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08094" y="9558549"/>
            <a:ext cx="731992" cy="183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09650" y="9556859"/>
            <a:ext cx="5378380" cy="1689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2098" tIns="46049" rIns="92098" bIns="46049"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34948" y="315803"/>
            <a:ext cx="5527779" cy="1689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2098" tIns="46049" rIns="92098" bIns="4604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31391" y="746447"/>
            <a:ext cx="4534896" cy="369000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2098" tIns="46049" rIns="92098" bIns="46049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05734" y="4689769"/>
            <a:ext cx="4986207" cy="454284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Patrice NEZOU, Canon, et al</a:t>
            </a:r>
          </a:p>
          <a:p>
            <a:endParaRPr lang="en-GB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xx/xx/2020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11/11/2020</a:t>
            </a:r>
            <a:endParaRPr lang="en-GB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Patrice NEZOU, Canon, et al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xx/xx/2020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Patrice NEZOU, Canon, et al</a:t>
            </a:r>
          </a:p>
          <a:p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8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05/25/2020</a:t>
            </a:r>
            <a:endParaRPr lang="en-GB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Patrice NEZOU, Canon, et al</a:t>
            </a:r>
          </a:p>
          <a:p>
            <a:endParaRPr lang="en-GB" alt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Patrice NEZOU, Canon, et al</a:t>
            </a:r>
          </a:p>
          <a:p>
            <a:endParaRPr lang="en-GB" altLang="zh-CN" dirty="0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idx="14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05/25/2020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Rectangle 4"/>
          <p:cNvSpPr txBox="1">
            <a:spLocks noChangeArrowheads="1"/>
          </p:cNvSpPr>
          <p:nvPr userDrawn="1"/>
        </p:nvSpPr>
        <p:spPr bwMode="auto">
          <a:xfrm>
            <a:off x="5410200" y="64736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endParaRPr lang="en-GB" altLang="zh-CN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05/25/2020</a:t>
            </a:r>
            <a:endParaRPr lang="en-GB" dirty="0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0D37565A-9E16-4AC8-961E-449C94C72A1C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Patrice NEZOU, Canon, et al</a:t>
            </a:r>
          </a:p>
          <a:p>
            <a:endParaRPr lang="en-GB" alt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Patrice NEZOU, Canon, et al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altLang="zh-CN" dirty="0"/>
              <a:t>05/25/2020</a:t>
            </a:r>
            <a:endParaRPr lang="en-GB" alt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05/25/2020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Patrice NEZOU, Canon, et al</a:t>
            </a:r>
          </a:p>
          <a:p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05/25/2020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Patrice NEZOU, Canon, et al</a:t>
            </a:r>
          </a:p>
          <a:p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Patrice NEZOU, Canon, et al</a:t>
            </a:r>
          </a:p>
          <a:p>
            <a:endParaRPr lang="en-GB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IEEE 802.11-20/1843r0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11/11/2020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74662" y="838200"/>
            <a:ext cx="8194676" cy="6096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/>
              <a:t>Low-Latency Triggered TWT</a:t>
            </a:r>
            <a:endParaRPr lang="en-GB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96912" y="1465097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2020-11-11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74662" y="1632116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Patrice NEZOU (Canon), et al </a:t>
            </a:r>
          </a:p>
          <a:p>
            <a:endParaRPr lang="en-GB" dirty="0"/>
          </a:p>
        </p:txBody>
      </p:sp>
      <p:graphicFrame>
        <p:nvGraphicFramePr>
          <p:cNvPr id="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0264580"/>
              </p:ext>
            </p:extLst>
          </p:nvPr>
        </p:nvGraphicFramePr>
        <p:xfrm>
          <a:off x="158750" y="2168525"/>
          <a:ext cx="8858250" cy="426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8" name="Document" r:id="rId4" imgW="10080577" imgH="4846446" progId="Word.Document.8">
                  <p:embed/>
                </p:oleObj>
              </mc:Choice>
              <mc:Fallback>
                <p:oleObj name="Document" r:id="rId4" imgW="10080577" imgH="4846446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750" y="2168525"/>
                        <a:ext cx="8858250" cy="42640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日期占位符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11/11/2020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3">
            <a:extLst>
              <a:ext uri="{FF2B5EF4-FFF2-40B4-BE49-F238E27FC236}">
                <a16:creationId xmlns:a16="http://schemas.microsoft.com/office/drawing/2014/main" id="{E176EC5C-1700-4784-8920-5ADBD08B925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3BDDF86-2EFE-4A51-B051-363578C4007F}"/>
              </a:ext>
            </a:extLst>
          </p:cNvPr>
          <p:cNvSpPr>
            <a:spLocks noGrp="1" noChangeArrowheads="1"/>
          </p:cNvSpPr>
          <p:nvPr>
            <p:ph type="ftr" idx="4294967295"/>
          </p:nvPr>
        </p:nvSpPr>
        <p:spPr bwMode="auto">
          <a:xfrm>
            <a:off x="5959475" y="6475413"/>
            <a:ext cx="2651125" cy="230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Patrice NEZOU</a:t>
            </a:r>
            <a:r>
              <a:rPr lang="en-GB" altLang="zh-CN" dirty="0"/>
              <a:t>, (Canon), et al</a:t>
            </a:r>
          </a:p>
          <a:p>
            <a:endParaRPr lang="en-GB" altLang="zh-CN" dirty="0"/>
          </a:p>
        </p:txBody>
      </p:sp>
      <p:sp>
        <p:nvSpPr>
          <p:cNvPr id="3" name="Rectangle 1"/>
          <p:cNvSpPr txBox="1">
            <a:spLocks noChangeArrowheads="1"/>
          </p:cNvSpPr>
          <p:nvPr/>
        </p:nvSpPr>
        <p:spPr>
          <a:xfrm>
            <a:off x="685800" y="685800"/>
            <a:ext cx="7772400" cy="1066800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altLang="zh-CN" sz="3200" b="1" kern="0" dirty="0">
                <a:solidFill>
                  <a:srgbClr val="000000"/>
                </a:solidFill>
              </a:rPr>
              <a:t>Straw Poll #2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内容占位符 2"/>
          <p:cNvSpPr>
            <a:spLocks noGrp="1"/>
          </p:cNvSpPr>
          <p:nvPr/>
        </p:nvSpPr>
        <p:spPr bwMode="auto">
          <a:xfrm>
            <a:off x="685800" y="1981200"/>
            <a:ext cx="7772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 defTabSz="914400">
              <a:buClrTx/>
              <a:buSzTx/>
              <a:buFontTx/>
              <a:buChar char="•"/>
              <a:defRPr/>
            </a:pPr>
            <a:r>
              <a:rPr lang="en-US" dirty="0"/>
              <a:t>Do you support that a broadcast TWT for low-latency flows restricts the TWT service period to only low-latency traffic transmission.</a:t>
            </a:r>
          </a:p>
          <a:p>
            <a:pPr lvl="0" defTabSz="914400">
              <a:buClrTx/>
              <a:buSzTx/>
              <a:buFontTx/>
              <a:buChar char="•"/>
              <a:defRPr/>
            </a:pPr>
            <a:endParaRPr kumimoji="0" lang="en-GB" altLang="zh-CN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altLang="zh-CN" sz="2000" kern="0" dirty="0">
                <a:solidFill>
                  <a:srgbClr val="000000"/>
                </a:solidFill>
                <a:latin typeface="Times New Roman"/>
              </a:rPr>
              <a:t>Results: Y/N/A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11566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3">
            <a:extLst>
              <a:ext uri="{FF2B5EF4-FFF2-40B4-BE49-F238E27FC236}">
                <a16:creationId xmlns:a16="http://schemas.microsoft.com/office/drawing/2014/main" id="{E176EC5C-1700-4784-8920-5ADBD08B925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3BDDF86-2EFE-4A51-B051-363578C4007F}"/>
              </a:ext>
            </a:extLst>
          </p:cNvPr>
          <p:cNvSpPr>
            <a:spLocks noGrp="1" noChangeArrowheads="1"/>
          </p:cNvSpPr>
          <p:nvPr>
            <p:ph type="ftr" idx="4294967295"/>
          </p:nvPr>
        </p:nvSpPr>
        <p:spPr bwMode="auto">
          <a:xfrm>
            <a:off x="5959475" y="6475413"/>
            <a:ext cx="2651125" cy="230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Patrice NEZOU</a:t>
            </a:r>
            <a:r>
              <a:rPr lang="en-GB" altLang="zh-CN" dirty="0"/>
              <a:t>, (Canon), et al</a:t>
            </a:r>
          </a:p>
          <a:p>
            <a:endParaRPr lang="en-GB" altLang="zh-CN" dirty="0"/>
          </a:p>
        </p:txBody>
      </p:sp>
      <p:sp>
        <p:nvSpPr>
          <p:cNvPr id="3" name="Rectangle 1"/>
          <p:cNvSpPr txBox="1">
            <a:spLocks noChangeArrowheads="1"/>
          </p:cNvSpPr>
          <p:nvPr/>
        </p:nvSpPr>
        <p:spPr>
          <a:xfrm>
            <a:off x="685800" y="685800"/>
            <a:ext cx="7772400" cy="1066800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altLang="zh-CN" sz="3200" b="1" kern="0" dirty="0">
                <a:solidFill>
                  <a:srgbClr val="000000"/>
                </a:solidFill>
              </a:rPr>
              <a:t>Straw Poll #3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内容占位符 2"/>
          <p:cNvSpPr>
            <a:spLocks noGrp="1"/>
          </p:cNvSpPr>
          <p:nvPr/>
        </p:nvSpPr>
        <p:spPr bwMode="auto">
          <a:xfrm>
            <a:off x="685800" y="1981200"/>
            <a:ext cx="7772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 defTabSz="914400">
              <a:buClrTx/>
              <a:buSzTx/>
              <a:buFontTx/>
              <a:buChar char="•"/>
              <a:defRPr/>
            </a:pPr>
            <a:r>
              <a:rPr lang="en-US" dirty="0"/>
              <a:t>Do you support that the broadcast TWT for low-latency flows :</a:t>
            </a:r>
          </a:p>
          <a:p>
            <a:pPr lvl="1" defTabSz="914400">
              <a:buClrTx/>
              <a:buSzTx/>
              <a:buFontTx/>
              <a:buChar char="•"/>
              <a:defRPr/>
            </a:pPr>
            <a:r>
              <a:rPr lang="en-US" sz="1800" dirty="0"/>
              <a:t>Is identified by adding a new value in the “</a:t>
            </a:r>
            <a:r>
              <a:rPr lang="fr-FR" sz="1800" dirty="0"/>
              <a:t>Broadcast TWT Recommandation» </a:t>
            </a:r>
            <a:r>
              <a:rPr lang="fr-FR" sz="1800" dirty="0" err="1"/>
              <a:t>field</a:t>
            </a:r>
            <a:r>
              <a:rPr lang="fr-FR" sz="1800" dirty="0"/>
              <a:t>.</a:t>
            </a:r>
          </a:p>
          <a:p>
            <a:pPr lvl="1" defTabSz="914400">
              <a:buClrTx/>
              <a:buSzTx/>
              <a:buFontTx/>
              <a:buChar char="•"/>
              <a:defRPr/>
            </a:pPr>
            <a:r>
              <a:rPr lang="fr-FR" altLang="zh-CN" sz="1800" kern="0" dirty="0">
                <a:solidFill>
                  <a:srgbClr val="000000"/>
                </a:solidFill>
              </a:rPr>
              <a:t>Has the « Trigger » </a:t>
            </a:r>
            <a:r>
              <a:rPr lang="fr-FR" altLang="zh-CN" sz="1800" kern="0" dirty="0" err="1">
                <a:solidFill>
                  <a:srgbClr val="000000"/>
                </a:solidFill>
              </a:rPr>
              <a:t>field</a:t>
            </a:r>
            <a:r>
              <a:rPr lang="fr-FR" altLang="zh-CN" sz="1800" kern="0" dirty="0">
                <a:solidFill>
                  <a:srgbClr val="000000"/>
                </a:solidFill>
              </a:rPr>
              <a:t> set to 1 to </a:t>
            </a:r>
            <a:r>
              <a:rPr lang="fr-FR" altLang="zh-CN" sz="1800" kern="0" dirty="0" err="1">
                <a:solidFill>
                  <a:srgbClr val="000000"/>
                </a:solidFill>
              </a:rPr>
              <a:t>restrict</a:t>
            </a:r>
            <a:r>
              <a:rPr lang="fr-FR" altLang="zh-CN" sz="1800" kern="0" dirty="0">
                <a:solidFill>
                  <a:srgbClr val="000000"/>
                </a:solidFill>
              </a:rPr>
              <a:t> the medium </a:t>
            </a:r>
            <a:r>
              <a:rPr lang="fr-FR" altLang="zh-CN" sz="1800" kern="0" dirty="0" err="1">
                <a:solidFill>
                  <a:srgbClr val="000000"/>
                </a:solidFill>
              </a:rPr>
              <a:t>access</a:t>
            </a:r>
            <a:r>
              <a:rPr lang="fr-FR" altLang="zh-CN" sz="1800" kern="0" dirty="0">
                <a:solidFill>
                  <a:srgbClr val="000000"/>
                </a:solidFill>
              </a:rPr>
              <a:t> of the </a:t>
            </a:r>
            <a:r>
              <a:rPr lang="fr-FR" altLang="zh-CN" sz="1800" kern="0" dirty="0" err="1">
                <a:solidFill>
                  <a:srgbClr val="000000"/>
                </a:solidFill>
              </a:rPr>
              <a:t>STAs</a:t>
            </a:r>
            <a:r>
              <a:rPr lang="fr-FR" altLang="zh-CN" sz="1800" kern="0" dirty="0">
                <a:solidFill>
                  <a:srgbClr val="000000"/>
                </a:solidFill>
              </a:rPr>
              <a:t> </a:t>
            </a:r>
            <a:r>
              <a:rPr lang="fr-FR" altLang="zh-CN" sz="1800" kern="0" dirty="0" err="1">
                <a:solidFill>
                  <a:srgbClr val="000000"/>
                </a:solidFill>
              </a:rPr>
              <a:t>during</a:t>
            </a:r>
            <a:r>
              <a:rPr lang="fr-FR" altLang="zh-CN" sz="1800" kern="0" dirty="0">
                <a:solidFill>
                  <a:srgbClr val="000000"/>
                </a:solidFill>
              </a:rPr>
              <a:t> the broadcast TWT SP.</a:t>
            </a:r>
          </a:p>
          <a:p>
            <a:pPr marL="457200" lvl="1" indent="0" defTabSz="914400">
              <a:buClrTx/>
              <a:buSzTx/>
              <a:buNone/>
              <a:defRPr/>
            </a:pPr>
            <a:endParaRPr lang="fr-FR" sz="1800" dirty="0"/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altLang="zh-CN" sz="2000" kern="0" dirty="0">
                <a:solidFill>
                  <a:srgbClr val="000000"/>
                </a:solidFill>
                <a:latin typeface="Times New Roman"/>
              </a:rPr>
              <a:t>Results: Y/N/A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52639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Reference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altLang="zh-CN" sz="1600" b="0" dirty="0">
                <a:latin typeface="+mj-lt"/>
                <a:cs typeface="Calibri" panose="020F0502020204030204" pitchFamily="34" charset="0"/>
              </a:rPr>
              <a:t>[1]. </a:t>
            </a:r>
            <a:r>
              <a:rPr lang="en-US" sz="1600" b="0" dirty="0"/>
              <a:t>11-20-1046: </a:t>
            </a:r>
            <a:r>
              <a:rPr lang="en-GB" sz="1600" b="0" dirty="0"/>
              <a:t>Protected TWT Enhancement for Latency Sensitive Traffic</a:t>
            </a:r>
            <a:r>
              <a:rPr lang="fr-FR" sz="1600" b="0" dirty="0">
                <a:latin typeface="+mj-lt"/>
              </a:rPr>
              <a:t>.</a:t>
            </a:r>
            <a:endParaRPr lang="fr-FR" sz="1600" b="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>
          <a:xfrm>
            <a:off x="685800" y="297657"/>
            <a:ext cx="1874823" cy="273050"/>
          </a:xfrm>
        </p:spPr>
        <p:txBody>
          <a:bodyPr/>
          <a:lstStyle/>
          <a:p>
            <a:r>
              <a:rPr lang="en-US" dirty="0"/>
              <a:t>05/07/2020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Patrice NEZOU, (Canon), et al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0641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Abstract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/>
              <a:t>Discuss a solution to support low-latency (LL) traffics and peer-to-peer (P2P) communications based on TWT feature.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000" i="1" dirty="0"/>
              <a:t>Proposal 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CN" sz="1800" i="1" dirty="0"/>
              <a:t>Define a Low Latency Service Period (LL SP) based on TB TWT dedicated to LL traffics (Slide 4)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CN" sz="1800" i="1" dirty="0"/>
              <a:t>LL SP protection mechanisms (Slide 6 )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9" name="日期占位符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11/11/2020</a:t>
            </a:r>
            <a:endParaRPr lang="en-GB" dirty="0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B1691A30-9B02-47D0-BC6B-2E5D61808042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Patrice NEZOU (Canon), et al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95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1EF0C7-B44F-4C5E-B0DD-306F13976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2216617"/>
          </a:xfrm>
        </p:spPr>
        <p:txBody>
          <a:bodyPr/>
          <a:lstStyle/>
          <a:p>
            <a:pPr marL="257175" lvl="0" indent="-257175" defTabSz="336947">
              <a:spcBef>
                <a:spcPts val="45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1600" b="0" dirty="0"/>
              <a:t>The </a:t>
            </a:r>
            <a:r>
              <a:rPr lang="en-US" sz="1600" i="1" u="sng" dirty="0"/>
              <a:t>TWT feature</a:t>
            </a:r>
            <a:r>
              <a:rPr lang="en-US" sz="1600" b="0" dirty="0"/>
              <a:t> is a mechanism where a set of Service Periods (SPs) are defined and shared between AP and non-AP STAs to reduce medium contention and improve the power efficiency of STAs.</a:t>
            </a:r>
          </a:p>
          <a:p>
            <a:pPr marL="257175" lvl="0" indent="-257175" defTabSz="336947">
              <a:spcBef>
                <a:spcPts val="450"/>
              </a:spcBef>
              <a:buFont typeface="Arial" charset="0"/>
              <a:buChar char="•"/>
            </a:pPr>
            <a:endParaRPr lang="en-US" sz="1600" i="1" u="sng" dirty="0"/>
          </a:p>
          <a:p>
            <a:pPr marL="257175" lvl="0" indent="-257175" defTabSz="336947">
              <a:spcBef>
                <a:spcPts val="450"/>
              </a:spcBef>
              <a:buFont typeface="Arial" charset="0"/>
              <a:buChar char="•"/>
            </a:pPr>
            <a:r>
              <a:rPr lang="en-US" sz="1600" i="1" u="sng" dirty="0"/>
              <a:t>Broadcast TWT</a:t>
            </a:r>
            <a:r>
              <a:rPr lang="en-US" sz="1600" b="0" dirty="0"/>
              <a:t>: AP can schedule TWT SP(s) with supporting STAs and shares schedule info in Beacon/Probe Response frames.</a:t>
            </a:r>
          </a:p>
          <a:p>
            <a:pPr marL="257175" lvl="0" indent="-257175" defTabSz="336947">
              <a:spcBef>
                <a:spcPts val="450"/>
              </a:spcBef>
              <a:buFont typeface="Arial" charset="0"/>
              <a:buChar char="•"/>
            </a:pPr>
            <a:endParaRPr lang="en-US" sz="1600" b="0" dirty="0"/>
          </a:p>
          <a:p>
            <a:pPr marL="257175" lvl="0" indent="-257175" defTabSz="336947">
              <a:spcBef>
                <a:spcPts val="450"/>
              </a:spcBef>
              <a:buFont typeface="Arial" charset="0"/>
              <a:buChar char="•"/>
            </a:pPr>
            <a:r>
              <a:rPr lang="en-US" sz="1600" u="sng" dirty="0"/>
              <a:t>Doc11-20/1046:</a:t>
            </a:r>
            <a:r>
              <a:rPr lang="en-US" sz="1600" dirty="0"/>
              <a:t>  </a:t>
            </a:r>
            <a:r>
              <a:rPr lang="en-US" sz="1600" b="0" dirty="0"/>
              <a:t>introduced </a:t>
            </a:r>
            <a:r>
              <a:rPr lang="fr-FR" sz="1600" b="0" dirty="0" err="1"/>
              <a:t>protected</a:t>
            </a:r>
            <a:r>
              <a:rPr lang="en-GB" sz="1600" b="0" dirty="0"/>
              <a:t> TWT Enhancement mechanism for Latency Sensitive Traffic</a:t>
            </a:r>
            <a:r>
              <a:rPr lang="en-US" sz="1600" b="0" dirty="0"/>
              <a:t> to: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b="0" dirty="0">
                <a:cs typeface="+mn-cs"/>
              </a:rPr>
              <a:t>Enhance the channel access for restricted TWT SPs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b="0" dirty="0">
                <a:cs typeface="+mn-cs"/>
              </a:rPr>
              <a:t>Extend the use of Broadcast TWT signaling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b="0" dirty="0">
                <a:cs typeface="+mn-cs"/>
              </a:rPr>
              <a:t>Extend the usage of such TWT SPs </a:t>
            </a:r>
          </a:p>
          <a:p>
            <a:pPr marL="457200" lvl="1" indent="0"/>
            <a:r>
              <a:rPr lang="en-US" sz="1400" dirty="0">
                <a:cs typeface="+mn-cs"/>
              </a:rPr>
              <a:t>	</a:t>
            </a:r>
            <a:r>
              <a:rPr lang="en-US" sz="1400" b="0" dirty="0">
                <a:cs typeface="+mn-cs"/>
              </a:rPr>
              <a:t>for low latency P2P communications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F6942B-33C7-46D6-9B6C-378822D4B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779462"/>
          </a:xfrm>
        </p:spPr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AC6505-B543-40BE-A401-54BEDC9591E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94E54D-03BB-42EF-BFED-88A47CB3F82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952A687-27FA-44AF-8D3F-F2C4FA72EEC2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9CB6CDA5-E013-48AB-8992-3E10CD546902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Patrice NEZOU (Canon), et al </a:t>
            </a:r>
          </a:p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E8101D3-4C24-4061-88AA-8504DBF1C3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3886200"/>
            <a:ext cx="4352925" cy="218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431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BF6942B-33C7-46D6-9B6C-378822D4B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791" y="685800"/>
            <a:ext cx="8493527" cy="684215"/>
          </a:xfrm>
        </p:spPr>
        <p:txBody>
          <a:bodyPr/>
          <a:lstStyle/>
          <a:p>
            <a:r>
              <a:rPr lang="en-US" sz="2400" dirty="0"/>
              <a:t>Low-Latency Service Period (LL SP) 1/2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AC6505-B543-40BE-A401-54BEDC9591E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94E54D-03BB-42EF-BFED-88A47CB3F822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262028"/>
            <a:ext cx="528637" cy="363537"/>
          </a:xfrm>
        </p:spPr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952A687-27FA-44AF-8D3F-F2C4FA72EEC2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E451762-76C6-4358-8D28-89CE31D33F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873" y="1447800"/>
            <a:ext cx="8493527" cy="43434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fr-FR" sz="1400" b="0" dirty="0" err="1"/>
              <a:t>Define</a:t>
            </a:r>
            <a:r>
              <a:rPr lang="fr-FR" sz="1400" b="0" dirty="0"/>
              <a:t> a broadcast TWT </a:t>
            </a:r>
            <a:r>
              <a:rPr lang="fr-FR" sz="1400" b="0" dirty="0" err="1"/>
              <a:t>dedicated</a:t>
            </a:r>
            <a:r>
              <a:rPr lang="fr-FR" sz="1400" b="0" dirty="0"/>
              <a:t> to </a:t>
            </a:r>
            <a:r>
              <a:rPr lang="fr-FR" sz="1400" b="0" dirty="0" err="1"/>
              <a:t>low-latency</a:t>
            </a:r>
            <a:r>
              <a:rPr lang="fr-FR" sz="1400" b="0" dirty="0"/>
              <a:t> </a:t>
            </a:r>
            <a:r>
              <a:rPr lang="fr-FR" sz="1400" b="0" dirty="0" err="1"/>
              <a:t>traffics</a:t>
            </a:r>
            <a:endParaRPr lang="fr-FR" sz="1400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400" b="0" dirty="0"/>
              <a:t>Define a new value for the </a:t>
            </a:r>
            <a:r>
              <a:rPr lang="fr-FR" sz="1400" b="0" dirty="0"/>
              <a:t>«  Broadcast TWT </a:t>
            </a:r>
            <a:r>
              <a:rPr lang="fr-FR" sz="1400" b="0" dirty="0" err="1"/>
              <a:t>Recommendation</a:t>
            </a:r>
            <a:r>
              <a:rPr lang="fr-FR" sz="1400" b="0" dirty="0"/>
              <a:t>» </a:t>
            </a:r>
            <a:r>
              <a:rPr lang="fr-FR" sz="1400" b="0" dirty="0" err="1"/>
              <a:t>field</a:t>
            </a:r>
            <a:r>
              <a:rPr lang="fr-FR" sz="1400" b="0" dirty="0"/>
              <a:t> value for Low-</a:t>
            </a:r>
            <a:r>
              <a:rPr lang="fr-FR" sz="1400" b="0" dirty="0" err="1"/>
              <a:t>Latency</a:t>
            </a:r>
            <a:r>
              <a:rPr lang="fr-FR" sz="1400" b="0" dirty="0"/>
              <a:t> </a:t>
            </a:r>
            <a:r>
              <a:rPr lang="fr-FR" sz="1400" b="0" dirty="0" err="1"/>
              <a:t>traffics</a:t>
            </a:r>
            <a:r>
              <a:rPr lang="fr-FR" sz="1400" b="0" dirty="0"/>
              <a:t> in the TWT Information </a:t>
            </a:r>
            <a:r>
              <a:rPr lang="fr-FR" sz="1400" b="0" dirty="0" err="1"/>
              <a:t>Element</a:t>
            </a:r>
            <a:endParaRPr lang="fr-FR" sz="1400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400" b="0" dirty="0"/>
              <a:t>Restrict the TWT service period to only low-latency traffic transmission.</a:t>
            </a:r>
            <a:endParaRPr lang="fr-FR" sz="1400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400" b="0" dirty="0"/>
              <a:t>Support Direct link (P2P) communications (see </a:t>
            </a:r>
            <a:r>
              <a:rPr lang="fr-FR" sz="1400" b="0" dirty="0"/>
              <a:t>doc 813r7):</a:t>
            </a:r>
            <a:endParaRPr lang="fr-FR" sz="800" b="0" dirty="0"/>
          </a:p>
          <a:p>
            <a:pPr marL="0" indent="0"/>
            <a:endParaRPr lang="fr-FR" sz="1800" dirty="0"/>
          </a:p>
          <a:p>
            <a:pPr>
              <a:buFont typeface="Arial" panose="020B0604020202020204" pitchFamily="34" charset="0"/>
              <a:buChar char="•"/>
            </a:pPr>
            <a:endParaRPr lang="fr-FR" sz="18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C55C141-F1E1-4A0F-BC32-F9D02FF3F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791" y="3657600"/>
            <a:ext cx="3121800" cy="61433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A6F2FD0-BE3A-4B4F-8C50-55EF6B25598A}"/>
              </a:ext>
            </a:extLst>
          </p:cNvPr>
          <p:cNvSpPr txBox="1"/>
          <p:nvPr/>
        </p:nvSpPr>
        <p:spPr>
          <a:xfrm>
            <a:off x="49891" y="3710850"/>
            <a:ext cx="7738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FF0000"/>
                </a:solidFill>
              </a:rPr>
              <a:t>TWT IE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DB2E904-B6A0-47F7-BC53-6E2C9F40B2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873" y="4502985"/>
            <a:ext cx="2856744" cy="8474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81D0680-1E23-40D4-8DB5-C84E8014D4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632" y="5541915"/>
            <a:ext cx="4953601" cy="905333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6747BBB-2F93-48F5-B47C-6C72D14BC66A}"/>
              </a:ext>
            </a:extLst>
          </p:cNvPr>
          <p:cNvCxnSpPr>
            <a:cxnSpLocks/>
          </p:cNvCxnSpPr>
          <p:nvPr/>
        </p:nvCxnSpPr>
        <p:spPr bwMode="auto">
          <a:xfrm flipV="1">
            <a:off x="827584" y="5208104"/>
            <a:ext cx="1" cy="45674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2203B3D-337B-4962-B869-09E9E7573E59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325422" y="5208104"/>
            <a:ext cx="4038666" cy="518203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668F0BF-6D52-4093-9396-4EE86352F242}"/>
              </a:ext>
            </a:extLst>
          </p:cNvPr>
          <p:cNvCxnSpPr>
            <a:cxnSpLocks/>
            <a:endCxn id="11" idx="0"/>
          </p:cNvCxnSpPr>
          <p:nvPr/>
        </p:nvCxnSpPr>
        <p:spPr>
          <a:xfrm flipH="1">
            <a:off x="1850245" y="4064348"/>
            <a:ext cx="637852" cy="438637"/>
          </a:xfrm>
          <a:prstGeom prst="straightConnector1">
            <a:avLst/>
          </a:prstGeom>
          <a:ln w="19050">
            <a:solidFill>
              <a:schemeClr val="tx2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83242A2-3950-4B2D-A9ED-2B050CCA87ED}"/>
              </a:ext>
            </a:extLst>
          </p:cNvPr>
          <p:cNvCxnSpPr>
            <a:cxnSpLocks/>
            <a:endCxn id="21" idx="1"/>
          </p:cNvCxnSpPr>
          <p:nvPr/>
        </p:nvCxnSpPr>
        <p:spPr>
          <a:xfrm flipV="1">
            <a:off x="3776454" y="4915290"/>
            <a:ext cx="1717111" cy="788404"/>
          </a:xfrm>
          <a:prstGeom prst="straightConnector1">
            <a:avLst/>
          </a:prstGeom>
          <a:ln w="19050">
            <a:solidFill>
              <a:schemeClr val="tx2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76BFACD8-700F-48E3-8D7A-E3814FBE64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008383"/>
              </p:ext>
            </p:extLst>
          </p:nvPr>
        </p:nvGraphicFramePr>
        <p:xfrm>
          <a:off x="5493565" y="3822637"/>
          <a:ext cx="3551510" cy="2185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6999">
                  <a:extLst>
                    <a:ext uri="{9D8B030D-6E8A-4147-A177-3AD203B41FA5}">
                      <a16:colId xmlns:a16="http://schemas.microsoft.com/office/drawing/2014/main" val="3577174806"/>
                    </a:ext>
                  </a:extLst>
                </a:gridCol>
                <a:gridCol w="2224511">
                  <a:extLst>
                    <a:ext uri="{9D8B030D-6E8A-4147-A177-3AD203B41FA5}">
                      <a16:colId xmlns:a16="http://schemas.microsoft.com/office/drawing/2014/main" val="470058497"/>
                    </a:ext>
                  </a:extLst>
                </a:gridCol>
              </a:tblGrid>
              <a:tr h="391037">
                <a:tc>
                  <a:txBody>
                    <a:bodyPr/>
                    <a:lstStyle/>
                    <a:p>
                      <a:r>
                        <a:rPr lang="fr-FR" sz="1000" dirty="0"/>
                        <a:t>Broadcast TWT Recommandation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err="1"/>
                        <a:t>Definition</a:t>
                      </a:r>
                      <a:endParaRPr lang="fr-FR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0736426"/>
                  </a:ext>
                </a:extLst>
              </a:tr>
              <a:tr h="240638"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/>
                        <a:t>No </a:t>
                      </a:r>
                      <a:r>
                        <a:rPr lang="fr-FR" sz="1000" dirty="0" err="1"/>
                        <a:t>constraints</a:t>
                      </a:r>
                      <a:endParaRPr lang="fr-FR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534241"/>
                  </a:ext>
                </a:extLst>
              </a:tr>
              <a:tr h="265066"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/>
                        <a:t>PS-</a:t>
                      </a:r>
                      <a:r>
                        <a:rPr lang="fr-FR" sz="1000" dirty="0" err="1"/>
                        <a:t>Poll</a:t>
                      </a:r>
                      <a:r>
                        <a:rPr lang="fr-FR" sz="1000" dirty="0"/>
                        <a:t>, QoS </a:t>
                      </a:r>
                      <a:r>
                        <a:rPr lang="fr-FR" sz="1000" dirty="0" err="1"/>
                        <a:t>Null</a:t>
                      </a:r>
                      <a:r>
                        <a:rPr lang="fr-FR" sz="1000" dirty="0"/>
                        <a:t>, BQR, </a:t>
                      </a:r>
                      <a:r>
                        <a:rPr lang="fr-FR" sz="1000" dirty="0" err="1"/>
                        <a:t>BSRs</a:t>
                      </a:r>
                      <a:r>
                        <a:rPr lang="fr-FR" sz="1000" dirty="0"/>
                        <a:t> frames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325322"/>
                  </a:ext>
                </a:extLst>
              </a:tr>
              <a:tr h="240638"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/>
                        <a:t>PS-</a:t>
                      </a:r>
                      <a:r>
                        <a:rPr lang="fr-FR" sz="1000" dirty="0" err="1"/>
                        <a:t>Poll</a:t>
                      </a:r>
                      <a:r>
                        <a:rPr lang="fr-FR" sz="1000" dirty="0"/>
                        <a:t>, QoS </a:t>
                      </a:r>
                      <a:r>
                        <a:rPr lang="fr-FR" sz="1000" dirty="0" err="1"/>
                        <a:t>Null</a:t>
                      </a:r>
                      <a:r>
                        <a:rPr lang="fr-FR" sz="1000" dirty="0"/>
                        <a:t>, BQR, </a:t>
                      </a:r>
                      <a:r>
                        <a:rPr lang="fr-FR" sz="1000" dirty="0" err="1"/>
                        <a:t>BSRs</a:t>
                      </a:r>
                      <a:r>
                        <a:rPr lang="fr-FR" sz="1000" dirty="0"/>
                        <a:t> frames </a:t>
                      </a:r>
                      <a:r>
                        <a:rPr lang="fr-FR" sz="1000" dirty="0" err="1"/>
                        <a:t>with</a:t>
                      </a:r>
                      <a:r>
                        <a:rPr lang="fr-FR" sz="1000" dirty="0"/>
                        <a:t> TF </a:t>
                      </a:r>
                      <a:r>
                        <a:rPr lang="fr-FR" sz="1000" dirty="0" err="1"/>
                        <a:t>containing</a:t>
                      </a:r>
                      <a:r>
                        <a:rPr lang="fr-FR" sz="1000" dirty="0"/>
                        <a:t> RA-</a:t>
                      </a:r>
                      <a:r>
                        <a:rPr lang="fr-FR" sz="1000" dirty="0" err="1"/>
                        <a:t>RUs</a:t>
                      </a:r>
                      <a:endParaRPr lang="fr-FR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2160036"/>
                  </a:ext>
                </a:extLst>
              </a:tr>
              <a:tr h="240638"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constraints on the frames except that the AP </a:t>
                      </a:r>
                      <a:r>
                        <a:rPr kumimoji="1" lang="fr-FR" sz="10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transmits</a:t>
                      </a:r>
                      <a:r>
                        <a:rPr kumimoji="1"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 TIM frame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1559503"/>
                  </a:ext>
                </a:extLst>
              </a:tr>
              <a:tr h="240638">
                <a:tc>
                  <a:txBody>
                    <a:bodyPr/>
                    <a:lstStyle/>
                    <a:p>
                      <a:pPr algn="ctr"/>
                      <a:r>
                        <a:rPr lang="fr-FR" sz="1000" b="1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="1" dirty="0">
                          <a:solidFill>
                            <a:srgbClr val="FF0000"/>
                          </a:solidFill>
                        </a:rPr>
                        <a:t>Low </a:t>
                      </a:r>
                      <a:r>
                        <a:rPr lang="fr-FR" sz="1000" b="1" dirty="0" err="1">
                          <a:solidFill>
                            <a:srgbClr val="FF0000"/>
                          </a:solidFill>
                        </a:rPr>
                        <a:t>Latency</a:t>
                      </a:r>
                      <a:endParaRPr lang="fr-FR" sz="1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479952"/>
                  </a:ext>
                </a:extLst>
              </a:tr>
              <a:tr h="240638"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5-7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/>
                        <a:t> </a:t>
                      </a:r>
                      <a:r>
                        <a:rPr lang="fr-FR" sz="1000" dirty="0" err="1"/>
                        <a:t>Reserved</a:t>
                      </a:r>
                      <a:endParaRPr lang="fr-FR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9496339"/>
                  </a:ext>
                </a:extLst>
              </a:tr>
            </a:tbl>
          </a:graphicData>
        </a:graphic>
      </p:graphicFrame>
      <p:sp>
        <p:nvSpPr>
          <p:cNvPr id="23" name="Rectangle 4">
            <a:extLst>
              <a:ext uri="{FF2B5EF4-FFF2-40B4-BE49-F238E27FC236}">
                <a16:creationId xmlns:a16="http://schemas.microsoft.com/office/drawing/2014/main" id="{46775718-E968-47D9-8932-110A04E27F8E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Patrice NEZOU (Canon), et al </a:t>
            </a:r>
          </a:p>
          <a:p>
            <a:endParaRPr lang="en-GB" dirty="0"/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C0FFA3C0-D5F9-4FEA-88C4-89EE24FA318B}"/>
              </a:ext>
            </a:extLst>
          </p:cNvPr>
          <p:cNvSpPr txBox="1">
            <a:spLocks/>
          </p:cNvSpPr>
          <p:nvPr/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2C44EC1D-E028-47AA-A807-2B20B494CBC0}"/>
              </a:ext>
            </a:extLst>
          </p:cNvPr>
          <p:cNvSpPr/>
          <p:nvPr/>
        </p:nvSpPr>
        <p:spPr bwMode="auto">
          <a:xfrm>
            <a:off x="306040" y="1483151"/>
            <a:ext cx="303560" cy="513489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9815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BF6942B-33C7-46D6-9B6C-378822D4B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685800"/>
            <a:ext cx="8839200" cy="684215"/>
          </a:xfrm>
        </p:spPr>
        <p:txBody>
          <a:bodyPr/>
          <a:lstStyle/>
          <a:p>
            <a:r>
              <a:rPr lang="en-US" sz="2800" dirty="0"/>
              <a:t>Low-Latency Service Period 2/2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AC6505-B543-40BE-A401-54BEDC9591E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94E54D-03BB-42EF-BFED-88A47CB3F82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952A687-27FA-44AF-8D3F-F2C4FA72EEC2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E451762-76C6-4358-8D28-89CE31D33F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447800"/>
            <a:ext cx="8686801" cy="48768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br>
              <a:rPr lang="fr-FR" sz="1800" dirty="0"/>
            </a:br>
            <a:r>
              <a:rPr lang="fr-FR" sz="1800" dirty="0"/>
              <a:t>Set « Trigger » </a:t>
            </a:r>
            <a:r>
              <a:rPr lang="fr-FR" sz="1800" dirty="0" err="1"/>
              <a:t>field</a:t>
            </a:r>
            <a:r>
              <a:rPr lang="fr-FR" sz="1800" dirty="0"/>
              <a:t> to 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400" dirty="0"/>
              <a:t>Use trigger frame, </a:t>
            </a:r>
            <a:r>
              <a:rPr lang="fr-FR" sz="1400" dirty="0" err="1"/>
              <a:t>during</a:t>
            </a:r>
            <a:r>
              <a:rPr lang="fr-FR" sz="1400" dirty="0"/>
              <a:t> the broadcast TWT SP, </a:t>
            </a:r>
            <a:r>
              <a:rPr lang="fr-FR" sz="1400" dirty="0" err="1"/>
              <a:t>avoids</a:t>
            </a:r>
            <a:r>
              <a:rPr lang="fr-FR" sz="1400" dirty="0"/>
              <a:t> collision </a:t>
            </a:r>
            <a:r>
              <a:rPr lang="fr-FR" sz="1400" dirty="0" err="1"/>
              <a:t>among</a:t>
            </a:r>
            <a:r>
              <a:rPr lang="fr-FR" sz="1400" dirty="0"/>
              <a:t> </a:t>
            </a:r>
            <a:r>
              <a:rPr lang="fr-FR" sz="1400" dirty="0" err="1"/>
              <a:t>STAs</a:t>
            </a:r>
            <a:r>
              <a:rPr lang="fr-FR" sz="1400" dirty="0"/>
              <a:t> </a:t>
            </a:r>
            <a:r>
              <a:rPr lang="fr-FR" sz="1400" dirty="0" err="1"/>
              <a:t>participating</a:t>
            </a:r>
            <a:r>
              <a:rPr lang="fr-FR" sz="1400" dirty="0"/>
              <a:t> to the broadcast TWT.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FR" sz="1200" dirty="0"/>
              <a:t>EDCA mode </a:t>
            </a:r>
            <a:r>
              <a:rPr lang="fr-FR" sz="1200" dirty="0" err="1"/>
              <a:t>needs</a:t>
            </a:r>
            <a:r>
              <a:rPr lang="fr-FR" sz="1200" dirty="0"/>
              <a:t> to </a:t>
            </a:r>
            <a:r>
              <a:rPr lang="fr-FR" sz="1200" dirty="0" err="1"/>
              <a:t>be</a:t>
            </a:r>
            <a:r>
              <a:rPr lang="fr-FR" sz="1200" dirty="0"/>
              <a:t> </a:t>
            </a:r>
            <a:r>
              <a:rPr lang="fr-FR" sz="1200" dirty="0" err="1"/>
              <a:t>stabilized</a:t>
            </a:r>
            <a:r>
              <a:rPr lang="fr-FR" sz="1200" dirty="0"/>
              <a:t> to </a:t>
            </a:r>
            <a:r>
              <a:rPr lang="fr-FR" sz="1200" dirty="0" err="1"/>
              <a:t>be</a:t>
            </a:r>
            <a:r>
              <a:rPr lang="fr-FR" sz="1200" dirty="0"/>
              <a:t> efficient. </a:t>
            </a:r>
            <a:r>
              <a:rPr lang="fr-FR" sz="1200" dirty="0" err="1"/>
              <a:t>When</a:t>
            </a:r>
            <a:r>
              <a:rPr lang="fr-FR" sz="1200" dirty="0"/>
              <a:t> the </a:t>
            </a:r>
            <a:r>
              <a:rPr lang="fr-FR" sz="1200" dirty="0" err="1"/>
              <a:t>number</a:t>
            </a:r>
            <a:r>
              <a:rPr lang="fr-FR" sz="1200" dirty="0"/>
              <a:t> of </a:t>
            </a:r>
            <a:r>
              <a:rPr lang="fr-FR" sz="1200" dirty="0" err="1"/>
              <a:t>registered</a:t>
            </a:r>
            <a:r>
              <a:rPr lang="fr-FR" sz="1200" dirty="0"/>
              <a:t> </a:t>
            </a:r>
            <a:r>
              <a:rPr lang="fr-FR" sz="1200" dirty="0" err="1"/>
              <a:t>STAs</a:t>
            </a:r>
            <a:r>
              <a:rPr lang="fr-FR" sz="1200" dirty="0"/>
              <a:t> </a:t>
            </a:r>
            <a:r>
              <a:rPr lang="fr-FR" sz="1200" dirty="0" err="1"/>
              <a:t>increases</a:t>
            </a:r>
            <a:r>
              <a:rPr lang="fr-FR" sz="1200" dirty="0"/>
              <a:t>, the collisions </a:t>
            </a:r>
            <a:r>
              <a:rPr lang="fr-FR" sz="1200" dirty="0" err="1"/>
              <a:t>exponentially</a:t>
            </a:r>
            <a:r>
              <a:rPr lang="fr-FR" sz="1200" dirty="0"/>
              <a:t> </a:t>
            </a:r>
            <a:r>
              <a:rPr lang="fr-FR" sz="1200" dirty="0" err="1"/>
              <a:t>increase</a:t>
            </a:r>
            <a:r>
              <a:rPr lang="fr-FR" sz="1200" dirty="0"/>
              <a:t>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400" dirty="0" err="1"/>
              <a:t>Advantages</a:t>
            </a:r>
            <a:r>
              <a:rPr lang="fr-FR" sz="1400" dirty="0"/>
              <a:t> 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FR" sz="1200" dirty="0"/>
              <a:t>AP </a:t>
            </a:r>
            <a:r>
              <a:rPr lang="fr-FR" sz="1200" dirty="0" err="1"/>
              <a:t>is</a:t>
            </a:r>
            <a:r>
              <a:rPr lang="fr-FR" sz="1200" dirty="0"/>
              <a:t> the </a:t>
            </a:r>
            <a:r>
              <a:rPr lang="fr-FR" sz="1200" dirty="0" err="1"/>
              <a:t>TxOp</a:t>
            </a:r>
            <a:r>
              <a:rPr lang="fr-FR" sz="1200" dirty="0"/>
              <a:t> </a:t>
            </a:r>
            <a:r>
              <a:rPr lang="fr-FR" sz="1200" dirty="0" err="1"/>
              <a:t>owner</a:t>
            </a:r>
            <a:r>
              <a:rPr lang="fr-FR" sz="1200" dirty="0"/>
              <a:t> and </a:t>
            </a:r>
            <a:r>
              <a:rPr lang="fr-FR" sz="1200" dirty="0" err="1"/>
              <a:t>controls</a:t>
            </a:r>
            <a:r>
              <a:rPr lang="fr-FR" sz="1200" dirty="0"/>
              <a:t> the QoS.</a:t>
            </a:r>
          </a:p>
          <a:p>
            <a:pPr lvl="2">
              <a:buFont typeface="Arial" panose="020B0604020202020204" pitchFamily="34" charset="0"/>
              <a:buChar char="•"/>
            </a:pPr>
            <a:endParaRPr lang="fr-FR" sz="1400" dirty="0"/>
          </a:p>
          <a:p>
            <a:pPr>
              <a:buFont typeface="Arial" panose="020B0604020202020204" pitchFamily="34" charset="0"/>
              <a:buChar char="•"/>
            </a:pPr>
            <a:r>
              <a:rPr lang="fr-FR" sz="1800" dirty="0"/>
              <a:t>The TF </a:t>
            </a:r>
            <a:r>
              <a:rPr lang="fr-FR" sz="1800" dirty="0" err="1"/>
              <a:t>reserves</a:t>
            </a:r>
            <a:r>
              <a:rPr lang="fr-FR" sz="1800" dirty="0"/>
              <a:t> a TXOP time </a:t>
            </a:r>
            <a:r>
              <a:rPr lang="fr-FR" sz="1800" dirty="0" err="1"/>
              <a:t>greater</a:t>
            </a:r>
            <a:r>
              <a:rPr lang="fr-FR" sz="1800" dirty="0"/>
              <a:t> </a:t>
            </a:r>
            <a:r>
              <a:rPr lang="fr-FR" sz="1800" dirty="0" err="1"/>
              <a:t>than</a:t>
            </a:r>
            <a:r>
              <a:rPr lang="fr-FR" sz="1800" dirty="0"/>
              <a:t> the Low </a:t>
            </a:r>
            <a:r>
              <a:rPr lang="fr-FR" sz="1800" dirty="0" err="1"/>
              <a:t>Latency</a:t>
            </a:r>
            <a:r>
              <a:rPr lang="fr-FR" sz="1800" dirty="0"/>
              <a:t> SP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400" dirty="0"/>
              <a:t>If the AP </a:t>
            </a:r>
            <a:r>
              <a:rPr lang="fr-FR" sz="1400" dirty="0" err="1"/>
              <a:t>access</a:t>
            </a:r>
            <a:r>
              <a:rPr lang="fr-FR" sz="1400" dirty="0"/>
              <a:t> the medium </a:t>
            </a:r>
            <a:r>
              <a:rPr lang="fr-FR" sz="1400" dirty="0" err="1"/>
              <a:t>during</a:t>
            </a:r>
            <a:r>
              <a:rPr lang="fr-FR" sz="1400" dirty="0"/>
              <a:t> a </a:t>
            </a:r>
            <a:r>
              <a:rPr lang="fr-FR" sz="1400" dirty="0" err="1"/>
              <a:t>MaxProvisionTime</a:t>
            </a:r>
            <a:r>
              <a:rPr lang="fr-FR" sz="1400" dirty="0"/>
              <a:t> (TBD) </a:t>
            </a:r>
            <a:r>
              <a:rPr lang="fr-FR" sz="1400" dirty="0" err="1"/>
              <a:t>before</a:t>
            </a:r>
            <a:r>
              <a:rPr lang="fr-FR" sz="1400" dirty="0"/>
              <a:t> the start of the LL SP, </a:t>
            </a:r>
            <a:r>
              <a:rPr lang="fr-FR" sz="1400" dirty="0" err="1"/>
              <a:t>it</a:t>
            </a:r>
            <a:r>
              <a:rPr lang="fr-FR" sz="1400" dirty="0"/>
              <a:t> </a:t>
            </a:r>
            <a:r>
              <a:rPr lang="fr-FR" sz="1400" dirty="0" err="1"/>
              <a:t>reserves</a:t>
            </a:r>
            <a:r>
              <a:rPr lang="fr-FR" sz="1400" dirty="0"/>
              <a:t> a TXOP time </a:t>
            </a:r>
            <a:r>
              <a:rPr lang="fr-FR" sz="1400" dirty="0" err="1"/>
              <a:t>that</a:t>
            </a:r>
            <a:r>
              <a:rPr lang="fr-FR" sz="1400" dirty="0"/>
              <a:t> </a:t>
            </a:r>
            <a:r>
              <a:rPr lang="fr-FR" sz="1400" dirty="0" err="1"/>
              <a:t>encompasses</a:t>
            </a:r>
            <a:r>
              <a:rPr lang="fr-FR" sz="1400" dirty="0"/>
              <a:t> the </a:t>
            </a:r>
            <a:r>
              <a:rPr lang="fr-FR" sz="1400" dirty="0" err="1"/>
              <a:t>next</a:t>
            </a:r>
            <a:r>
              <a:rPr lang="fr-FR" sz="1400" dirty="0"/>
              <a:t> LL SP. </a:t>
            </a:r>
            <a:endParaRPr lang="fr-FR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400" dirty="0" err="1"/>
              <a:t>Advantages</a:t>
            </a:r>
            <a:r>
              <a:rPr lang="fr-FR" sz="1400" dirty="0"/>
              <a:t> 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FR" sz="1200" dirty="0"/>
              <a:t>This sets the NAV of non-</a:t>
            </a:r>
            <a:r>
              <a:rPr lang="fr-FR" sz="1200" dirty="0" err="1"/>
              <a:t>scheduled</a:t>
            </a:r>
            <a:r>
              <a:rPr lang="fr-FR" sz="1200" dirty="0"/>
              <a:t> </a:t>
            </a:r>
            <a:r>
              <a:rPr lang="fr-FR" sz="1200" dirty="0" err="1"/>
              <a:t>STAs</a:t>
            </a:r>
            <a:r>
              <a:rPr lang="fr-FR" sz="1200" dirty="0"/>
              <a:t> ( 11be and </a:t>
            </a:r>
            <a:r>
              <a:rPr lang="fr-FR" sz="1200" dirty="0" err="1"/>
              <a:t>legacy</a:t>
            </a:r>
            <a:r>
              <a:rPr lang="fr-FR" sz="1200" dirty="0"/>
              <a:t>, but </a:t>
            </a:r>
            <a:r>
              <a:rPr lang="fr-FR" sz="1200" dirty="0" err="1"/>
              <a:t>also</a:t>
            </a:r>
            <a:r>
              <a:rPr lang="fr-FR" sz="1200" dirty="0"/>
              <a:t> OBSS stations).</a:t>
            </a:r>
          </a:p>
        </p:txBody>
      </p:sp>
      <p:sp>
        <p:nvSpPr>
          <p:cNvPr id="16" name="Rectangle 4">
            <a:extLst>
              <a:ext uri="{FF2B5EF4-FFF2-40B4-BE49-F238E27FC236}">
                <a16:creationId xmlns:a16="http://schemas.microsoft.com/office/drawing/2014/main" id="{204C2622-A89B-46DA-A7E7-3D80B89E01D1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Patrice NEZOU (Canon), et al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9827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1" name="Group 270">
            <a:extLst>
              <a:ext uri="{FF2B5EF4-FFF2-40B4-BE49-F238E27FC236}">
                <a16:creationId xmlns:a16="http://schemas.microsoft.com/office/drawing/2014/main" id="{5FF12430-AC95-4151-A218-9A71CCE66845}"/>
              </a:ext>
            </a:extLst>
          </p:cNvPr>
          <p:cNvGrpSpPr/>
          <p:nvPr/>
        </p:nvGrpSpPr>
        <p:grpSpPr>
          <a:xfrm>
            <a:off x="1745341" y="2989395"/>
            <a:ext cx="391508" cy="113804"/>
            <a:chOff x="1745341" y="2989395"/>
            <a:chExt cx="391508" cy="113804"/>
          </a:xfrm>
        </p:grpSpPr>
        <p:grpSp>
          <p:nvGrpSpPr>
            <p:cNvPr id="255" name="Group 254">
              <a:extLst>
                <a:ext uri="{FF2B5EF4-FFF2-40B4-BE49-F238E27FC236}">
                  <a16:creationId xmlns:a16="http://schemas.microsoft.com/office/drawing/2014/main" id="{F5A8BAE7-819B-4589-9F96-82CAD21BD01A}"/>
                </a:ext>
              </a:extLst>
            </p:cNvPr>
            <p:cNvGrpSpPr/>
            <p:nvPr/>
          </p:nvGrpSpPr>
          <p:grpSpPr>
            <a:xfrm>
              <a:off x="1940360" y="2990394"/>
              <a:ext cx="196489" cy="112805"/>
              <a:chOff x="4821834" y="4365104"/>
              <a:chExt cx="218980" cy="148367"/>
            </a:xfrm>
          </p:grpSpPr>
          <p:cxnSp>
            <p:nvCxnSpPr>
              <p:cNvPr id="256" name="Straight Connector 255">
                <a:extLst>
                  <a:ext uri="{FF2B5EF4-FFF2-40B4-BE49-F238E27FC236}">
                    <a16:creationId xmlns:a16="http://schemas.microsoft.com/office/drawing/2014/main" id="{6520326B-C3DB-4CB2-ADA9-0F1521D685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32040" y="4365104"/>
                <a:ext cx="108774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7" name="Straight Connector 256">
                <a:extLst>
                  <a:ext uri="{FF2B5EF4-FFF2-40B4-BE49-F238E27FC236}">
                    <a16:creationId xmlns:a16="http://schemas.microsoft.com/office/drawing/2014/main" id="{D511168E-32F2-4B7A-B8C4-0F7D692D8C5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28430" y="4365104"/>
                <a:ext cx="103610" cy="144806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8" name="Straight Connector 257">
                <a:extLst>
                  <a:ext uri="{FF2B5EF4-FFF2-40B4-BE49-F238E27FC236}">
                    <a16:creationId xmlns:a16="http://schemas.microsoft.com/office/drawing/2014/main" id="{FDBAB5B8-357A-4C08-8396-A074E3ECB1B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32040" y="4365104"/>
                <a:ext cx="108774" cy="144806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9" name="Straight Connector 258">
                <a:extLst>
                  <a:ext uri="{FF2B5EF4-FFF2-40B4-BE49-F238E27FC236}">
                    <a16:creationId xmlns:a16="http://schemas.microsoft.com/office/drawing/2014/main" id="{A1690A7B-5386-44AB-9534-1D7A241A087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21834" y="4513471"/>
                <a:ext cx="110206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60" name="Group 259">
              <a:extLst>
                <a:ext uri="{FF2B5EF4-FFF2-40B4-BE49-F238E27FC236}">
                  <a16:creationId xmlns:a16="http://schemas.microsoft.com/office/drawing/2014/main" id="{FE2F09B5-1A98-4E16-9007-5F299935CF52}"/>
                </a:ext>
              </a:extLst>
            </p:cNvPr>
            <p:cNvGrpSpPr/>
            <p:nvPr/>
          </p:nvGrpSpPr>
          <p:grpSpPr>
            <a:xfrm>
              <a:off x="1841702" y="2989395"/>
              <a:ext cx="196489" cy="112805"/>
              <a:chOff x="4821834" y="4365104"/>
              <a:chExt cx="218980" cy="148367"/>
            </a:xfrm>
          </p:grpSpPr>
          <p:cxnSp>
            <p:nvCxnSpPr>
              <p:cNvPr id="261" name="Straight Connector 260">
                <a:extLst>
                  <a:ext uri="{FF2B5EF4-FFF2-40B4-BE49-F238E27FC236}">
                    <a16:creationId xmlns:a16="http://schemas.microsoft.com/office/drawing/2014/main" id="{3E50CB92-C9E6-498B-964C-992A45966A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32040" y="4365104"/>
                <a:ext cx="108774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2" name="Straight Connector 261">
                <a:extLst>
                  <a:ext uri="{FF2B5EF4-FFF2-40B4-BE49-F238E27FC236}">
                    <a16:creationId xmlns:a16="http://schemas.microsoft.com/office/drawing/2014/main" id="{0F00D198-F3F0-4D3F-AAC4-5137D6C8B04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28430" y="4365104"/>
                <a:ext cx="103610" cy="144806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3" name="Straight Connector 262">
                <a:extLst>
                  <a:ext uri="{FF2B5EF4-FFF2-40B4-BE49-F238E27FC236}">
                    <a16:creationId xmlns:a16="http://schemas.microsoft.com/office/drawing/2014/main" id="{2556A321-C931-479F-BAF0-435C2EB303A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32040" y="4365104"/>
                <a:ext cx="108774" cy="144806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4" name="Straight Connector 263">
                <a:extLst>
                  <a:ext uri="{FF2B5EF4-FFF2-40B4-BE49-F238E27FC236}">
                    <a16:creationId xmlns:a16="http://schemas.microsoft.com/office/drawing/2014/main" id="{86D45CF0-9E33-4DAD-B2EC-135BEC85645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21834" y="4513471"/>
                <a:ext cx="110206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65" name="Group 264">
              <a:extLst>
                <a:ext uri="{FF2B5EF4-FFF2-40B4-BE49-F238E27FC236}">
                  <a16:creationId xmlns:a16="http://schemas.microsoft.com/office/drawing/2014/main" id="{C6519D23-328E-45DB-A385-020E638BACC0}"/>
                </a:ext>
              </a:extLst>
            </p:cNvPr>
            <p:cNvGrpSpPr/>
            <p:nvPr/>
          </p:nvGrpSpPr>
          <p:grpSpPr>
            <a:xfrm>
              <a:off x="1745341" y="2990394"/>
              <a:ext cx="196489" cy="112805"/>
              <a:chOff x="4821834" y="4365104"/>
              <a:chExt cx="218980" cy="148367"/>
            </a:xfrm>
          </p:grpSpPr>
          <p:cxnSp>
            <p:nvCxnSpPr>
              <p:cNvPr id="266" name="Straight Connector 265">
                <a:extLst>
                  <a:ext uri="{FF2B5EF4-FFF2-40B4-BE49-F238E27FC236}">
                    <a16:creationId xmlns:a16="http://schemas.microsoft.com/office/drawing/2014/main" id="{77311F1C-400C-4773-B252-4DE90AC954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32040" y="4365104"/>
                <a:ext cx="108774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7" name="Straight Connector 266">
                <a:extLst>
                  <a:ext uri="{FF2B5EF4-FFF2-40B4-BE49-F238E27FC236}">
                    <a16:creationId xmlns:a16="http://schemas.microsoft.com/office/drawing/2014/main" id="{16778B33-79FC-432D-ADCF-DB7F06CEE82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28430" y="4365104"/>
                <a:ext cx="103610" cy="144806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8" name="Straight Connector 267">
                <a:extLst>
                  <a:ext uri="{FF2B5EF4-FFF2-40B4-BE49-F238E27FC236}">
                    <a16:creationId xmlns:a16="http://schemas.microsoft.com/office/drawing/2014/main" id="{04991AD5-275B-4966-9EC1-A3A228E3F95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32040" y="4365104"/>
                <a:ext cx="108774" cy="144806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9" name="Straight Connector 268">
                <a:extLst>
                  <a:ext uri="{FF2B5EF4-FFF2-40B4-BE49-F238E27FC236}">
                    <a16:creationId xmlns:a16="http://schemas.microsoft.com/office/drawing/2014/main" id="{F08B5DF9-433F-4BFE-9730-33397EA6CAD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21834" y="4513471"/>
                <a:ext cx="110206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</p:grpSp>
      </p:grp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D35CF49F-8748-47F4-8D3E-6EC23F05D680}"/>
              </a:ext>
            </a:extLst>
          </p:cNvPr>
          <p:cNvCxnSpPr>
            <a:cxnSpLocks/>
          </p:cNvCxnSpPr>
          <p:nvPr/>
        </p:nvCxnSpPr>
        <p:spPr bwMode="auto">
          <a:xfrm flipV="1">
            <a:off x="4850777" y="4209220"/>
            <a:ext cx="1" cy="67272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0371EBE0-7EE7-443E-A171-DABDE44263D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187884" y="4184378"/>
            <a:ext cx="221" cy="60795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50" name="Straight Connector 249">
            <a:extLst>
              <a:ext uri="{FF2B5EF4-FFF2-40B4-BE49-F238E27FC236}">
                <a16:creationId xmlns:a16="http://schemas.microsoft.com/office/drawing/2014/main" id="{439D13F8-BE39-4F41-8D05-2573B55FB4AC}"/>
              </a:ext>
            </a:extLst>
          </p:cNvPr>
          <p:cNvCxnSpPr>
            <a:cxnSpLocks/>
          </p:cNvCxnSpPr>
          <p:nvPr/>
        </p:nvCxnSpPr>
        <p:spPr bwMode="auto">
          <a:xfrm flipV="1">
            <a:off x="3024295" y="4188822"/>
            <a:ext cx="6843" cy="198337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7BF6942B-33C7-46D6-9B6C-378822D4B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791" y="685800"/>
            <a:ext cx="8493527" cy="684215"/>
          </a:xfrm>
        </p:spPr>
        <p:txBody>
          <a:bodyPr/>
          <a:lstStyle/>
          <a:p>
            <a:r>
              <a:rPr lang="en-US" dirty="0"/>
              <a:t>LL SP protection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AC6505-B543-40BE-A401-54BEDC9591E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952A687-27FA-44AF-8D3F-F2C4FA72EEC2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  <p:sp>
        <p:nvSpPr>
          <p:cNvPr id="50" name="Rectangle 4">
            <a:extLst>
              <a:ext uri="{FF2B5EF4-FFF2-40B4-BE49-F238E27FC236}">
                <a16:creationId xmlns:a16="http://schemas.microsoft.com/office/drawing/2014/main" id="{493201EF-255B-4023-89F4-3B506B997C95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Patrice NEZOU (Canon), et al </a:t>
            </a:r>
          </a:p>
          <a:p>
            <a:endParaRPr lang="en-GB" dirty="0"/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83CDC187-1EF0-447C-BC2E-6929EE9A048F}"/>
              </a:ext>
            </a:extLst>
          </p:cNvPr>
          <p:cNvCxnSpPr>
            <a:cxnSpLocks/>
          </p:cNvCxnSpPr>
          <p:nvPr/>
        </p:nvCxnSpPr>
        <p:spPr bwMode="auto">
          <a:xfrm flipV="1">
            <a:off x="1089400" y="2099399"/>
            <a:ext cx="1" cy="276680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320DC742-BF80-44FB-BA3C-F70F28071B90}"/>
              </a:ext>
            </a:extLst>
          </p:cNvPr>
          <p:cNvCxnSpPr>
            <a:cxnSpLocks/>
          </p:cNvCxnSpPr>
          <p:nvPr/>
        </p:nvCxnSpPr>
        <p:spPr bwMode="auto">
          <a:xfrm flipV="1">
            <a:off x="4975184" y="2076948"/>
            <a:ext cx="1" cy="4095252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F698C0A9-6169-41C5-8394-053C46C6DB42}"/>
              </a:ext>
            </a:extLst>
          </p:cNvPr>
          <p:cNvCxnSpPr>
            <a:cxnSpLocks/>
          </p:cNvCxnSpPr>
          <p:nvPr/>
        </p:nvCxnSpPr>
        <p:spPr bwMode="auto">
          <a:xfrm flipV="1">
            <a:off x="2030904" y="1548556"/>
            <a:ext cx="0" cy="33350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F6D58959-7135-476E-B153-013C1C4852D7}"/>
              </a:ext>
            </a:extLst>
          </p:cNvPr>
          <p:cNvCxnSpPr>
            <a:cxnSpLocks/>
          </p:cNvCxnSpPr>
          <p:nvPr/>
        </p:nvCxnSpPr>
        <p:spPr bwMode="auto">
          <a:xfrm flipV="1">
            <a:off x="7141683" y="2598718"/>
            <a:ext cx="0" cy="34790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18581836-C111-42B9-9B29-2E2384FB6F5F}"/>
              </a:ext>
            </a:extLst>
          </p:cNvPr>
          <p:cNvCxnSpPr>
            <a:cxnSpLocks/>
          </p:cNvCxnSpPr>
          <p:nvPr/>
        </p:nvCxnSpPr>
        <p:spPr bwMode="auto">
          <a:xfrm flipV="1">
            <a:off x="7141680" y="1521432"/>
            <a:ext cx="0" cy="33350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DD2E86F8-25B4-46DC-ABF2-E2A1B5CBA061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030904" y="1677637"/>
            <a:ext cx="5110777" cy="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26A974AD-5CB8-410D-BD40-97C947FA8A52}"/>
              </a:ext>
            </a:extLst>
          </p:cNvPr>
          <p:cNvCxnSpPr>
            <a:cxnSpLocks/>
          </p:cNvCxnSpPr>
          <p:nvPr/>
        </p:nvCxnSpPr>
        <p:spPr bwMode="auto">
          <a:xfrm flipH="1">
            <a:off x="4980453" y="2772672"/>
            <a:ext cx="2161231" cy="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44C20AFE-2073-4530-8F95-B06A1E53CA24}"/>
              </a:ext>
            </a:extLst>
          </p:cNvPr>
          <p:cNvSpPr txBox="1"/>
          <p:nvPr/>
        </p:nvSpPr>
        <p:spPr>
          <a:xfrm>
            <a:off x="3984265" y="1523450"/>
            <a:ext cx="830413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fr-FR" sz="1600" dirty="0">
                <a:solidFill>
                  <a:prstClr val="black"/>
                </a:solidFill>
                <a:latin typeface="Calibri"/>
                <a:ea typeface="+mn-ea"/>
              </a:rPr>
              <a:t>TXOP</a:t>
            </a:r>
            <a:r>
              <a:rPr lang="fr-FR" sz="1600" baseline="-25000" dirty="0">
                <a:solidFill>
                  <a:prstClr val="black"/>
                </a:solidFill>
                <a:latin typeface="Calibri"/>
                <a:ea typeface="+mn-ea"/>
              </a:rPr>
              <a:t>AP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DC893E9B-540B-4528-B856-3416FF4ACE5D}"/>
              </a:ext>
            </a:extLst>
          </p:cNvPr>
          <p:cNvSpPr txBox="1"/>
          <p:nvPr/>
        </p:nvSpPr>
        <p:spPr>
          <a:xfrm>
            <a:off x="5606094" y="2491524"/>
            <a:ext cx="72203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fr-FR" sz="1600" dirty="0">
                <a:solidFill>
                  <a:srgbClr val="FF0000"/>
                </a:solidFill>
                <a:latin typeface="Calibri"/>
                <a:ea typeface="+mn-ea"/>
              </a:rPr>
              <a:t>LL SP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444FD0D5-1B3D-4A56-BB0C-A9E465D431A8}"/>
              </a:ext>
            </a:extLst>
          </p:cNvPr>
          <p:cNvSpPr/>
          <p:nvPr/>
        </p:nvSpPr>
        <p:spPr bwMode="auto">
          <a:xfrm>
            <a:off x="2036758" y="2984977"/>
            <a:ext cx="1001272" cy="122340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Reservation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by the AP of the TXOP</a:t>
            </a:r>
            <a:r>
              <a:rPr kumimoji="0" lang="fr-FR" sz="12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AP 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Duration</a:t>
            </a:r>
            <a:endParaRPr kumimoji="0" lang="fr-FR" sz="1200" b="0" i="0" u="none" strike="noStrike" kern="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D4981CF6-401F-4E0E-9742-F0C3C710D955}"/>
              </a:ext>
            </a:extLst>
          </p:cNvPr>
          <p:cNvSpPr/>
          <p:nvPr/>
        </p:nvSpPr>
        <p:spPr bwMode="auto">
          <a:xfrm>
            <a:off x="3190196" y="2982600"/>
            <a:ext cx="1660580" cy="1226889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Transmission not 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restricted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to Low 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Latency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A44E26ED-7944-47B6-8E30-B5FB9835124A}"/>
              </a:ext>
            </a:extLst>
          </p:cNvPr>
          <p:cNvSpPr/>
          <p:nvPr/>
        </p:nvSpPr>
        <p:spPr bwMode="auto">
          <a:xfrm>
            <a:off x="4975185" y="2982600"/>
            <a:ext cx="2166496" cy="1226889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Transmission 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restricted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to Low 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Latency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2C17D547-7365-46A8-83DC-66B06099B1EE}"/>
              </a:ext>
            </a:extLst>
          </p:cNvPr>
          <p:cNvSpPr/>
          <p:nvPr/>
        </p:nvSpPr>
        <p:spPr bwMode="auto">
          <a:xfrm>
            <a:off x="175666" y="2982600"/>
            <a:ext cx="1309570" cy="122688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Transmission not 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restricted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to Low 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Latency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BC71628A-1313-4124-855C-C2D6076BF43A}"/>
              </a:ext>
            </a:extLst>
          </p:cNvPr>
          <p:cNvSpPr/>
          <p:nvPr/>
        </p:nvSpPr>
        <p:spPr bwMode="auto">
          <a:xfrm>
            <a:off x="7284417" y="2982600"/>
            <a:ext cx="1309570" cy="122688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Transmission not 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restricted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to Low 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Latency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12A98E29-B017-4972-A24E-E59020F3D19F}"/>
              </a:ext>
            </a:extLst>
          </p:cNvPr>
          <p:cNvCxnSpPr>
            <a:cxnSpLocks/>
          </p:cNvCxnSpPr>
          <p:nvPr/>
        </p:nvCxnSpPr>
        <p:spPr bwMode="auto">
          <a:xfrm flipV="1">
            <a:off x="174572" y="2641165"/>
            <a:ext cx="0" cy="33350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E6C485C8-3086-4810-9314-FC81C7813AA1}"/>
              </a:ext>
            </a:extLst>
          </p:cNvPr>
          <p:cNvCxnSpPr>
            <a:cxnSpLocks/>
          </p:cNvCxnSpPr>
          <p:nvPr/>
        </p:nvCxnSpPr>
        <p:spPr bwMode="auto">
          <a:xfrm flipV="1">
            <a:off x="1502620" y="2641165"/>
            <a:ext cx="0" cy="33350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765DA0D0-B893-4CE3-9EA6-6D11C80F3BD5}"/>
              </a:ext>
            </a:extLst>
          </p:cNvPr>
          <p:cNvCxnSpPr>
            <a:cxnSpLocks/>
          </p:cNvCxnSpPr>
          <p:nvPr/>
        </p:nvCxnSpPr>
        <p:spPr bwMode="auto">
          <a:xfrm flipH="1">
            <a:off x="174572" y="2765012"/>
            <a:ext cx="1328048" cy="523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45" name="TextBox 144">
            <a:extLst>
              <a:ext uri="{FF2B5EF4-FFF2-40B4-BE49-F238E27FC236}">
                <a16:creationId xmlns:a16="http://schemas.microsoft.com/office/drawing/2014/main" id="{C2363ED7-0843-4479-8436-E9CDD83715D4}"/>
              </a:ext>
            </a:extLst>
          </p:cNvPr>
          <p:cNvSpPr txBox="1"/>
          <p:nvPr/>
        </p:nvSpPr>
        <p:spPr>
          <a:xfrm>
            <a:off x="469932" y="2477025"/>
            <a:ext cx="828251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fr-FR" sz="1600" dirty="0">
                <a:solidFill>
                  <a:prstClr val="black"/>
                </a:solidFill>
                <a:latin typeface="Calibri"/>
                <a:ea typeface="+mn-ea"/>
              </a:rPr>
              <a:t>TXOP</a:t>
            </a:r>
            <a:r>
              <a:rPr lang="fr-FR" sz="1600" baseline="-25000" dirty="0">
                <a:solidFill>
                  <a:prstClr val="black"/>
                </a:solidFill>
                <a:latin typeface="Calibri"/>
                <a:ea typeface="+mn-ea"/>
              </a:rPr>
              <a:t>STA</a:t>
            </a:r>
          </a:p>
        </p:txBody>
      </p: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535D7FA5-8B31-4E5A-87A9-179D681D3ED4}"/>
              </a:ext>
            </a:extLst>
          </p:cNvPr>
          <p:cNvCxnSpPr>
            <a:cxnSpLocks/>
          </p:cNvCxnSpPr>
          <p:nvPr/>
        </p:nvCxnSpPr>
        <p:spPr bwMode="auto">
          <a:xfrm flipV="1">
            <a:off x="7284417" y="2648825"/>
            <a:ext cx="0" cy="33350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E46F6A18-FC93-4335-8A0D-E5AD242EBC72}"/>
              </a:ext>
            </a:extLst>
          </p:cNvPr>
          <p:cNvCxnSpPr>
            <a:cxnSpLocks/>
          </p:cNvCxnSpPr>
          <p:nvPr/>
        </p:nvCxnSpPr>
        <p:spPr bwMode="auto">
          <a:xfrm flipV="1">
            <a:off x="8612465" y="2648825"/>
            <a:ext cx="0" cy="33350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8436215E-CB3A-4707-813A-6873C2DDBD6B}"/>
              </a:ext>
            </a:extLst>
          </p:cNvPr>
          <p:cNvCxnSpPr>
            <a:cxnSpLocks/>
          </p:cNvCxnSpPr>
          <p:nvPr/>
        </p:nvCxnSpPr>
        <p:spPr bwMode="auto">
          <a:xfrm flipH="1">
            <a:off x="7284417" y="2772672"/>
            <a:ext cx="1328048" cy="523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49" name="TextBox 148">
            <a:extLst>
              <a:ext uri="{FF2B5EF4-FFF2-40B4-BE49-F238E27FC236}">
                <a16:creationId xmlns:a16="http://schemas.microsoft.com/office/drawing/2014/main" id="{D78DBEB9-8AE6-47C6-B05F-71D2715F42BD}"/>
              </a:ext>
            </a:extLst>
          </p:cNvPr>
          <p:cNvSpPr txBox="1"/>
          <p:nvPr/>
        </p:nvSpPr>
        <p:spPr>
          <a:xfrm>
            <a:off x="7510084" y="2492619"/>
            <a:ext cx="828251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fr-FR" sz="1600" dirty="0">
                <a:solidFill>
                  <a:prstClr val="black"/>
                </a:solidFill>
                <a:latin typeface="Calibri"/>
                <a:ea typeface="+mn-ea"/>
              </a:rPr>
              <a:t>TXOP</a:t>
            </a:r>
            <a:r>
              <a:rPr lang="fr-FR" sz="1600" baseline="-25000" dirty="0">
                <a:solidFill>
                  <a:prstClr val="black"/>
                </a:solidFill>
                <a:latin typeface="Calibri"/>
                <a:ea typeface="+mn-ea"/>
              </a:rPr>
              <a:t>STA</a:t>
            </a:r>
          </a:p>
        </p:txBody>
      </p: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E79A7A48-5A19-4B21-8EA1-A1727091CDB7}"/>
              </a:ext>
            </a:extLst>
          </p:cNvPr>
          <p:cNvCxnSpPr>
            <a:cxnSpLocks/>
          </p:cNvCxnSpPr>
          <p:nvPr/>
        </p:nvCxnSpPr>
        <p:spPr bwMode="auto">
          <a:xfrm flipV="1">
            <a:off x="1087532" y="2043665"/>
            <a:ext cx="0" cy="25175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45267AA4-1CBF-4F85-B8EE-287D1733463B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028272" y="2773704"/>
            <a:ext cx="2946912" cy="5398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accent6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22796DE-17E1-4C3A-A35B-F39E12B2A489}"/>
              </a:ext>
            </a:extLst>
          </p:cNvPr>
          <p:cNvSpPr/>
          <p:nvPr/>
        </p:nvSpPr>
        <p:spPr>
          <a:xfrm>
            <a:off x="2813954" y="2552116"/>
            <a:ext cx="14383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err="1">
                <a:solidFill>
                  <a:schemeClr val="accent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ProvisionPeriod</a:t>
            </a:r>
            <a:endParaRPr lang="fr-FR" sz="1400" dirty="0">
              <a:solidFill>
                <a:schemeClr val="accent6"/>
              </a:solidFill>
              <a:latin typeface="Calibri"/>
              <a:ea typeface="+mn-ea"/>
            </a:endParaRPr>
          </a:p>
        </p:txBody>
      </p: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B96D7A98-1A8B-4449-8244-C38B262DBEAB}"/>
              </a:ext>
            </a:extLst>
          </p:cNvPr>
          <p:cNvCxnSpPr>
            <a:cxnSpLocks/>
          </p:cNvCxnSpPr>
          <p:nvPr/>
        </p:nvCxnSpPr>
        <p:spPr bwMode="auto">
          <a:xfrm flipV="1">
            <a:off x="2028272" y="2641165"/>
            <a:ext cx="0" cy="33350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0D1076B4-35A7-4F46-B43C-6000CD8C3647}"/>
              </a:ext>
            </a:extLst>
          </p:cNvPr>
          <p:cNvCxnSpPr>
            <a:cxnSpLocks/>
          </p:cNvCxnSpPr>
          <p:nvPr/>
        </p:nvCxnSpPr>
        <p:spPr bwMode="auto">
          <a:xfrm flipH="1">
            <a:off x="1087532" y="2188854"/>
            <a:ext cx="3887652" cy="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55" name="Rectangle 154">
            <a:extLst>
              <a:ext uri="{FF2B5EF4-FFF2-40B4-BE49-F238E27FC236}">
                <a16:creationId xmlns:a16="http://schemas.microsoft.com/office/drawing/2014/main" id="{9B67EA34-8D4E-414B-BA8D-71C7FA6E26D3}"/>
              </a:ext>
            </a:extLst>
          </p:cNvPr>
          <p:cNvSpPr/>
          <p:nvPr/>
        </p:nvSpPr>
        <p:spPr>
          <a:xfrm>
            <a:off x="2188857" y="1932759"/>
            <a:ext cx="16568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MaxProvisionTime</a:t>
            </a:r>
            <a:endParaRPr lang="fr-FR" sz="14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A8B00B38-047F-406E-93D8-95AB42E4102F}"/>
              </a:ext>
            </a:extLst>
          </p:cNvPr>
          <p:cNvCxnSpPr>
            <a:cxnSpLocks/>
          </p:cNvCxnSpPr>
          <p:nvPr/>
        </p:nvCxnSpPr>
        <p:spPr bwMode="auto">
          <a:xfrm flipH="1">
            <a:off x="544686" y="4752719"/>
            <a:ext cx="8299124" cy="4405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triangle"/>
            <a:tailEnd type="none"/>
          </a:ln>
          <a:effectLst/>
        </p:spPr>
      </p:cxnSp>
      <p:sp>
        <p:nvSpPr>
          <p:cNvPr id="157" name="TextBox 156">
            <a:extLst>
              <a:ext uri="{FF2B5EF4-FFF2-40B4-BE49-F238E27FC236}">
                <a16:creationId xmlns:a16="http://schemas.microsoft.com/office/drawing/2014/main" id="{0E22091A-EBB4-4609-892F-84458FC516CB}"/>
              </a:ext>
            </a:extLst>
          </p:cNvPr>
          <p:cNvSpPr txBox="1"/>
          <p:nvPr/>
        </p:nvSpPr>
        <p:spPr>
          <a:xfrm>
            <a:off x="300189" y="4548830"/>
            <a:ext cx="613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fr-FR" sz="1400" dirty="0">
                <a:solidFill>
                  <a:prstClr val="black"/>
                </a:solidFill>
                <a:latin typeface="Calibri"/>
                <a:ea typeface="+mn-ea"/>
              </a:rPr>
              <a:t>Time</a:t>
            </a:r>
          </a:p>
        </p:txBody>
      </p: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EFF3D3CA-0DF2-4786-ADC3-C42ACD00608C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027762" y="1762813"/>
            <a:ext cx="6799" cy="31598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59" name="TextBox 158">
            <a:extLst>
              <a:ext uri="{FF2B5EF4-FFF2-40B4-BE49-F238E27FC236}">
                <a16:creationId xmlns:a16="http://schemas.microsoft.com/office/drawing/2014/main" id="{23070D05-8B4B-43CA-BEF0-0BC6F9E5714B}"/>
              </a:ext>
            </a:extLst>
          </p:cNvPr>
          <p:cNvSpPr txBox="1"/>
          <p:nvPr/>
        </p:nvSpPr>
        <p:spPr>
          <a:xfrm>
            <a:off x="1878444" y="4881947"/>
            <a:ext cx="477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fr-FR" sz="1800" dirty="0">
                <a:solidFill>
                  <a:schemeClr val="accent2"/>
                </a:solidFill>
                <a:latin typeface="Calibri"/>
                <a:ea typeface="+mn-ea"/>
              </a:rPr>
              <a:t>T1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3DE94021-ADFE-45AD-9991-98E077122DEB}"/>
              </a:ext>
            </a:extLst>
          </p:cNvPr>
          <p:cNvSpPr txBox="1"/>
          <p:nvPr/>
        </p:nvSpPr>
        <p:spPr>
          <a:xfrm>
            <a:off x="4922683" y="4881947"/>
            <a:ext cx="1996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fr-FR" sz="1800" dirty="0">
                <a:solidFill>
                  <a:srgbClr val="FF0000"/>
                </a:solidFill>
                <a:latin typeface="Calibri"/>
                <a:ea typeface="+mn-ea"/>
              </a:rPr>
              <a:t>T2</a:t>
            </a:r>
            <a:endParaRPr lang="fr-FR" sz="1400" dirty="0">
              <a:solidFill>
                <a:srgbClr val="FF0000"/>
              </a:solidFill>
              <a:latin typeface="Calibri"/>
              <a:ea typeface="+mn-ea"/>
            </a:endParaRPr>
          </a:p>
        </p:txBody>
      </p: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BA27F6E2-B406-4366-9E6D-CBA6E94FF0D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150491" y="1882065"/>
            <a:ext cx="18698" cy="421393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62" name="TextBox 161">
            <a:extLst>
              <a:ext uri="{FF2B5EF4-FFF2-40B4-BE49-F238E27FC236}">
                <a16:creationId xmlns:a16="http://schemas.microsoft.com/office/drawing/2014/main" id="{20B14B2B-E4F1-480F-AB0A-163A0E4E18CB}"/>
              </a:ext>
            </a:extLst>
          </p:cNvPr>
          <p:cNvSpPr txBox="1"/>
          <p:nvPr/>
        </p:nvSpPr>
        <p:spPr>
          <a:xfrm>
            <a:off x="6976355" y="4866205"/>
            <a:ext cx="415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fr-FR" sz="1800" dirty="0">
                <a:solidFill>
                  <a:prstClr val="black"/>
                </a:solidFill>
                <a:latin typeface="Calibri"/>
                <a:ea typeface="+mn-ea"/>
              </a:rPr>
              <a:t>T3</a:t>
            </a:r>
          </a:p>
        </p:txBody>
      </p: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5D507D11-8ABC-4A43-8D52-BD1B1AD1EA58}"/>
              </a:ext>
            </a:extLst>
          </p:cNvPr>
          <p:cNvCxnSpPr>
            <a:cxnSpLocks/>
          </p:cNvCxnSpPr>
          <p:nvPr/>
        </p:nvCxnSpPr>
        <p:spPr bwMode="auto">
          <a:xfrm flipV="1">
            <a:off x="4975184" y="2062978"/>
            <a:ext cx="0" cy="25175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4" name="TextBox 163">
            <a:extLst>
              <a:ext uri="{FF2B5EF4-FFF2-40B4-BE49-F238E27FC236}">
                <a16:creationId xmlns:a16="http://schemas.microsoft.com/office/drawing/2014/main" id="{0C749716-5CA1-4A3C-BD28-87392F7FD77C}"/>
              </a:ext>
            </a:extLst>
          </p:cNvPr>
          <p:cNvSpPr txBox="1"/>
          <p:nvPr/>
        </p:nvSpPr>
        <p:spPr>
          <a:xfrm>
            <a:off x="919040" y="4856471"/>
            <a:ext cx="477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fr-FR" sz="1800" dirty="0">
                <a:solidFill>
                  <a:prstClr val="black"/>
                </a:solidFill>
                <a:latin typeface="Calibri"/>
                <a:ea typeface="+mn-ea"/>
              </a:rPr>
              <a:t>T0</a:t>
            </a: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8528F89D-E139-4F4E-A50C-D4F51CF14F02}"/>
              </a:ext>
            </a:extLst>
          </p:cNvPr>
          <p:cNvSpPr txBox="1"/>
          <p:nvPr/>
        </p:nvSpPr>
        <p:spPr>
          <a:xfrm>
            <a:off x="1094668" y="2248323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tx1"/>
                </a:solidFill>
              </a:rPr>
              <a:t>EDCA</a:t>
            </a:r>
          </a:p>
        </p:txBody>
      </p:sp>
      <p:cxnSp>
        <p:nvCxnSpPr>
          <p:cNvPr id="233" name="Straight Arrow Connector 232">
            <a:extLst>
              <a:ext uri="{FF2B5EF4-FFF2-40B4-BE49-F238E27FC236}">
                <a16:creationId xmlns:a16="http://schemas.microsoft.com/office/drawing/2014/main" id="{C7A922A1-9C28-44AD-B755-1DC1316F12D6}"/>
              </a:ext>
            </a:extLst>
          </p:cNvPr>
          <p:cNvCxnSpPr>
            <a:stCxn id="232" idx="3"/>
          </p:cNvCxnSpPr>
          <p:nvPr/>
        </p:nvCxnSpPr>
        <p:spPr bwMode="auto">
          <a:xfrm>
            <a:off x="1697718" y="2386823"/>
            <a:ext cx="254810" cy="397979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36" name="TextBox 235">
            <a:extLst>
              <a:ext uri="{FF2B5EF4-FFF2-40B4-BE49-F238E27FC236}">
                <a16:creationId xmlns:a16="http://schemas.microsoft.com/office/drawing/2014/main" id="{FB630231-CAA2-431D-A3C6-92843DA2C06B}"/>
              </a:ext>
            </a:extLst>
          </p:cNvPr>
          <p:cNvSpPr txBox="1"/>
          <p:nvPr/>
        </p:nvSpPr>
        <p:spPr>
          <a:xfrm>
            <a:off x="2846545" y="4347170"/>
            <a:ext cx="533920" cy="25740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SIFS</a:t>
            </a:r>
          </a:p>
        </p:txBody>
      </p:sp>
      <p:cxnSp>
        <p:nvCxnSpPr>
          <p:cNvPr id="237" name="Straight Arrow Connector 236">
            <a:extLst>
              <a:ext uri="{FF2B5EF4-FFF2-40B4-BE49-F238E27FC236}">
                <a16:creationId xmlns:a16="http://schemas.microsoft.com/office/drawing/2014/main" id="{0DCB7563-ACC8-40D1-BC01-8290A4C1918F}"/>
              </a:ext>
            </a:extLst>
          </p:cNvPr>
          <p:cNvCxnSpPr>
            <a:cxnSpLocks/>
          </p:cNvCxnSpPr>
          <p:nvPr/>
        </p:nvCxnSpPr>
        <p:spPr bwMode="auto">
          <a:xfrm>
            <a:off x="4683429" y="4279354"/>
            <a:ext cx="138073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8" name="Straight Arrow Connector 237">
            <a:extLst>
              <a:ext uri="{FF2B5EF4-FFF2-40B4-BE49-F238E27FC236}">
                <a16:creationId xmlns:a16="http://schemas.microsoft.com/office/drawing/2014/main" id="{390396A7-2A99-41CA-AE7C-80FB582E1B59}"/>
              </a:ext>
            </a:extLst>
          </p:cNvPr>
          <p:cNvCxnSpPr>
            <a:cxnSpLocks/>
          </p:cNvCxnSpPr>
          <p:nvPr/>
        </p:nvCxnSpPr>
        <p:spPr bwMode="auto">
          <a:xfrm flipH="1">
            <a:off x="5019306" y="4279354"/>
            <a:ext cx="15149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39" name="TextBox 238">
            <a:extLst>
              <a:ext uri="{FF2B5EF4-FFF2-40B4-BE49-F238E27FC236}">
                <a16:creationId xmlns:a16="http://schemas.microsoft.com/office/drawing/2014/main" id="{8702D549-4F51-4631-8E69-5B7AC0E4FD41}"/>
              </a:ext>
            </a:extLst>
          </p:cNvPr>
          <p:cNvSpPr txBox="1"/>
          <p:nvPr/>
        </p:nvSpPr>
        <p:spPr>
          <a:xfrm>
            <a:off x="4655723" y="4311827"/>
            <a:ext cx="533920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SIFS</a:t>
            </a:r>
          </a:p>
        </p:txBody>
      </p:sp>
      <p:cxnSp>
        <p:nvCxnSpPr>
          <p:cNvPr id="234" name="Straight Arrow Connector 233">
            <a:extLst>
              <a:ext uri="{FF2B5EF4-FFF2-40B4-BE49-F238E27FC236}">
                <a16:creationId xmlns:a16="http://schemas.microsoft.com/office/drawing/2014/main" id="{1C834A35-860B-4B32-A972-D6066B156BDB}"/>
              </a:ext>
            </a:extLst>
          </p:cNvPr>
          <p:cNvCxnSpPr>
            <a:cxnSpLocks/>
          </p:cNvCxnSpPr>
          <p:nvPr/>
        </p:nvCxnSpPr>
        <p:spPr bwMode="auto">
          <a:xfrm>
            <a:off x="2872259" y="4304754"/>
            <a:ext cx="138073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5" name="Straight Arrow Connector 234">
            <a:extLst>
              <a:ext uri="{FF2B5EF4-FFF2-40B4-BE49-F238E27FC236}">
                <a16:creationId xmlns:a16="http://schemas.microsoft.com/office/drawing/2014/main" id="{3F693434-6D0D-40CA-9D57-3E89591DD2B5}"/>
              </a:ext>
            </a:extLst>
          </p:cNvPr>
          <p:cNvCxnSpPr>
            <a:cxnSpLocks/>
          </p:cNvCxnSpPr>
          <p:nvPr/>
        </p:nvCxnSpPr>
        <p:spPr bwMode="auto">
          <a:xfrm flipH="1">
            <a:off x="3208136" y="4304754"/>
            <a:ext cx="15149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2" name="Rectangle 271">
            <a:extLst>
              <a:ext uri="{FF2B5EF4-FFF2-40B4-BE49-F238E27FC236}">
                <a16:creationId xmlns:a16="http://schemas.microsoft.com/office/drawing/2014/main" id="{C50339E1-FD03-4A01-8F78-B9BCC991BB6E}"/>
              </a:ext>
            </a:extLst>
          </p:cNvPr>
          <p:cNvSpPr/>
          <p:nvPr/>
        </p:nvSpPr>
        <p:spPr bwMode="auto">
          <a:xfrm>
            <a:off x="3026560" y="5239958"/>
            <a:ext cx="4136240" cy="2826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STA </a:t>
            </a:r>
            <a:r>
              <a:rPr kumimoji="0" lang="fr-F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with</a:t>
            </a:r>
            <a:r>
              <a:rPr kumimoji="0" 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 no LL </a:t>
            </a:r>
            <a:r>
              <a:rPr kumimoji="0" lang="fr-F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traffic</a:t>
            </a:r>
            <a:r>
              <a:rPr kumimoji="0" 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 (</a:t>
            </a:r>
            <a:r>
              <a:rPr kumimoji="0" lang="fr-F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including</a:t>
            </a:r>
            <a:r>
              <a:rPr kumimoji="0" 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 </a:t>
            </a:r>
            <a:r>
              <a:rPr kumimoji="0" lang="fr-F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legacy</a:t>
            </a:r>
            <a:r>
              <a:rPr kumimoji="0" 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 and OBSS </a:t>
            </a:r>
            <a:r>
              <a:rPr kumimoji="0" lang="fr-F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STAs</a:t>
            </a:r>
            <a:r>
              <a:rPr kumimoji="0" 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)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F5701DE8-6F11-4608-AF3D-F778336DFEBF}"/>
              </a:ext>
            </a:extLst>
          </p:cNvPr>
          <p:cNvSpPr/>
          <p:nvPr/>
        </p:nvSpPr>
        <p:spPr bwMode="auto">
          <a:xfrm>
            <a:off x="3026560" y="5600142"/>
            <a:ext cx="1948624" cy="2826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STA </a:t>
            </a:r>
            <a:r>
              <a:rPr kumimoji="0" lang="fr-F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with</a:t>
            </a:r>
            <a:r>
              <a:rPr kumimoji="0" 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 LL </a:t>
            </a:r>
            <a:r>
              <a:rPr kumimoji="0" lang="fr-F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traffic</a:t>
            </a:r>
            <a:endParaRPr kumimoji="0" lang="fr-FR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74" name="Left Brace 273">
            <a:extLst>
              <a:ext uri="{FF2B5EF4-FFF2-40B4-BE49-F238E27FC236}">
                <a16:creationId xmlns:a16="http://schemas.microsoft.com/office/drawing/2014/main" id="{94FADFF4-B6A8-413E-BEE4-52E0FC1A1D37}"/>
              </a:ext>
            </a:extLst>
          </p:cNvPr>
          <p:cNvSpPr/>
          <p:nvPr/>
        </p:nvSpPr>
        <p:spPr bwMode="auto">
          <a:xfrm>
            <a:off x="2797978" y="5225803"/>
            <a:ext cx="173822" cy="709171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75" name="TextBox 274">
            <a:extLst>
              <a:ext uri="{FF2B5EF4-FFF2-40B4-BE49-F238E27FC236}">
                <a16:creationId xmlns:a16="http://schemas.microsoft.com/office/drawing/2014/main" id="{C0BA73E3-3E61-4DD3-8607-122E490417C2}"/>
              </a:ext>
            </a:extLst>
          </p:cNvPr>
          <p:cNvSpPr txBox="1"/>
          <p:nvPr/>
        </p:nvSpPr>
        <p:spPr>
          <a:xfrm>
            <a:off x="1657491" y="5422183"/>
            <a:ext cx="1190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tx1"/>
                </a:solidFill>
              </a:rPr>
              <a:t>NAV duration</a:t>
            </a:r>
          </a:p>
        </p:txBody>
      </p:sp>
      <p:sp>
        <p:nvSpPr>
          <p:cNvPr id="276" name="Slide Number Placeholder 4">
            <a:extLst>
              <a:ext uri="{FF2B5EF4-FFF2-40B4-BE49-F238E27FC236}">
                <a16:creationId xmlns:a16="http://schemas.microsoft.com/office/drawing/2014/main" id="{4CC95EFD-69B4-4DF5-94D9-312095AC358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290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BF6942B-33C7-46D6-9B6C-378822D4B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791" y="685800"/>
            <a:ext cx="8493527" cy="684215"/>
          </a:xfrm>
        </p:spPr>
        <p:txBody>
          <a:bodyPr/>
          <a:lstStyle/>
          <a:p>
            <a:r>
              <a:rPr lang="en-US" dirty="0"/>
              <a:t>LL SP Example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AC6505-B543-40BE-A401-54BEDC9591E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952A687-27FA-44AF-8D3F-F2C4FA72EEC2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  <p:sp>
        <p:nvSpPr>
          <p:cNvPr id="50" name="Rectangle 4">
            <a:extLst>
              <a:ext uri="{FF2B5EF4-FFF2-40B4-BE49-F238E27FC236}">
                <a16:creationId xmlns:a16="http://schemas.microsoft.com/office/drawing/2014/main" id="{493201EF-255B-4023-89F4-3B506B997C95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Patrice NEZOU (Canon), et al </a:t>
            </a:r>
          </a:p>
          <a:p>
            <a:endParaRPr lang="en-GB" dirty="0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C00E354-DA25-460A-8F39-131C12799EA3}"/>
              </a:ext>
            </a:extLst>
          </p:cNvPr>
          <p:cNvGrpSpPr/>
          <p:nvPr/>
        </p:nvGrpSpPr>
        <p:grpSpPr>
          <a:xfrm>
            <a:off x="1788659" y="3077636"/>
            <a:ext cx="196489" cy="112805"/>
            <a:chOff x="4821834" y="4365104"/>
            <a:chExt cx="218980" cy="148367"/>
          </a:xfrm>
        </p:grpSpPr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D752BA5D-7CC5-4876-A8BB-9D489B77CE5B}"/>
                </a:ext>
              </a:extLst>
            </p:cNvPr>
            <p:cNvCxnSpPr>
              <a:cxnSpLocks/>
            </p:cNvCxnSpPr>
            <p:nvPr/>
          </p:nvCxnSpPr>
          <p:spPr>
            <a:xfrm>
              <a:off x="4932040" y="4365104"/>
              <a:ext cx="108774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CC920005-C595-4B75-9C74-6DA723F4EF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28430" y="4365104"/>
              <a:ext cx="103610" cy="144806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E18164CB-CEFE-47E5-B746-440EAF6D5D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32040" y="4365104"/>
              <a:ext cx="108774" cy="144806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A098C63D-ED1F-4586-AA86-8CFCE4F6FD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21834" y="4513471"/>
              <a:ext cx="110206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75A11F47-DCC9-4630-B90A-B16BCFE4018D}"/>
              </a:ext>
            </a:extLst>
          </p:cNvPr>
          <p:cNvCxnSpPr>
            <a:cxnSpLocks/>
          </p:cNvCxnSpPr>
          <p:nvPr/>
        </p:nvCxnSpPr>
        <p:spPr bwMode="auto">
          <a:xfrm>
            <a:off x="1369834" y="4989741"/>
            <a:ext cx="690003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15072B16-77C9-4D89-82EC-39B862AE3A6F}"/>
              </a:ext>
            </a:extLst>
          </p:cNvPr>
          <p:cNvCxnSpPr>
            <a:cxnSpLocks/>
          </p:cNvCxnSpPr>
          <p:nvPr/>
        </p:nvCxnSpPr>
        <p:spPr bwMode="auto">
          <a:xfrm flipV="1">
            <a:off x="1369834" y="4352753"/>
            <a:ext cx="6876360" cy="3831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33DB481C-C714-44A6-B8C6-2352D9F1512C}"/>
              </a:ext>
            </a:extLst>
          </p:cNvPr>
          <p:cNvSpPr txBox="1"/>
          <p:nvPr/>
        </p:nvSpPr>
        <p:spPr>
          <a:xfrm>
            <a:off x="924910" y="2961577"/>
            <a:ext cx="519537" cy="3510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AP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BA8B779-215D-49C0-AE51-EDAEFDB43E18}"/>
              </a:ext>
            </a:extLst>
          </p:cNvPr>
          <p:cNvSpPr txBox="1"/>
          <p:nvPr/>
        </p:nvSpPr>
        <p:spPr>
          <a:xfrm>
            <a:off x="762000" y="3563157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STA1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53353B2-E02E-4D22-BC70-805E13BE24DE}"/>
              </a:ext>
            </a:extLst>
          </p:cNvPr>
          <p:cNvSpPr txBox="1"/>
          <p:nvPr/>
        </p:nvSpPr>
        <p:spPr>
          <a:xfrm>
            <a:off x="886862" y="4102350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STA2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(LL)</a:t>
            </a:r>
            <a:endParaRPr kumimoji="0" lang="fr-FR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E68B332-F4AA-45DF-B552-BCCBC18C9B38}"/>
              </a:ext>
            </a:extLst>
          </p:cNvPr>
          <p:cNvSpPr txBox="1"/>
          <p:nvPr/>
        </p:nvSpPr>
        <p:spPr>
          <a:xfrm>
            <a:off x="774121" y="4752088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STA3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(LL)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11177460-0FD3-43AF-9B0A-01FBAF7181ED}"/>
              </a:ext>
            </a:extLst>
          </p:cNvPr>
          <p:cNvCxnSpPr>
            <a:cxnSpLocks/>
          </p:cNvCxnSpPr>
          <p:nvPr/>
        </p:nvCxnSpPr>
        <p:spPr bwMode="auto">
          <a:xfrm flipV="1">
            <a:off x="1368767" y="5585956"/>
            <a:ext cx="6901097" cy="220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281E3A56-6D8C-4EF1-98AD-F34EB6401B5A}"/>
              </a:ext>
            </a:extLst>
          </p:cNvPr>
          <p:cNvSpPr txBox="1"/>
          <p:nvPr/>
        </p:nvSpPr>
        <p:spPr>
          <a:xfrm>
            <a:off x="793406" y="5401826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STA4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6E6BF74-C2E4-452C-8647-5FDE987DCD39}"/>
              </a:ext>
            </a:extLst>
          </p:cNvPr>
          <p:cNvSpPr/>
          <p:nvPr/>
        </p:nvSpPr>
        <p:spPr bwMode="auto">
          <a:xfrm>
            <a:off x="1886803" y="2617468"/>
            <a:ext cx="424490" cy="576261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TF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82B6556C-0A97-43F4-8D25-202A5BB3C35B}"/>
              </a:ext>
            </a:extLst>
          </p:cNvPr>
          <p:cNvCxnSpPr>
            <a:cxnSpLocks/>
          </p:cNvCxnSpPr>
          <p:nvPr/>
        </p:nvCxnSpPr>
        <p:spPr bwMode="auto">
          <a:xfrm>
            <a:off x="2313878" y="2610000"/>
            <a:ext cx="0" cy="305667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8BACBEC2-29E1-444B-A5CF-3D62986C2161}"/>
              </a:ext>
            </a:extLst>
          </p:cNvPr>
          <p:cNvCxnSpPr>
            <a:cxnSpLocks/>
          </p:cNvCxnSpPr>
          <p:nvPr/>
        </p:nvCxnSpPr>
        <p:spPr bwMode="auto">
          <a:xfrm flipH="1">
            <a:off x="2503591" y="3326016"/>
            <a:ext cx="5858" cy="231056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03FF8305-21A0-40BF-9727-6E48EB057916}"/>
              </a:ext>
            </a:extLst>
          </p:cNvPr>
          <p:cNvCxnSpPr>
            <a:cxnSpLocks/>
          </p:cNvCxnSpPr>
          <p:nvPr/>
        </p:nvCxnSpPr>
        <p:spPr bwMode="auto">
          <a:xfrm>
            <a:off x="4615065" y="3192406"/>
            <a:ext cx="0" cy="245909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EE69B91E-4DC3-435E-A1B8-9C1A2D8C3FB7}"/>
              </a:ext>
            </a:extLst>
          </p:cNvPr>
          <p:cNvCxnSpPr>
            <a:cxnSpLocks/>
          </p:cNvCxnSpPr>
          <p:nvPr/>
        </p:nvCxnSpPr>
        <p:spPr bwMode="auto">
          <a:xfrm>
            <a:off x="4819862" y="3192406"/>
            <a:ext cx="1" cy="243744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AAF62ED1-EFE0-45AA-9F4F-A95DE4A4490C}"/>
              </a:ext>
            </a:extLst>
          </p:cNvPr>
          <p:cNvSpPr/>
          <p:nvPr/>
        </p:nvSpPr>
        <p:spPr bwMode="auto">
          <a:xfrm>
            <a:off x="4814522" y="2618008"/>
            <a:ext cx="454898" cy="576261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TF 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6C096664-4E18-4D3C-99C5-98DF36E46B4E}"/>
              </a:ext>
            </a:extLst>
          </p:cNvPr>
          <p:cNvCxnSpPr>
            <a:cxnSpLocks/>
          </p:cNvCxnSpPr>
          <p:nvPr/>
        </p:nvCxnSpPr>
        <p:spPr bwMode="auto">
          <a:xfrm>
            <a:off x="5476380" y="3973781"/>
            <a:ext cx="1" cy="173225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4" name="Rectangle 83">
            <a:extLst>
              <a:ext uri="{FF2B5EF4-FFF2-40B4-BE49-F238E27FC236}">
                <a16:creationId xmlns:a16="http://schemas.microsoft.com/office/drawing/2014/main" id="{5D517900-66E1-4158-A0E7-D97B8531E74C}"/>
              </a:ext>
            </a:extLst>
          </p:cNvPr>
          <p:cNvSpPr/>
          <p:nvPr/>
        </p:nvSpPr>
        <p:spPr bwMode="auto">
          <a:xfrm>
            <a:off x="5473089" y="4015656"/>
            <a:ext cx="1976998" cy="349063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TB PPDU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ED568B9-B263-45BB-9A8B-AF8CFEEBE523}"/>
              </a:ext>
            </a:extLst>
          </p:cNvPr>
          <p:cNvSpPr/>
          <p:nvPr/>
        </p:nvSpPr>
        <p:spPr bwMode="auto">
          <a:xfrm>
            <a:off x="5472027" y="4640678"/>
            <a:ext cx="1978222" cy="349063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TB PPDU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98870C4B-ED82-4559-A18C-0A2394C9A0F4}"/>
              </a:ext>
            </a:extLst>
          </p:cNvPr>
          <p:cNvCxnSpPr>
            <a:cxnSpLocks/>
          </p:cNvCxnSpPr>
          <p:nvPr/>
        </p:nvCxnSpPr>
        <p:spPr bwMode="auto">
          <a:xfrm>
            <a:off x="2180686" y="5648544"/>
            <a:ext cx="138073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5CA6493E-4C32-42F4-ABB8-327192932327}"/>
              </a:ext>
            </a:extLst>
          </p:cNvPr>
          <p:cNvCxnSpPr>
            <a:cxnSpLocks/>
          </p:cNvCxnSpPr>
          <p:nvPr/>
        </p:nvCxnSpPr>
        <p:spPr bwMode="auto">
          <a:xfrm flipH="1">
            <a:off x="2516563" y="5648544"/>
            <a:ext cx="15149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2D4713D8-3DF9-413B-8F91-52CF282EC164}"/>
              </a:ext>
            </a:extLst>
          </p:cNvPr>
          <p:cNvSpPr txBox="1"/>
          <p:nvPr/>
        </p:nvSpPr>
        <p:spPr>
          <a:xfrm>
            <a:off x="2150507" y="5635213"/>
            <a:ext cx="533920" cy="2574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SIFS</a:t>
            </a: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DC143EF8-3E71-4E38-AD5B-E9BCE441823A}"/>
              </a:ext>
            </a:extLst>
          </p:cNvPr>
          <p:cNvCxnSpPr>
            <a:cxnSpLocks/>
          </p:cNvCxnSpPr>
          <p:nvPr/>
        </p:nvCxnSpPr>
        <p:spPr bwMode="auto">
          <a:xfrm>
            <a:off x="4476992" y="5674802"/>
            <a:ext cx="138073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B28398B2-34B9-4E48-BF6C-0333951121DD}"/>
              </a:ext>
            </a:extLst>
          </p:cNvPr>
          <p:cNvCxnSpPr>
            <a:cxnSpLocks/>
          </p:cNvCxnSpPr>
          <p:nvPr/>
        </p:nvCxnSpPr>
        <p:spPr bwMode="auto">
          <a:xfrm flipH="1">
            <a:off x="4812868" y="5674802"/>
            <a:ext cx="15149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B0806D4A-9129-4896-94C3-E14237614412}"/>
              </a:ext>
            </a:extLst>
          </p:cNvPr>
          <p:cNvSpPr txBox="1"/>
          <p:nvPr/>
        </p:nvSpPr>
        <p:spPr>
          <a:xfrm>
            <a:off x="4508966" y="5635213"/>
            <a:ext cx="533920" cy="2574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SIFS</a:t>
            </a: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977A76AD-722E-4235-9CBD-EA69FADC65A2}"/>
              </a:ext>
            </a:extLst>
          </p:cNvPr>
          <p:cNvCxnSpPr>
            <a:cxnSpLocks/>
          </p:cNvCxnSpPr>
          <p:nvPr/>
        </p:nvCxnSpPr>
        <p:spPr bwMode="auto">
          <a:xfrm>
            <a:off x="5153516" y="5674802"/>
            <a:ext cx="138073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E011DD79-FFE6-4064-A36B-F06D3FF3E61E}"/>
              </a:ext>
            </a:extLst>
          </p:cNvPr>
          <p:cNvCxnSpPr>
            <a:cxnSpLocks/>
          </p:cNvCxnSpPr>
          <p:nvPr/>
        </p:nvCxnSpPr>
        <p:spPr bwMode="auto">
          <a:xfrm flipH="1">
            <a:off x="5459004" y="5674802"/>
            <a:ext cx="15149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4B6F50CA-33C4-4918-A98F-EFA44FF4D0C6}"/>
              </a:ext>
            </a:extLst>
          </p:cNvPr>
          <p:cNvSpPr txBox="1"/>
          <p:nvPr/>
        </p:nvSpPr>
        <p:spPr>
          <a:xfrm>
            <a:off x="5155583" y="5635213"/>
            <a:ext cx="533920" cy="2574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SIFS</a:t>
            </a:r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FEC02384-631F-4190-9020-72AD141181B7}"/>
              </a:ext>
            </a:extLst>
          </p:cNvPr>
          <p:cNvCxnSpPr>
            <a:cxnSpLocks/>
          </p:cNvCxnSpPr>
          <p:nvPr/>
        </p:nvCxnSpPr>
        <p:spPr bwMode="auto">
          <a:xfrm flipV="1">
            <a:off x="4812637" y="2242849"/>
            <a:ext cx="5918" cy="94955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E37880F8-3464-46CB-8FBB-83150CCC3150}"/>
              </a:ext>
            </a:extLst>
          </p:cNvPr>
          <p:cNvCxnSpPr>
            <a:cxnSpLocks/>
          </p:cNvCxnSpPr>
          <p:nvPr/>
        </p:nvCxnSpPr>
        <p:spPr bwMode="auto">
          <a:xfrm flipV="1">
            <a:off x="1865155" y="1606697"/>
            <a:ext cx="0" cy="324753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47AE8FA1-C1F6-445F-8249-D93AE2D81792}"/>
              </a:ext>
            </a:extLst>
          </p:cNvPr>
          <p:cNvCxnSpPr>
            <a:cxnSpLocks/>
          </p:cNvCxnSpPr>
          <p:nvPr/>
        </p:nvCxnSpPr>
        <p:spPr bwMode="auto">
          <a:xfrm flipV="1">
            <a:off x="8269864" y="2230451"/>
            <a:ext cx="0" cy="33877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9818DAD9-0539-407A-89F6-65DBFD3AE963}"/>
              </a:ext>
            </a:extLst>
          </p:cNvPr>
          <p:cNvCxnSpPr>
            <a:cxnSpLocks/>
          </p:cNvCxnSpPr>
          <p:nvPr/>
        </p:nvCxnSpPr>
        <p:spPr bwMode="auto">
          <a:xfrm flipV="1">
            <a:off x="8269864" y="1606697"/>
            <a:ext cx="0" cy="324753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2AB5CE98-AAAB-4726-8ADA-62F702306F6B}"/>
              </a:ext>
            </a:extLst>
          </p:cNvPr>
          <p:cNvCxnSpPr>
            <a:cxnSpLocks/>
          </p:cNvCxnSpPr>
          <p:nvPr/>
        </p:nvCxnSpPr>
        <p:spPr bwMode="auto">
          <a:xfrm flipH="1">
            <a:off x="1886490" y="1752376"/>
            <a:ext cx="6383375" cy="1027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10406210-7A08-432F-9ED2-170EA1C42E12}"/>
              </a:ext>
            </a:extLst>
          </p:cNvPr>
          <p:cNvCxnSpPr>
            <a:cxnSpLocks/>
          </p:cNvCxnSpPr>
          <p:nvPr/>
        </p:nvCxnSpPr>
        <p:spPr bwMode="auto">
          <a:xfrm flipH="1">
            <a:off x="4818556" y="2399838"/>
            <a:ext cx="3451308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4FD339C2-DE5F-4DA5-B213-11F3529671D4}"/>
              </a:ext>
            </a:extLst>
          </p:cNvPr>
          <p:cNvSpPr txBox="1"/>
          <p:nvPr/>
        </p:nvSpPr>
        <p:spPr>
          <a:xfrm>
            <a:off x="4274131" y="1601123"/>
            <a:ext cx="857927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TXOP</a:t>
            </a:r>
            <a:r>
              <a:rPr kumimoji="0" lang="fr-FR" sz="18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AP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6A77053-24BB-44D5-98D9-5C0D6C650923}"/>
              </a:ext>
            </a:extLst>
          </p:cNvPr>
          <p:cNvSpPr txBox="1"/>
          <p:nvPr/>
        </p:nvSpPr>
        <p:spPr>
          <a:xfrm>
            <a:off x="6031579" y="2138745"/>
            <a:ext cx="636044" cy="30420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LL SP</a:t>
            </a: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8C5312D2-F597-4CA1-9ACF-984CC81BF03A}"/>
              </a:ext>
            </a:extLst>
          </p:cNvPr>
          <p:cNvCxnSpPr>
            <a:cxnSpLocks/>
          </p:cNvCxnSpPr>
          <p:nvPr/>
        </p:nvCxnSpPr>
        <p:spPr bwMode="auto">
          <a:xfrm>
            <a:off x="1369834" y="3792399"/>
            <a:ext cx="690003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71A1066D-4A4E-4907-A074-311F7B1D592E}"/>
              </a:ext>
            </a:extLst>
          </p:cNvPr>
          <p:cNvCxnSpPr>
            <a:cxnSpLocks/>
          </p:cNvCxnSpPr>
          <p:nvPr/>
        </p:nvCxnSpPr>
        <p:spPr bwMode="auto">
          <a:xfrm>
            <a:off x="1369834" y="3193729"/>
            <a:ext cx="6427125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CB8C3F1A-7F8C-40B8-9EBB-0560FFB98786}"/>
              </a:ext>
            </a:extLst>
          </p:cNvPr>
          <p:cNvCxnSpPr>
            <a:cxnSpLocks/>
          </p:cNvCxnSpPr>
          <p:nvPr/>
        </p:nvCxnSpPr>
        <p:spPr bwMode="auto">
          <a:xfrm flipH="1">
            <a:off x="5268854" y="3192406"/>
            <a:ext cx="5905" cy="243744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01E15A65-EE20-4A93-94F1-B9D2F28B4EDA}"/>
              </a:ext>
            </a:extLst>
          </p:cNvPr>
          <p:cNvCxnSpPr>
            <a:cxnSpLocks/>
          </p:cNvCxnSpPr>
          <p:nvPr/>
        </p:nvCxnSpPr>
        <p:spPr bwMode="auto">
          <a:xfrm>
            <a:off x="7449925" y="3978918"/>
            <a:ext cx="162" cy="169532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4DC9ACA3-972F-43FC-A312-FF2F55270108}"/>
              </a:ext>
            </a:extLst>
          </p:cNvPr>
          <p:cNvCxnSpPr>
            <a:cxnSpLocks/>
          </p:cNvCxnSpPr>
          <p:nvPr/>
        </p:nvCxnSpPr>
        <p:spPr bwMode="auto">
          <a:xfrm>
            <a:off x="7639511" y="3192406"/>
            <a:ext cx="1" cy="246840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6EF19CF7-7711-4AA3-B7CD-0F4D49988F74}"/>
              </a:ext>
            </a:extLst>
          </p:cNvPr>
          <p:cNvSpPr/>
          <p:nvPr/>
        </p:nvSpPr>
        <p:spPr bwMode="auto">
          <a:xfrm>
            <a:off x="7639350" y="2613698"/>
            <a:ext cx="606844" cy="576261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MSTA BA </a:t>
            </a:r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81E2A167-9A21-461E-A68F-A8859B31D8A6}"/>
              </a:ext>
            </a:extLst>
          </p:cNvPr>
          <p:cNvCxnSpPr>
            <a:cxnSpLocks/>
          </p:cNvCxnSpPr>
          <p:nvPr/>
        </p:nvCxnSpPr>
        <p:spPr bwMode="auto">
          <a:xfrm>
            <a:off x="7318512" y="5677460"/>
            <a:ext cx="138073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1F1F9332-023F-4923-81AE-8861CC0D715C}"/>
              </a:ext>
            </a:extLst>
          </p:cNvPr>
          <p:cNvCxnSpPr>
            <a:cxnSpLocks/>
          </p:cNvCxnSpPr>
          <p:nvPr/>
        </p:nvCxnSpPr>
        <p:spPr bwMode="auto">
          <a:xfrm flipH="1">
            <a:off x="7624000" y="5677460"/>
            <a:ext cx="15149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340DCE56-A0B7-4F8F-8891-04A98BC4CC97}"/>
              </a:ext>
            </a:extLst>
          </p:cNvPr>
          <p:cNvSpPr txBox="1"/>
          <p:nvPr/>
        </p:nvSpPr>
        <p:spPr>
          <a:xfrm>
            <a:off x="7333478" y="5635213"/>
            <a:ext cx="533920" cy="2574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SIFS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71747660-4242-450B-B1DF-B46C116337C8}"/>
              </a:ext>
            </a:extLst>
          </p:cNvPr>
          <p:cNvSpPr/>
          <p:nvPr/>
        </p:nvSpPr>
        <p:spPr bwMode="auto">
          <a:xfrm>
            <a:off x="2509450" y="3442844"/>
            <a:ext cx="1305226" cy="349063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TB PPDU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01AB9E31-C9E8-4478-850C-B611CADD41C1}"/>
              </a:ext>
            </a:extLst>
          </p:cNvPr>
          <p:cNvSpPr/>
          <p:nvPr/>
        </p:nvSpPr>
        <p:spPr bwMode="auto">
          <a:xfrm>
            <a:off x="2506984" y="5236893"/>
            <a:ext cx="1300548" cy="349063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TB PPDU</a:t>
            </a: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73EE6D32-30BB-4508-838B-D7EC525D49D1}"/>
              </a:ext>
            </a:extLst>
          </p:cNvPr>
          <p:cNvCxnSpPr>
            <a:cxnSpLocks/>
          </p:cNvCxnSpPr>
          <p:nvPr/>
        </p:nvCxnSpPr>
        <p:spPr bwMode="auto">
          <a:xfrm flipH="1">
            <a:off x="2509450" y="3350245"/>
            <a:ext cx="1303666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15" name="Rectangle 114">
            <a:extLst>
              <a:ext uri="{FF2B5EF4-FFF2-40B4-BE49-F238E27FC236}">
                <a16:creationId xmlns:a16="http://schemas.microsoft.com/office/drawing/2014/main" id="{78A9E66B-C346-4DD1-B331-A282654AE340}"/>
              </a:ext>
            </a:extLst>
          </p:cNvPr>
          <p:cNvSpPr/>
          <p:nvPr/>
        </p:nvSpPr>
        <p:spPr bwMode="auto">
          <a:xfrm>
            <a:off x="4021168" y="2618686"/>
            <a:ext cx="593432" cy="576261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MSTA BA </a:t>
            </a:r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6ADFC104-08F7-4EFF-B3C2-0AB5402E2553}"/>
              </a:ext>
            </a:extLst>
          </p:cNvPr>
          <p:cNvCxnSpPr>
            <a:cxnSpLocks/>
          </p:cNvCxnSpPr>
          <p:nvPr/>
        </p:nvCxnSpPr>
        <p:spPr bwMode="auto">
          <a:xfrm>
            <a:off x="3813116" y="3350245"/>
            <a:ext cx="0" cy="231056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52D14354-1BB5-47EE-8883-00798A1AA920}"/>
              </a:ext>
            </a:extLst>
          </p:cNvPr>
          <p:cNvCxnSpPr>
            <a:cxnSpLocks/>
          </p:cNvCxnSpPr>
          <p:nvPr/>
        </p:nvCxnSpPr>
        <p:spPr bwMode="auto">
          <a:xfrm>
            <a:off x="4021168" y="3189341"/>
            <a:ext cx="8890" cy="2458059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18" name="TextBox 117">
            <a:extLst>
              <a:ext uri="{FF2B5EF4-FFF2-40B4-BE49-F238E27FC236}">
                <a16:creationId xmlns:a16="http://schemas.microsoft.com/office/drawing/2014/main" id="{4E0D6544-BB05-4279-80F8-9B2301E2E9E3}"/>
              </a:ext>
            </a:extLst>
          </p:cNvPr>
          <p:cNvSpPr txBox="1"/>
          <p:nvPr/>
        </p:nvSpPr>
        <p:spPr>
          <a:xfrm>
            <a:off x="2555502" y="3095772"/>
            <a:ext cx="1096775" cy="3336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4F81BD"/>
              </a:buClr>
              <a:buSzTx/>
              <a:buFontTx/>
              <a:buNone/>
              <a:tabLst/>
              <a:defRPr/>
            </a:pPr>
            <a:r>
              <a:rPr kumimoji="1" lang="fr-FR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UL_Length</a:t>
            </a:r>
            <a:r>
              <a:rPr kumimoji="1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 1</a:t>
            </a:r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0C4732A3-AA66-4E90-B2E9-1306E8E62681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481073" y="3973781"/>
            <a:ext cx="1968852" cy="513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8FCFB603-4FC7-4478-A6FA-94E328AD5ABA}"/>
              </a:ext>
            </a:extLst>
          </p:cNvPr>
          <p:cNvSpPr txBox="1"/>
          <p:nvPr/>
        </p:nvSpPr>
        <p:spPr>
          <a:xfrm>
            <a:off x="5741864" y="3737392"/>
            <a:ext cx="1215474" cy="333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4F81BD"/>
              </a:buClr>
              <a:buSzTx/>
              <a:buFontTx/>
              <a:buNone/>
              <a:tabLst/>
              <a:defRPr/>
            </a:pPr>
            <a:r>
              <a:rPr kumimoji="1" lang="fr-FR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UL_Length</a:t>
            </a:r>
            <a:r>
              <a:rPr kumimoji="1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 2</a:t>
            </a:r>
          </a:p>
        </p:txBody>
      </p: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0A13DE30-94A4-44C6-B87F-AAFA9830537F}"/>
              </a:ext>
            </a:extLst>
          </p:cNvPr>
          <p:cNvCxnSpPr>
            <a:cxnSpLocks/>
          </p:cNvCxnSpPr>
          <p:nvPr/>
        </p:nvCxnSpPr>
        <p:spPr bwMode="auto">
          <a:xfrm>
            <a:off x="3679376" y="5647400"/>
            <a:ext cx="138073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DD3A6344-4598-4D6C-BC74-ED21CB5F96B5}"/>
              </a:ext>
            </a:extLst>
          </p:cNvPr>
          <p:cNvCxnSpPr>
            <a:cxnSpLocks/>
          </p:cNvCxnSpPr>
          <p:nvPr/>
        </p:nvCxnSpPr>
        <p:spPr bwMode="auto">
          <a:xfrm flipH="1">
            <a:off x="4015253" y="5647400"/>
            <a:ext cx="15149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D4028498-B89E-40C0-A213-B195F9104EA8}"/>
              </a:ext>
            </a:extLst>
          </p:cNvPr>
          <p:cNvSpPr txBox="1"/>
          <p:nvPr/>
        </p:nvSpPr>
        <p:spPr>
          <a:xfrm>
            <a:off x="3697294" y="5635213"/>
            <a:ext cx="533920" cy="2574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SIFS</a:t>
            </a:r>
          </a:p>
        </p:txBody>
      </p: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F0CC8F5A-94D9-40B2-9288-7F7A9CC35686}"/>
              </a:ext>
            </a:extLst>
          </p:cNvPr>
          <p:cNvCxnSpPr>
            <a:cxnSpLocks/>
          </p:cNvCxnSpPr>
          <p:nvPr/>
        </p:nvCxnSpPr>
        <p:spPr bwMode="auto">
          <a:xfrm flipH="1">
            <a:off x="1879669" y="2405095"/>
            <a:ext cx="2943873" cy="9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49265984-EA5C-4FB1-A7F1-A66C02BFD4D7}"/>
              </a:ext>
            </a:extLst>
          </p:cNvPr>
          <p:cNvCxnSpPr>
            <a:cxnSpLocks/>
            <a:endCxn id="147" idx="2"/>
          </p:cNvCxnSpPr>
          <p:nvPr/>
        </p:nvCxnSpPr>
        <p:spPr bwMode="auto">
          <a:xfrm flipH="1" flipV="1">
            <a:off x="1409302" y="2296404"/>
            <a:ext cx="12366" cy="343745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26921038-4FBE-4DBE-92B3-EA325826D0D1}"/>
              </a:ext>
            </a:extLst>
          </p:cNvPr>
          <p:cNvCxnSpPr>
            <a:cxnSpLocks/>
          </p:cNvCxnSpPr>
          <p:nvPr/>
        </p:nvCxnSpPr>
        <p:spPr bwMode="auto">
          <a:xfrm flipV="1">
            <a:off x="1879669" y="2244473"/>
            <a:ext cx="0" cy="324753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7" name="Rectangle 126">
            <a:extLst>
              <a:ext uri="{FF2B5EF4-FFF2-40B4-BE49-F238E27FC236}">
                <a16:creationId xmlns:a16="http://schemas.microsoft.com/office/drawing/2014/main" id="{0A761FC5-3088-469F-A493-C62D37940A6E}"/>
              </a:ext>
            </a:extLst>
          </p:cNvPr>
          <p:cNvSpPr/>
          <p:nvPr/>
        </p:nvSpPr>
        <p:spPr>
          <a:xfrm>
            <a:off x="2360759" y="2158655"/>
            <a:ext cx="14398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ProvisionPeriod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D2748E73-920B-4598-A32D-BCA920B5F8D8}"/>
              </a:ext>
            </a:extLst>
          </p:cNvPr>
          <p:cNvGrpSpPr/>
          <p:nvPr/>
        </p:nvGrpSpPr>
        <p:grpSpPr>
          <a:xfrm>
            <a:off x="1690001" y="3076637"/>
            <a:ext cx="196489" cy="112805"/>
            <a:chOff x="4821834" y="4365104"/>
            <a:chExt cx="218980" cy="148367"/>
          </a:xfrm>
        </p:grpSpPr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9F2DE6D7-5B10-4CC9-99F2-5029EDF131B8}"/>
                </a:ext>
              </a:extLst>
            </p:cNvPr>
            <p:cNvCxnSpPr>
              <a:cxnSpLocks/>
            </p:cNvCxnSpPr>
            <p:nvPr/>
          </p:nvCxnSpPr>
          <p:spPr>
            <a:xfrm>
              <a:off x="4932040" y="4365104"/>
              <a:ext cx="108774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EBD8493D-4886-4BD7-A155-F281FC2762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28430" y="4365104"/>
              <a:ext cx="103610" cy="144806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FB857E5C-D745-4321-8886-C5B5B6BAAF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32040" y="4365104"/>
              <a:ext cx="108774" cy="144806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68BF6B31-C16B-45AA-A1D6-9CCCC64EFD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21834" y="4513471"/>
              <a:ext cx="110206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9768BD32-97E4-4D67-8503-D3788E927A3B}"/>
              </a:ext>
            </a:extLst>
          </p:cNvPr>
          <p:cNvGrpSpPr/>
          <p:nvPr/>
        </p:nvGrpSpPr>
        <p:grpSpPr>
          <a:xfrm>
            <a:off x="1593640" y="3077636"/>
            <a:ext cx="196489" cy="112805"/>
            <a:chOff x="4821834" y="4365104"/>
            <a:chExt cx="218980" cy="148367"/>
          </a:xfrm>
        </p:grpSpPr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CED65201-24D8-4A43-AD06-A155D19B49A9}"/>
                </a:ext>
              </a:extLst>
            </p:cNvPr>
            <p:cNvCxnSpPr>
              <a:cxnSpLocks/>
            </p:cNvCxnSpPr>
            <p:nvPr/>
          </p:nvCxnSpPr>
          <p:spPr>
            <a:xfrm>
              <a:off x="4932040" y="4365104"/>
              <a:ext cx="108774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ECFD4E95-B52F-411B-8B8E-EE7437A79D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28430" y="4365104"/>
              <a:ext cx="103610" cy="144806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67C99016-A14F-4A90-818F-7EFFEE6B71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32040" y="4365104"/>
              <a:ext cx="108774" cy="144806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ECB86C58-FF15-4AFD-9641-22A3F180E4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21834" y="4513471"/>
              <a:ext cx="110206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2712E525-3F26-4FB6-A5AB-4E6EE40C321A}"/>
              </a:ext>
            </a:extLst>
          </p:cNvPr>
          <p:cNvCxnSpPr>
            <a:cxnSpLocks/>
          </p:cNvCxnSpPr>
          <p:nvPr/>
        </p:nvCxnSpPr>
        <p:spPr bwMode="auto">
          <a:xfrm flipV="1">
            <a:off x="1885174" y="2383428"/>
            <a:ext cx="1" cy="332601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47" name="TextBox 146">
            <a:extLst>
              <a:ext uri="{FF2B5EF4-FFF2-40B4-BE49-F238E27FC236}">
                <a16:creationId xmlns:a16="http://schemas.microsoft.com/office/drawing/2014/main" id="{9A20616D-0CD5-45AF-A44C-DC7EED85BFFF}"/>
              </a:ext>
            </a:extLst>
          </p:cNvPr>
          <p:cNvSpPr txBox="1"/>
          <p:nvPr/>
        </p:nvSpPr>
        <p:spPr>
          <a:xfrm>
            <a:off x="1223609" y="2015596"/>
            <a:ext cx="371386" cy="2808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T1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F12804B0-9EBF-4063-8044-8E7B88BA8EFB}"/>
              </a:ext>
            </a:extLst>
          </p:cNvPr>
          <p:cNvSpPr txBox="1"/>
          <p:nvPr/>
        </p:nvSpPr>
        <p:spPr>
          <a:xfrm>
            <a:off x="4628311" y="2018007"/>
            <a:ext cx="371386" cy="2808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T2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FE1FCB8-A9A0-4964-A771-0E0C7A0ACF15}"/>
              </a:ext>
            </a:extLst>
          </p:cNvPr>
          <p:cNvSpPr txBox="1"/>
          <p:nvPr/>
        </p:nvSpPr>
        <p:spPr>
          <a:xfrm>
            <a:off x="8084172" y="2020288"/>
            <a:ext cx="371386" cy="2808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T3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59B8476A-BA63-4F69-94E7-29DF880D606B}"/>
              </a:ext>
            </a:extLst>
          </p:cNvPr>
          <p:cNvSpPr txBox="1"/>
          <p:nvPr/>
        </p:nvSpPr>
        <p:spPr>
          <a:xfrm>
            <a:off x="1673054" y="2003326"/>
            <a:ext cx="529605" cy="2808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T1</a:t>
            </a:r>
            <a:r>
              <a:rPr kumimoji="0" lang="fr-FR" sz="18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bis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C15B63-202F-4876-9E99-76BA6DC68408}"/>
              </a:ext>
            </a:extLst>
          </p:cNvPr>
          <p:cNvSpPr txBox="1"/>
          <p:nvPr/>
        </p:nvSpPr>
        <p:spPr>
          <a:xfrm>
            <a:off x="658395" y="2466041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tx1"/>
                </a:solidFill>
              </a:rPr>
              <a:t>EDCA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F209BA6-0BB9-48E8-A1A2-49625FDD9D1E}"/>
              </a:ext>
            </a:extLst>
          </p:cNvPr>
          <p:cNvCxnSpPr>
            <a:stCxn id="7" idx="3"/>
          </p:cNvCxnSpPr>
          <p:nvPr/>
        </p:nvCxnSpPr>
        <p:spPr bwMode="auto">
          <a:xfrm>
            <a:off x="1261445" y="2604541"/>
            <a:ext cx="254810" cy="397979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1" name="Slide Number Placeholder 4">
            <a:extLst>
              <a:ext uri="{FF2B5EF4-FFF2-40B4-BE49-F238E27FC236}">
                <a16:creationId xmlns:a16="http://schemas.microsoft.com/office/drawing/2014/main" id="{29E1B6C0-65E8-4729-93DB-461B57BA6723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C1789BC7-C074-42CC-ADF8-5107DF6BD1C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752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Patrice NEZOU, (Canon), et al </a:t>
            </a:r>
          </a:p>
          <a:p>
            <a:endParaRPr lang="en-GB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459581" y="1623813"/>
            <a:ext cx="7770813" cy="4548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n-US" altLang="zh-CN" sz="2000" dirty="0"/>
              <a:t>A new triggered LL SP is defined.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altLang="zh-CN" sz="2000" dirty="0"/>
              <a:t>This ensures: 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The cancellation of  collisions among STAs acting inside the LL SPs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The AP keeps the control of the medium during all the LL SP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The QoS is driven by the AP.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This guarantees a more predictive access to the medium for low-latency traffics and peer-to-peer communications.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altLang="zh-CN" dirty="0">
              <a:cs typeface="Calibri" panose="020F0502020204030204" pitchFamily="34" charset="0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endParaRPr lang="en-US" altLang="zh-CN" sz="1400" dirty="0">
              <a:cs typeface="Calibri" panose="020F0502020204030204" pitchFamily="34" charset="0"/>
            </a:endParaRPr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696913" y="558600"/>
            <a:ext cx="7761288" cy="1065213"/>
          </a:xfrm>
        </p:spPr>
        <p:txBody>
          <a:bodyPr/>
          <a:lstStyle/>
          <a:p>
            <a:pPr defTabSz="914400" eaLnBrk="0" hangingPunct="0">
              <a:lnSpc>
                <a:spcPct val="140000"/>
              </a:lnSpc>
              <a:buClr>
                <a:srgbClr val="777777"/>
              </a:buClr>
              <a:buSzPct val="60000"/>
            </a:pPr>
            <a:r>
              <a:rPr lang="en-US" altLang="zh-CN" sz="2800" dirty="0"/>
              <a:t>Summary</a:t>
            </a:r>
          </a:p>
        </p:txBody>
      </p:sp>
      <p:sp>
        <p:nvSpPr>
          <p:cNvPr id="9" name="日期占位符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11/11/2020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8917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3">
            <a:extLst>
              <a:ext uri="{FF2B5EF4-FFF2-40B4-BE49-F238E27FC236}">
                <a16:creationId xmlns:a16="http://schemas.microsoft.com/office/drawing/2014/main" id="{E176EC5C-1700-4784-8920-5ADBD08B925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3BDDF86-2EFE-4A51-B051-363578C4007F}"/>
              </a:ext>
            </a:extLst>
          </p:cNvPr>
          <p:cNvSpPr>
            <a:spLocks noGrp="1" noChangeArrowheads="1"/>
          </p:cNvSpPr>
          <p:nvPr>
            <p:ph type="ftr" idx="4294967295"/>
          </p:nvPr>
        </p:nvSpPr>
        <p:spPr bwMode="auto">
          <a:xfrm>
            <a:off x="5959475" y="6475413"/>
            <a:ext cx="2651125" cy="230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Patrice NEZOU</a:t>
            </a:r>
            <a:r>
              <a:rPr lang="en-GB" altLang="zh-CN" dirty="0"/>
              <a:t>, (Canon), et al</a:t>
            </a:r>
          </a:p>
          <a:p>
            <a:endParaRPr lang="en-GB" altLang="zh-CN" dirty="0"/>
          </a:p>
        </p:txBody>
      </p:sp>
      <p:sp>
        <p:nvSpPr>
          <p:cNvPr id="3" name="Rectangle 1"/>
          <p:cNvSpPr txBox="1">
            <a:spLocks noChangeArrowheads="1"/>
          </p:cNvSpPr>
          <p:nvPr/>
        </p:nvSpPr>
        <p:spPr>
          <a:xfrm>
            <a:off x="685800" y="685800"/>
            <a:ext cx="7772400" cy="1066800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altLang="zh-CN" sz="3200" b="1" kern="0" dirty="0">
                <a:solidFill>
                  <a:srgbClr val="000000"/>
                </a:solidFill>
              </a:rPr>
              <a:t>Straw Poll #1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内容占位符 2"/>
          <p:cNvSpPr>
            <a:spLocks noGrp="1"/>
          </p:cNvSpPr>
          <p:nvPr/>
        </p:nvSpPr>
        <p:spPr bwMode="auto">
          <a:xfrm>
            <a:off x="685800" y="1981200"/>
            <a:ext cx="7772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 defTabSz="914400">
              <a:buClrTx/>
              <a:buSzTx/>
              <a:buFontTx/>
              <a:buChar char="•"/>
              <a:defRPr/>
            </a:pPr>
            <a:r>
              <a:rPr lang="en-US" dirty="0"/>
              <a:t>Do you support that 11be defines in R1 a broadcast TWT Service Period for low-latency flows ?</a:t>
            </a:r>
          </a:p>
          <a:p>
            <a:pPr lvl="0" defTabSz="914400">
              <a:buClrTx/>
              <a:buSzTx/>
              <a:buFontTx/>
              <a:buChar char="•"/>
              <a:defRPr/>
            </a:pPr>
            <a:endParaRPr lang="en-US" dirty="0"/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altLang="zh-CN" sz="2000" kern="0" dirty="0">
                <a:solidFill>
                  <a:srgbClr val="000000"/>
                </a:solidFill>
                <a:latin typeface="Times New Roman"/>
              </a:rPr>
              <a:t>Results: Y/N/A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5856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 (2)</Template>
  <TotalTime>0</TotalTime>
  <Words>693</Words>
  <Application>Microsoft Office PowerPoint</Application>
  <PresentationFormat>On-screen Show (4:3)</PresentationFormat>
  <Paragraphs>169</Paragraphs>
  <Slides>12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MS Gothic</vt:lpstr>
      <vt:lpstr>Arial</vt:lpstr>
      <vt:lpstr>Arial Unicode MS</vt:lpstr>
      <vt:lpstr>Calibri</vt:lpstr>
      <vt:lpstr>Times New Roman</vt:lpstr>
      <vt:lpstr>Wingdings</vt:lpstr>
      <vt:lpstr>Office Theme</vt:lpstr>
      <vt:lpstr>Document</vt:lpstr>
      <vt:lpstr>Low-Latency Triggered TWT</vt:lpstr>
      <vt:lpstr>Abstract</vt:lpstr>
      <vt:lpstr>Background</vt:lpstr>
      <vt:lpstr>Low-Latency Service Period (LL SP) 1/2</vt:lpstr>
      <vt:lpstr>Low-Latency Service Period 2/2</vt:lpstr>
      <vt:lpstr>LL SP protection</vt:lpstr>
      <vt:lpstr>LL SP Example</vt:lpstr>
      <vt:lpstr>Summary</vt:lpstr>
      <vt:lpstr>PowerPoint Presentation</vt:lpstr>
      <vt:lpstr>PowerPoint Presentation</vt:lpstr>
      <vt:lpstr>PowerPoint Presentation</vt:lpstr>
      <vt:lpstr>Reference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2020-01-07T12:44:12Z</dcterms:created>
  <dcterms:modified xsi:type="dcterms:W3CDTF">2020-11-11T15:56:41Z</dcterms:modified>
</cp:coreProperties>
</file>