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31" r:id="rId3"/>
    <p:sldId id="440" r:id="rId4"/>
    <p:sldId id="441" r:id="rId5"/>
    <p:sldId id="4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6" autoAdjust="0"/>
    <p:restoredTop sz="94616" autoAdjust="0"/>
  </p:normalViewPr>
  <p:slideViewPr>
    <p:cSldViewPr>
      <p:cViewPr>
        <p:scale>
          <a:sx n="70" d="100"/>
          <a:sy n="70" d="100"/>
        </p:scale>
        <p:origin x="-478" y="-31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  <a:endParaRPr lang="en-GB" altLang="en-US" sz="1400" smtClean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11/9/2020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11/9/2020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11/9/2020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11/9/2020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11/9/2020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11/9/2020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text styles</a:t>
            </a:r>
          </a:p>
          <a:p>
            <a:pPr lvl="1"/>
            <a:r>
              <a:rPr lang="en-GB" altLang="en-US" dirty="0" smtClean="0"/>
              <a:t>Second level</a:t>
            </a:r>
          </a:p>
          <a:p>
            <a:pPr lvl="2"/>
            <a:r>
              <a:rPr lang="en-GB" altLang="en-US" dirty="0" smtClean="0"/>
              <a:t>Third level</a:t>
            </a:r>
          </a:p>
          <a:p>
            <a:pPr lvl="3"/>
            <a:r>
              <a:rPr lang="en-GB" altLang="en-US" dirty="0" smtClean="0"/>
              <a:t>Fourth level</a:t>
            </a:r>
          </a:p>
          <a:p>
            <a:pPr lvl="4"/>
            <a:r>
              <a:rPr lang="en-GB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Jan 2020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61138" y="6475413"/>
            <a:ext cx="19827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 smtClean="0"/>
              <a:t>doc.: IEEE </a:t>
            </a:r>
            <a:r>
              <a:rPr lang="en-GB" altLang="en-US" sz="1800" b="1" dirty="0" smtClean="0"/>
              <a:t>802.11-20/1830r0</a:t>
            </a:r>
            <a:endParaRPr lang="en-GB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wi-fi-certified-vantage-adds-support-for-latest-wi-fi-advancement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Nov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2020</a:t>
            </a:r>
            <a:endParaRPr lang="en-GB" altLang="en-US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Ian Sherlock, Texas Instruments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Wi-Fi Alliance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</a:t>
            </a:r>
            <a:r>
              <a:rPr lang="en-GB" altLang="en-US" sz="2000" b="0" dirty="0" smtClean="0"/>
              <a:t>2020-11-10</a:t>
            </a:r>
            <a:endParaRPr lang="en-GB" altLang="en-US" sz="2000" b="0" dirty="0" smtClean="0"/>
          </a:p>
        </p:txBody>
      </p:sp>
      <p:graphicFrame>
        <p:nvGraphicFramePr>
          <p:cNvPr id="410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11400"/>
              </p:ext>
            </p:extLst>
          </p:nvPr>
        </p:nvGraphicFramePr>
        <p:xfrm>
          <a:off x="534988" y="2421111"/>
          <a:ext cx="78136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5" name="Document" r:id="rId4" imgW="8152815" imgH="2321730" progId="Word.Document.8">
                  <p:embed/>
                </p:oleObj>
              </mc:Choice>
              <mc:Fallback>
                <p:oleObj name="Document" r:id="rId4" imgW="8152815" imgH="232173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421111"/>
                        <a:ext cx="7813675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4704"/>
            <a:ext cx="8062913" cy="5400005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altLang="en-US" sz="2600" b="0" dirty="0" smtClean="0"/>
              <a:t>Wi-Fi Alliance work is continuing with regular task group teleconferences and remotely managed interoperability testing</a:t>
            </a:r>
            <a:r>
              <a:rPr lang="en-US" altLang="en-US" sz="2600" b="0" dirty="0" smtClean="0"/>
              <a:t>. Virtual member events are being held from time to time</a:t>
            </a:r>
          </a:p>
          <a:p>
            <a:pPr>
              <a:defRPr/>
            </a:pPr>
            <a:endParaRPr lang="en-US" altLang="en-US" sz="2600" b="0" dirty="0" smtClean="0"/>
          </a:p>
          <a:p>
            <a:pPr>
              <a:defRPr/>
            </a:pPr>
            <a:r>
              <a:rPr lang="en-US" altLang="en-US" sz="2600" b="0" dirty="0" smtClean="0"/>
              <a:t>Recent Items of </a:t>
            </a:r>
            <a:r>
              <a:rPr lang="en-US" altLang="en-US" sz="2600" b="0" dirty="0" smtClean="0"/>
              <a:t>note</a:t>
            </a:r>
          </a:p>
          <a:p>
            <a:pPr lvl="1">
              <a:defRPr/>
            </a:pPr>
            <a:r>
              <a:rPr lang="en-US" altLang="en-US" sz="2200" b="0" dirty="0" smtClean="0"/>
              <a:t>29</a:t>
            </a:r>
            <a:r>
              <a:rPr lang="en-US" altLang="en-US" sz="2200" b="0" baseline="30000" dirty="0" smtClean="0"/>
              <a:t>th</a:t>
            </a:r>
            <a:r>
              <a:rPr lang="en-US" altLang="en-US" sz="2200" b="0" dirty="0" smtClean="0"/>
              <a:t> Sept 2020 : Wi-Fi CERTIFIED Vantage™ adds Wi-Fi 6 and WPA3</a:t>
            </a:r>
            <a:endParaRPr lang="en-US" altLang="en-US" sz="2200" b="0" dirty="0" smtClean="0">
              <a:hlinkClick r:id="rId3"/>
            </a:endParaRPr>
          </a:p>
          <a:p>
            <a:pPr lvl="1">
              <a:defRPr/>
            </a:pPr>
            <a:r>
              <a:rPr lang="en-US" altLang="en-US" sz="2200" b="0" dirty="0" smtClean="0">
                <a:hlinkClick r:id="rId3"/>
              </a:rPr>
              <a:t>https</a:t>
            </a:r>
            <a:r>
              <a:rPr lang="en-US" altLang="en-US" sz="2200" b="0" dirty="0">
                <a:hlinkClick r:id="rId3"/>
              </a:rPr>
              <a:t>://</a:t>
            </a:r>
            <a:r>
              <a:rPr lang="en-US" altLang="en-US" sz="2200" b="0" dirty="0" smtClean="0">
                <a:hlinkClick r:id="rId3"/>
              </a:rPr>
              <a:t>www.wi-fi.org/news-events/newsroom/wi-fi-certified-vantage-adds-support-for-latest-wi-fi-advancements</a:t>
            </a:r>
            <a:r>
              <a:rPr lang="en-US" altLang="en-US" sz="2200" b="0" dirty="0" smtClean="0"/>
              <a:t> </a:t>
            </a:r>
            <a:endParaRPr lang="en-US" altLang="en-US" sz="2200" b="0" dirty="0" smtClean="0"/>
          </a:p>
          <a:p>
            <a:pPr lvl="1"/>
            <a:endParaRPr lang="en-US" altLang="en-US" sz="1900" dirty="0" smtClean="0"/>
          </a:p>
          <a:p>
            <a:pPr marL="457200" lvl="1" indent="0">
              <a:buNone/>
            </a:pPr>
            <a:endParaRPr lang="en-US" altLang="en-US" sz="2600" b="0" dirty="0" smtClean="0"/>
          </a:p>
          <a:p>
            <a:pPr>
              <a:defRPr/>
            </a:pPr>
            <a:r>
              <a:rPr lang="en-US" altLang="en-US" sz="2600" b="0" dirty="0" smtClean="0"/>
              <a:t>Ongoing technical activity at Wi-Fi Alliance leading to certification, based on IEEE programs</a:t>
            </a:r>
          </a:p>
          <a:p>
            <a:pPr marL="457200" lvl="1" indent="0">
              <a:buNone/>
              <a:defRPr/>
            </a:pPr>
            <a:r>
              <a:rPr lang="en-US" altLang="en-US" dirty="0" smtClean="0"/>
              <a:t>  </a:t>
            </a:r>
          </a:p>
          <a:p>
            <a:pPr lvl="1">
              <a:defRPr/>
            </a:pPr>
            <a:r>
              <a:rPr lang="en-US" altLang="en-US" dirty="0" smtClean="0"/>
              <a:t>60GHz</a:t>
            </a:r>
          </a:p>
          <a:p>
            <a:pPr lvl="1">
              <a:defRPr/>
            </a:pPr>
            <a:r>
              <a:rPr lang="en-US" altLang="en-US" dirty="0" err="1" smtClean="0"/>
              <a:t>HaLow</a:t>
            </a:r>
            <a:endParaRPr lang="en-US" altLang="en-US" dirty="0" smtClean="0"/>
          </a:p>
          <a:p>
            <a:pPr lvl="1">
              <a:defRPr/>
            </a:pPr>
            <a:r>
              <a:rPr lang="en-US" altLang="en-US" dirty="0" smtClean="0"/>
              <a:t>Wi-Fi 6</a:t>
            </a:r>
            <a:endParaRPr lang="en-US" altLang="en-US" dirty="0"/>
          </a:p>
          <a:p>
            <a:pPr lvl="1">
              <a:defRPr/>
            </a:pP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3568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Nov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2020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>
              <a:defRPr/>
            </a:pPr>
            <a:r>
              <a:rPr lang="en-US" altLang="en-US" sz="2000" b="0" dirty="0" smtClean="0"/>
              <a:t>Examples of other technical work ongoing in Wi-Fi Alliance</a:t>
            </a:r>
          </a:p>
          <a:p>
            <a:pPr lvl="1">
              <a:defRPr/>
            </a:pPr>
            <a:r>
              <a:rPr lang="en-US" altLang="en-US" sz="1600" dirty="0" smtClean="0"/>
              <a:t>Aware</a:t>
            </a:r>
          </a:p>
          <a:p>
            <a:pPr lvl="1">
              <a:defRPr/>
            </a:pPr>
            <a:r>
              <a:rPr lang="en-US" altLang="en-US" sz="1600" dirty="0" smtClean="0"/>
              <a:t>Miracast</a:t>
            </a:r>
          </a:p>
          <a:p>
            <a:pPr lvl="1">
              <a:defRPr/>
            </a:pPr>
            <a:r>
              <a:rPr lang="en-US" altLang="en-US" sz="1600" dirty="0" smtClean="0"/>
              <a:t>Easy Connect</a:t>
            </a:r>
          </a:p>
          <a:p>
            <a:pPr lvl="1">
              <a:defRPr/>
            </a:pPr>
            <a:r>
              <a:rPr lang="en-US" altLang="en-US" sz="1600" dirty="0" err="1" smtClean="0"/>
              <a:t>Passpoint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err="1" smtClean="0"/>
              <a:t>EasyMesh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Data Elements</a:t>
            </a:r>
            <a:endParaRPr lang="en-US" altLang="en-US" sz="1600" dirty="0"/>
          </a:p>
          <a:p>
            <a:pPr lvl="1">
              <a:defRPr/>
            </a:pPr>
            <a:r>
              <a:rPr lang="en-US" altLang="en-US" sz="1600" dirty="0" smtClean="0"/>
              <a:t>Security </a:t>
            </a:r>
          </a:p>
          <a:p>
            <a:pPr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Examples of Wi-Fi Alliance Activity in other areas, potentially leading to technical work </a:t>
            </a:r>
          </a:p>
          <a:p>
            <a:pPr lvl="1">
              <a:defRPr/>
            </a:pPr>
            <a:r>
              <a:rPr lang="en-US" altLang="en-US" sz="1600" dirty="0" smtClean="0"/>
              <a:t>Automotive</a:t>
            </a:r>
          </a:p>
          <a:p>
            <a:pPr lvl="1">
              <a:defRPr/>
            </a:pPr>
            <a:r>
              <a:rPr lang="en-US" altLang="en-US" sz="1600" dirty="0" smtClean="0"/>
              <a:t>Healthcare</a:t>
            </a:r>
          </a:p>
          <a:p>
            <a:pPr lvl="1">
              <a:defRPr/>
            </a:pPr>
            <a:r>
              <a:rPr lang="en-US" altLang="en-US" sz="1600" dirty="0" smtClean="0"/>
              <a:t>Customer experience</a:t>
            </a:r>
          </a:p>
          <a:p>
            <a:pPr lvl="1">
              <a:defRPr/>
            </a:pPr>
            <a:r>
              <a:rPr lang="en-US" altLang="en-US" sz="1600" dirty="0" smtClean="0"/>
              <a:t>Internet of things</a:t>
            </a:r>
          </a:p>
          <a:p>
            <a:pPr lvl="1">
              <a:defRPr/>
            </a:pPr>
            <a:r>
              <a:rPr lang="en-US" altLang="en-US" sz="1600" dirty="0" smtClean="0"/>
              <a:t>Location</a:t>
            </a:r>
          </a:p>
          <a:p>
            <a:pPr marL="0" indent="0">
              <a:buFontTx/>
              <a:buNone/>
              <a:defRPr/>
            </a:pPr>
            <a:endParaRPr lang="en-GB" altLang="en-US" sz="2000" b="0" dirty="0" smtClean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Nov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2020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For more information on current areas of work see</a:t>
            </a:r>
          </a:p>
          <a:p>
            <a:pPr lvl="1">
              <a:defRPr/>
            </a:pPr>
            <a:r>
              <a:rPr lang="en-US" altLang="en-US" sz="1600" dirty="0">
                <a:hlinkClick r:id="rId3"/>
              </a:rPr>
              <a:t>http://</a:t>
            </a:r>
            <a:r>
              <a:rPr lang="en-US" altLang="en-US" sz="1600" dirty="0" smtClean="0">
                <a:hlinkClick r:id="rId3"/>
              </a:rPr>
              <a:t>www.wi-fi.org/who-we-are/current-work-areas</a:t>
            </a:r>
            <a:endParaRPr lang="en-US" altLang="en-US" sz="1600" dirty="0" smtClean="0"/>
          </a:p>
          <a:p>
            <a:pPr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If these sound like interesting topics </a:t>
            </a:r>
            <a:r>
              <a:rPr lang="en-US" altLang="en-US" sz="2000" b="0" dirty="0"/>
              <a:t>please plan to </a:t>
            </a:r>
            <a:r>
              <a:rPr lang="en-US" altLang="en-US" sz="2000" b="0" dirty="0" smtClean="0"/>
              <a:t>sign up and </a:t>
            </a:r>
            <a:r>
              <a:rPr lang="en-US" altLang="en-US" sz="2000" b="0" dirty="0" smtClean="0"/>
              <a:t>participate.</a:t>
            </a:r>
          </a:p>
          <a:p>
            <a:pPr>
              <a:defRPr/>
            </a:pPr>
            <a:endParaRPr lang="en-GB" altLang="en-US" sz="2000" b="0" dirty="0" smtClean="0"/>
          </a:p>
          <a:p>
            <a:pPr>
              <a:defRPr/>
            </a:pPr>
            <a:r>
              <a:rPr lang="en-GB" altLang="en-US" sz="2000" b="0" dirty="0" smtClean="0"/>
              <a:t>Further </a:t>
            </a:r>
            <a:r>
              <a:rPr lang="en-GB" altLang="en-US" sz="2000" b="0" dirty="0" smtClean="0"/>
              <a:t>general information at </a:t>
            </a:r>
            <a:r>
              <a:rPr lang="en-GB" altLang="en-US" sz="2000" b="0" dirty="0" smtClean="0">
                <a:hlinkClick r:id="rId4"/>
              </a:rPr>
              <a:t>http://www.wi-fi.org/</a:t>
            </a:r>
            <a:r>
              <a:rPr lang="en-GB" altLang="en-US" sz="2000" b="0" dirty="0" smtClean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Nov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2020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217</Words>
  <Application>Microsoft Office PowerPoint</Application>
  <PresentationFormat>On-screen Show (4:3)</PresentationFormat>
  <Paragraphs>62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802-11-Submission</vt:lpstr>
      <vt:lpstr>Custom Design</vt:lpstr>
      <vt:lpstr>Document</vt:lpstr>
      <vt:lpstr>Wi-Fi Alliance Liaison Update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2020-11-10T00:38:32Z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