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3" r:id="rId18"/>
    <p:sldId id="1040" r:id="rId19"/>
    <p:sldId id="1041" r:id="rId20"/>
    <p:sldId id="1042"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/1806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5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chemeClr val="bg1">
                    <a:lumMod val="85000"/>
                  </a:schemeClr>
                </a:solidFill>
                <a:cs typeface="+mn-ea"/>
                <a:sym typeface="+mn-ea"/>
              </a:rPr>
              <a:t>Nov 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(IEEE 802.11 plenary</a:t>
            </a:r>
            <a:r>
              <a:rPr lang="en-US" altLang="zh-CN" sz="2400" dirty="0" smtClean="0">
                <a:solidFill>
                  <a:schemeClr val="bg1">
                    <a:lumMod val="85000"/>
                  </a:schemeClr>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dirty="0">
                <a:solidFill>
                  <a:srgbClr val="00B050"/>
                </a:solidFill>
                <a:cs typeface="+mn-ea"/>
                <a:sym typeface="+mn-ea"/>
              </a:rPr>
              <a:t>Nov 24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29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409369759"/>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a:t>
                      </a:r>
                      <a:r>
                        <a:rPr lang="en-US" altLang="zh-CN" sz="1200" dirty="0" smtClean="0">
                          <a:solidFill>
                            <a:srgbClr val="0070C0"/>
                          </a:solidFill>
                        </a:rPr>
                        <a:t>11-20/1806r1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chemeClr val="tx1"/>
                          </a:solidFill>
                          <a:sym typeface="+mn-ea"/>
                        </a:rPr>
                        <a:t>11-20/1655r3, </a:t>
                      </a:r>
                      <a:r>
                        <a:rPr lang="en-US" altLang="zh-CN" sz="1200" dirty="0" smtClean="0">
                          <a:solidFill>
                            <a:srgbClr val="0070C0"/>
                          </a:solidFill>
                          <a:sym typeface="+mn-ea"/>
                        </a:rPr>
                        <a:t>11-20/1775r1</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r>
                        <a:rPr lang="en-US" altLang="zh-CN" sz="1200" dirty="0" smtClean="0">
                          <a:solidFill>
                            <a:schemeClr val="tx1"/>
                          </a:solidFill>
                        </a:rPr>
                        <a:t>), </a:t>
                      </a:r>
                      <a:r>
                        <a:rPr lang="en-US" altLang="zh-CN" sz="1200" dirty="0" smtClean="0">
                          <a:solidFill>
                            <a:srgbClr val="0070C0"/>
                          </a:solidFill>
                        </a:rPr>
                        <a:t>11-20/1887r0 (LB251)</a:t>
                      </a:r>
                      <a:endParaRPr lang="en-US" altLang="zh-CN" sz="1200" dirty="0" smtClean="0">
                        <a:solidFill>
                          <a:srgbClr val="0070C0"/>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smtClean="0"/>
              <a:t>173 147 4876</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173 147 4876</a:t>
            </a:r>
            <a:endParaRPr sz="2400" dirty="0">
              <a:sym typeface="+mn-ea"/>
            </a:endParaRPr>
          </a:p>
          <a:p>
            <a:endParaRPr sz="2400" dirty="0"/>
          </a:p>
          <a:p>
            <a:r>
              <a:rPr lang="en-US" sz="2400" dirty="0"/>
              <a:t>Join from a video system or application: dial </a:t>
            </a:r>
            <a:r>
              <a:rPr lang="en-US" altLang="zh-CN" sz="2400" dirty="0" smtClean="0"/>
              <a:t>1731474876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1731474876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251 result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LB 251 comments assignment (</a:t>
            </a:r>
            <a:r>
              <a:rPr lang="en-GB" altLang="en-US" noProof="0" dirty="0" err="1" smtClean="0"/>
              <a:t>TGbd</a:t>
            </a:r>
            <a:r>
              <a:rPr lang="en-GB" altLang="en-US" noProof="0" dirty="0" smtClean="0"/>
              <a:t> Editor)</a:t>
            </a:r>
          </a:p>
          <a:p>
            <a:pPr lvl="1" algn="just" eaLnBrk="0" hangingPunct="0">
              <a:defRPr/>
            </a:pPr>
            <a:r>
              <a:rPr lang="en-GB" altLang="en-US" dirty="0"/>
              <a:t>11-20/1887r0, </a:t>
            </a:r>
            <a:r>
              <a:rPr lang="en-GB" altLang="en-US" dirty="0" smtClean="0"/>
              <a:t>tgbd-lb251-comments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SPs for 11-20/1728r1(updated), 802-11bd-NGV-Ranging-Status-and-Types</a:t>
            </a:r>
            <a:r>
              <a:rPr lang="en-US" altLang="zh-CN" b="1" dirty="0"/>
              <a:t>, Stephan Sand (DLR)</a:t>
            </a:r>
          </a:p>
          <a:p>
            <a:pPr marL="800100" lvl="1" indent="-342900" algn="just" eaLnBrk="0" hangingPunct="0">
              <a:buFontTx/>
              <a:buChar char="•"/>
              <a:defRPr/>
            </a:pPr>
            <a:r>
              <a:rPr lang="en-US" altLang="zh-CN" b="1" dirty="0" smtClean="0"/>
              <a:t>11-20/1802, summary </a:t>
            </a:r>
            <a:r>
              <a:rPr lang="en-US" altLang="zh-CN" b="1" dirty="0"/>
              <a:t>of ARC SC discussion on </a:t>
            </a:r>
            <a:r>
              <a:rPr lang="en-US" altLang="zh-CN" b="1" dirty="0" smtClean="0"/>
              <a:t>11-20/1164r4, Joseph Levy (</a:t>
            </a:r>
            <a:r>
              <a:rPr lang="en-US" altLang="zh-CN" b="1" dirty="0" err="1" smtClean="0"/>
              <a:t>InterDigital</a:t>
            </a:r>
            <a:r>
              <a:rPr lang="en-US" altLang="zh-CN" b="1" dirty="0" smtClean="0"/>
              <a:t>)</a:t>
            </a:r>
          </a:p>
          <a:p>
            <a:pPr marL="800100" lvl="1" indent="-342900" algn="just" eaLnBrk="0" hangingPunct="0">
              <a:buFontTx/>
              <a:buChar char="•"/>
              <a:defRPr/>
            </a:pPr>
            <a:r>
              <a:rPr lang="en-US" altLang="zh-CN" b="1" dirty="0" smtClean="0"/>
              <a:t>TBD</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Nov 24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2020</a:t>
            </a:r>
            <a:endParaRPr lang="en-US" altLang="zh-CN" sz="1800" b="1"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WG LB 251 Progress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533546" y="2438426"/>
            <a:ext cx="4724276" cy="326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50000"/>
              </a:lnSpc>
              <a:spcBef>
                <a:spcPts val="0"/>
              </a:spcBef>
              <a:spcAft>
                <a:spcPts val="60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30-day</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WB LB 251 for 11bd D1.0 and CSD opened on Oct 19th and closed</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on Nov 18th</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50000"/>
              </a:lnSpc>
              <a:spcBef>
                <a:spcPts val="0"/>
              </a:spcBef>
              <a:spcAft>
                <a:spcPts val="60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The ballot passed with an approval rate of 81.69%</a:t>
            </a:r>
          </a:p>
          <a:p>
            <a:pPr marL="342900" marR="0" lvl="0" indent="-342900" algn="just" defTabSz="914400" rtl="0" eaLnBrk="0" fontAlgn="base" latinLnBrk="0" hangingPunct="0">
              <a:lnSpc>
                <a:spcPct val="150000"/>
              </a:lnSpc>
              <a:spcBef>
                <a:spcPts val="0"/>
              </a:spcBef>
              <a:spcAft>
                <a:spcPts val="600"/>
              </a:spcAft>
              <a:buClrTx/>
              <a:buSzTx/>
              <a:buFontTx/>
              <a:buChar char="•"/>
              <a:defRPr/>
            </a:pPr>
            <a:r>
              <a:rPr lang="en-GB" altLang="en-US" dirty="0" smtClean="0"/>
              <a:t>Totally 846 comments were received</a:t>
            </a:r>
          </a:p>
          <a:p>
            <a:pPr marL="0" marR="0" lvl="0" indent="0" algn="just" defTabSz="914400" rtl="0" eaLnBrk="0" fontAlgn="base" latinLnBrk="0" hangingPunct="0">
              <a:lnSpc>
                <a:spcPct val="150000"/>
              </a:lnSpc>
              <a:spcBef>
                <a:spcPts val="0"/>
              </a:spcBef>
              <a:spcAft>
                <a:spcPts val="600"/>
              </a:spcAft>
              <a:buClrTx/>
              <a:buSzTx/>
              <a:buNone/>
              <a:defRPr/>
            </a:pP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graphicFrame>
        <p:nvGraphicFramePr>
          <p:cNvPr id="2" name="表格 1"/>
          <p:cNvGraphicFramePr>
            <a:graphicFrameLocks noGrp="1"/>
          </p:cNvGraphicFramePr>
          <p:nvPr>
            <p:extLst>
              <p:ext uri="{D42A27DB-BD31-4B8C-83A1-F6EECF244321}">
                <p14:modId xmlns:p14="http://schemas.microsoft.com/office/powerpoint/2010/main" val="1507074589"/>
              </p:ext>
            </p:extLst>
          </p:nvPr>
        </p:nvGraphicFramePr>
        <p:xfrm>
          <a:off x="5867406" y="1842569"/>
          <a:ext cx="5712263" cy="4387300"/>
        </p:xfrm>
        <a:graphic>
          <a:graphicData uri="http://schemas.openxmlformats.org/drawingml/2006/table">
            <a:tbl>
              <a:tblPr/>
              <a:tblGrid>
                <a:gridCol w="2818252"/>
                <a:gridCol w="912863"/>
                <a:gridCol w="685782"/>
                <a:gridCol w="1295366"/>
              </a:tblGrid>
              <a:tr h="260913">
                <a:tc>
                  <a:txBody>
                    <a:bodyPr/>
                    <a:lstStyle/>
                    <a:p>
                      <a:pPr algn="ctr" fontAlgn="ctr"/>
                      <a:r>
                        <a:rPr lang="en-US" sz="1200" b="1" i="0" u="none" strike="noStrike" dirty="0">
                          <a:solidFill>
                            <a:srgbClr val="000000"/>
                          </a:solidFill>
                          <a:effectLst/>
                          <a:latin typeface="Calibri" panose="020F0502020204030204" pitchFamily="34" charset="0"/>
                        </a:rPr>
                        <a:t>P802.11bd Ballot Series</a:t>
                      </a:r>
                    </a:p>
                  </a:txBody>
                  <a:tcPr marL="4438" marR="4438" marT="4438" marB="0" anchor="ctr">
                    <a:lnL>
                      <a:noFill/>
                    </a:lnL>
                    <a:lnR>
                      <a:noFill/>
                    </a:lnR>
                    <a:lnT>
                      <a:noFill/>
                    </a:lnT>
                    <a:lnB>
                      <a:noFill/>
                    </a:lnB>
                  </a:tcPr>
                </a:tc>
                <a:tc>
                  <a:txBody>
                    <a:bodyPr/>
                    <a:lstStyle/>
                    <a:p>
                      <a:pPr algn="ctr" fontAlgn="ctr"/>
                      <a:r>
                        <a:rPr lang="en-US" sz="1200" b="1" i="0" u="none" strike="noStrike">
                          <a:solidFill>
                            <a:srgbClr val="000000"/>
                          </a:solidFill>
                          <a:effectLst/>
                          <a:latin typeface="Calibri" panose="020F0502020204030204" pitchFamily="34" charset="0"/>
                        </a:rPr>
                        <a:t>LB251</a:t>
                      </a:r>
                      <a:br>
                        <a:rPr lang="en-US" sz="1200" b="1" i="0" u="none" strike="noStrike">
                          <a:solidFill>
                            <a:srgbClr val="000000"/>
                          </a:solidFill>
                          <a:effectLst/>
                          <a:latin typeface="Calibri" panose="020F0502020204030204" pitchFamily="34" charset="0"/>
                        </a:rPr>
                      </a:br>
                      <a:r>
                        <a:rPr lang="en-US" sz="1200" b="1" i="0" u="none" strike="noStrike">
                          <a:solidFill>
                            <a:srgbClr val="000000"/>
                          </a:solidFill>
                          <a:effectLst/>
                          <a:latin typeface="Calibri" panose="020F0502020204030204" pitchFamily="34" charset="0"/>
                        </a:rPr>
                        <a:t> (D1.0)</a:t>
                      </a:r>
                    </a:p>
                  </a:txBody>
                  <a:tcPr marL="4438" marR="4438" marT="4438" marB="0" anchor="ctr">
                    <a:lnL>
                      <a:noFill/>
                    </a:lnL>
                    <a:lnR>
                      <a:noFill/>
                    </a:lnR>
                    <a:lnT>
                      <a:noFill/>
                    </a:lnT>
                    <a:lnB>
                      <a:noFill/>
                    </a:lnB>
                  </a:tcPr>
                </a:tc>
                <a:tc>
                  <a:txBody>
                    <a:bodyPr/>
                    <a:lstStyle/>
                    <a:p>
                      <a:pPr algn="ctr" fontAlgn="ctr"/>
                      <a:r>
                        <a:rPr lang="zh-CN" altLang="en-US" sz="1200" b="1" i="0" u="none" strike="noStrike">
                          <a:solidFill>
                            <a:srgbClr val="000000"/>
                          </a:solidFill>
                          <a:effectLst/>
                          <a:latin typeface="Calibri" panose="020F0502020204030204" pitchFamily="34" charset="0"/>
                        </a:rPr>
                        <a:t/>
                      </a:r>
                      <a:br>
                        <a:rPr lang="zh-CN" altLang="en-US" sz="1200" b="1" i="0" u="none" strike="noStrike">
                          <a:solidFill>
                            <a:srgbClr val="000000"/>
                          </a:solidFill>
                          <a:effectLst/>
                          <a:latin typeface="Calibri" panose="020F0502020204030204" pitchFamily="34" charset="0"/>
                        </a:rPr>
                      </a:br>
                      <a:endParaRPr lang="zh-CN" altLang="en-US" sz="1200" b="1" i="0" u="none" strike="noStrike">
                        <a:solidFill>
                          <a:srgbClr val="000000"/>
                        </a:solidFill>
                        <a:effectLst/>
                        <a:latin typeface="Calibri" panose="020F0502020204030204" pitchFamily="34" charset="0"/>
                      </a:endParaRPr>
                    </a:p>
                  </a:txBody>
                  <a:tcPr marL="4438" marR="4438" marT="4438" marB="0" anchor="ctr">
                    <a:lnL>
                      <a:noFill/>
                    </a:lnL>
                    <a:lnR>
                      <a:noFill/>
                    </a:lnR>
                    <a:lnT>
                      <a:noFill/>
                    </a:lnT>
                    <a:lnB>
                      <a:noFill/>
                    </a:lnB>
                  </a:tcPr>
                </a:tc>
                <a:tc>
                  <a:txBody>
                    <a:bodyPr/>
                    <a:lstStyle/>
                    <a:p>
                      <a:pPr algn="ctr" fontAlgn="ctr"/>
                      <a:r>
                        <a:rPr lang="zh-CN" altLang="en-US" sz="1200" b="1" i="0" u="none" strike="noStrike">
                          <a:solidFill>
                            <a:srgbClr val="000000"/>
                          </a:solidFill>
                          <a:effectLst/>
                          <a:latin typeface="Calibri" panose="020F0502020204030204" pitchFamily="34" charset="0"/>
                        </a:rPr>
                        <a:t/>
                      </a:r>
                      <a:br>
                        <a:rPr lang="zh-CN" altLang="en-US" sz="1200" b="1" i="0" u="none" strike="noStrike">
                          <a:solidFill>
                            <a:srgbClr val="000000"/>
                          </a:solidFill>
                          <a:effectLst/>
                          <a:latin typeface="Calibri" panose="020F0502020204030204" pitchFamily="34" charset="0"/>
                        </a:rPr>
                      </a:br>
                      <a:endParaRPr lang="zh-CN" altLang="en-US" sz="1200" b="1" i="0" u="none" strike="noStrike">
                        <a:solidFill>
                          <a:srgbClr val="000000"/>
                        </a:solidFill>
                        <a:effectLst/>
                        <a:latin typeface="Calibri" panose="020F0502020204030204" pitchFamily="34" charset="0"/>
                      </a:endParaRPr>
                    </a:p>
                  </a:txBody>
                  <a:tcPr marL="4438" marR="4438" marT="4438" marB="0" anchor="ctr">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Approve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174</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Disapprove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39</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Lack of expertise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21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364402">
                <a:tc>
                  <a:txBody>
                    <a:bodyPr/>
                    <a:lstStyle/>
                    <a:p>
                      <a:pPr fontAlgn="b"/>
                      <a:r>
                        <a:rPr lang="en-US" sz="1200" b="1" i="0" u="none" strike="noStrike">
                          <a:solidFill>
                            <a:srgbClr val="000000"/>
                          </a:solidFill>
                          <a:effectLst/>
                          <a:latin typeface="Calibri" panose="020F0502020204030204" pitchFamily="34" charset="0"/>
                        </a:rPr>
                        <a:t>Invalid</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0</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 disapprove w/o comment</a:t>
                      </a: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Lack of time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2</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4438" marR="4438" marT="4438" marB="0" anchor="b">
                    <a:lnL>
                      <a:noFill/>
                    </a:lnL>
                    <a:lnR>
                      <a:noFill/>
                    </a:lnR>
                    <a:lnT>
                      <a:noFill/>
                    </a:lnT>
                    <a:lnB>
                      <a:noFill/>
                    </a:lnB>
                  </a:tcPr>
                </a:tc>
              </a:tr>
              <a:tr h="260913">
                <a:tc>
                  <a:txBody>
                    <a:bodyPr/>
                    <a:lstStyle/>
                    <a:p>
                      <a:pPr fontAlgn="b"/>
                      <a:r>
                        <a:rPr lang="en-US" sz="1200" b="1" i="0" u="none" strike="noStrike">
                          <a:solidFill>
                            <a:srgbClr val="000000"/>
                          </a:solidFill>
                          <a:effectLst/>
                          <a:latin typeface="Calibri" panose="020F0502020204030204" pitchFamily="34" charset="0"/>
                        </a:rPr>
                        <a:t>Abstain - Other</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4438" marR="4438" marT="4438" marB="0" anchor="b">
                    <a:lnL>
                      <a:noFill/>
                    </a:lnL>
                    <a:lnR>
                      <a:noFill/>
                    </a:lnR>
                    <a:lnT>
                      <a:noFill/>
                    </a:lnT>
                    <a:lnB>
                      <a:noFill/>
                    </a:lnB>
                  </a:tcPr>
                </a:tc>
              </a:tr>
              <a:tr h="173930">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c>
                  <a:txBody>
                    <a:bodyPr/>
                    <a:lstStyle/>
                    <a:p>
                      <a:endParaRPr lang="zh-CN" altLang="en-US" sz="1200"/>
                    </a:p>
                  </a:txBody>
                  <a:tcPr marL="63901" marR="63901" marT="31951" marB="31951">
                    <a:lnT>
                      <a:noFill/>
                    </a:lnT>
                  </a:tcPr>
                </a:tc>
              </a:tr>
              <a:tr h="173930">
                <a:tc>
                  <a:txBody>
                    <a:bodyPr/>
                    <a:lstStyle/>
                    <a:p>
                      <a:endParaRPr lang="zh-CN" altLang="en-US" sz="1200"/>
                    </a:p>
                  </a:txBody>
                  <a:tcPr marL="63901" marR="63901" marT="31951" marB="31951"/>
                </a:tc>
                <a:tc>
                  <a:txBody>
                    <a:bodyPr/>
                    <a:lstStyle/>
                    <a:p>
                      <a:endParaRPr lang="zh-CN" altLang="en-US" sz="1200" dirty="0"/>
                    </a:p>
                  </a:txBody>
                  <a:tcPr marL="63901" marR="63901" marT="31951" marB="31951"/>
                </a:tc>
                <a:tc>
                  <a:txBody>
                    <a:bodyPr/>
                    <a:lstStyle/>
                    <a:p>
                      <a:endParaRPr lang="zh-CN" altLang="en-US" sz="1200"/>
                    </a:p>
                  </a:txBody>
                  <a:tcPr marL="63901" marR="63901" marT="31951" marB="31951"/>
                </a:tc>
                <a:tc>
                  <a:txBody>
                    <a:bodyPr/>
                    <a:lstStyle/>
                    <a:p>
                      <a:endParaRPr lang="zh-CN" altLang="en-US" sz="1200"/>
                    </a:p>
                  </a:txBody>
                  <a:tcPr marL="63901" marR="63901" marT="31951" marB="31951"/>
                </a:tc>
              </a:tr>
              <a:tr h="132020">
                <a:tc>
                  <a:txBody>
                    <a:bodyPr/>
                    <a:lstStyle/>
                    <a:p>
                      <a:pPr fontAlgn="b"/>
                      <a:r>
                        <a:rPr lang="en-US" sz="1200" b="1" i="0" u="none" strike="noStrike">
                          <a:solidFill>
                            <a:srgbClr val="000000"/>
                          </a:solidFill>
                          <a:effectLst/>
                          <a:latin typeface="Calibri" panose="020F0502020204030204" pitchFamily="34" charset="0"/>
                        </a:rPr>
                        <a:t>Approval percentage (&gt;75%)</a:t>
                      </a:r>
                    </a:p>
                  </a:txBody>
                  <a:tcPr marL="4438" marR="4438" marT="4438" marB="0" anchor="b">
                    <a:lnL>
                      <a:noFill/>
                    </a:lnL>
                    <a:lnR>
                      <a:noFill/>
                    </a:lnR>
                    <a:lnB>
                      <a:noFill/>
                    </a:lnB>
                  </a:tcPr>
                </a:tc>
                <a:tc>
                  <a:txBody>
                    <a:bodyPr/>
                    <a:lstStyle/>
                    <a:p>
                      <a:pPr algn="r" fontAlgn="b"/>
                      <a:r>
                        <a:rPr lang="en-US" altLang="zh-CN" sz="1200" b="0" i="0" u="none" strike="noStrike">
                          <a:solidFill>
                            <a:srgbClr val="000000"/>
                          </a:solidFill>
                          <a:effectLst/>
                          <a:latin typeface="Calibri" panose="020F0502020204030204" pitchFamily="34" charset="0"/>
                        </a:rPr>
                        <a:t>81.69%</a:t>
                      </a:r>
                    </a:p>
                  </a:txBody>
                  <a:tcPr marL="4438" marR="4438" marT="4438" marB="0" anchor="b">
                    <a:lnL>
                      <a:noFill/>
                    </a:lnL>
                    <a:lnR>
                      <a:noFill/>
                    </a:lnR>
                    <a:lnB>
                      <a:noFill/>
                    </a:lnB>
                    <a:solidFill>
                      <a:srgbClr val="A9D08E"/>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B>
                      <a:noFill/>
                    </a:lnB>
                    <a:solidFill>
                      <a:srgbClr val="A9D08E"/>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B>
                      <a:noFill/>
                    </a:lnB>
                    <a:solidFill>
                      <a:srgbClr val="A9D08E"/>
                    </a:solidFill>
                  </a:tcPr>
                </a:tc>
              </a:tr>
              <a:tr h="260913">
                <a:tc>
                  <a:txBody>
                    <a:bodyPr/>
                    <a:lstStyle/>
                    <a:p>
                      <a:pPr fontAlgn="b"/>
                      <a:r>
                        <a:rPr lang="en-US" sz="1200" b="1" i="0" u="none" strike="noStrike">
                          <a:solidFill>
                            <a:srgbClr val="000000"/>
                          </a:solidFill>
                          <a:effectLst/>
                          <a:latin typeface="Calibri" panose="020F0502020204030204" pitchFamily="34" charset="0"/>
                        </a:rPr>
                        <a:t>Disapproval percentage</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18.31%</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132020">
                <a:tc>
                  <a:txBody>
                    <a:bodyPr/>
                    <a:lstStyle/>
                    <a:p>
                      <a:pPr fontAlgn="b"/>
                      <a:r>
                        <a:rPr lang="en-US" sz="1200" b="1" i="0" u="none" strike="noStrike">
                          <a:solidFill>
                            <a:srgbClr val="000000"/>
                          </a:solidFill>
                          <a:effectLst/>
                          <a:latin typeface="Calibri" panose="020F0502020204030204" pitchFamily="34" charset="0"/>
                        </a:rPr>
                        <a:t>Abstain percentage (&lt;30%)</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6.16%</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r>
              <a:tr h="260913">
                <a:tc>
                  <a:txBody>
                    <a:bodyPr/>
                    <a:lstStyle/>
                    <a:p>
                      <a:pPr fontAlgn="b"/>
                      <a:r>
                        <a:rPr lang="en-US" sz="1200" b="1" i="0" u="none" strike="noStrike">
                          <a:solidFill>
                            <a:srgbClr val="000000"/>
                          </a:solidFill>
                          <a:effectLst/>
                          <a:latin typeface="Calibri" panose="020F0502020204030204" pitchFamily="34" charset="0"/>
                        </a:rPr>
                        <a:t>Pool = Voters - Ex-officio</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340</a:t>
                      </a: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c>
                  <a:txBody>
                    <a:bodyPr/>
                    <a:lstStyle/>
                    <a:p>
                      <a:pPr fontAlgn="b"/>
                      <a:r>
                        <a:rPr lang="zh-CN" altLang="en-US" sz="1200" b="0" i="0" u="none" strike="noStrike">
                          <a:solidFill>
                            <a:srgbClr val="000000"/>
                          </a:solidFill>
                          <a:effectLst/>
                          <a:latin typeface="Calibri" panose="020F0502020204030204" pitchFamily="34" charset="0"/>
                        </a:rPr>
                        <a:t/>
                      </a:r>
                      <a:br>
                        <a:rPr lang="zh-CN" altLang="en-US" sz="1200" b="0" i="0" u="none" strike="noStrike">
                          <a:solidFill>
                            <a:srgbClr val="000000"/>
                          </a:solidFill>
                          <a:effectLst/>
                          <a:latin typeface="Calibri" panose="020F0502020204030204" pitchFamily="34" charset="0"/>
                        </a:rPr>
                      </a:br>
                      <a:endParaRPr lang="zh-CN" altLang="en-US" sz="1200" b="0" i="0" u="none" strike="noStrike">
                        <a:solidFill>
                          <a:srgbClr val="000000"/>
                        </a:solidFill>
                        <a:effectLst/>
                        <a:latin typeface="Calibri" panose="020F0502020204030204" pitchFamily="34" charset="0"/>
                      </a:endParaRPr>
                    </a:p>
                  </a:txBody>
                  <a:tcPr marL="4438" marR="4438" marT="4438" marB="0" anchor="b">
                    <a:lnL>
                      <a:noFill/>
                    </a:lnL>
                    <a:lnR>
                      <a:noFill/>
                    </a:lnR>
                    <a:lnT>
                      <a:noFill/>
                    </a:lnT>
                    <a:lnB>
                      <a:noFill/>
                    </a:lnB>
                  </a:tcPr>
                </a:tc>
              </a:tr>
              <a:tr h="132020">
                <a:tc>
                  <a:txBody>
                    <a:bodyPr/>
                    <a:lstStyle/>
                    <a:p>
                      <a:pPr fontAlgn="b"/>
                      <a:r>
                        <a:rPr lang="en-US" sz="1200" b="1" i="0" u="none" strike="noStrike">
                          <a:solidFill>
                            <a:srgbClr val="000000"/>
                          </a:solidFill>
                          <a:effectLst/>
                          <a:latin typeface="Calibri" panose="020F0502020204030204" pitchFamily="34" charset="0"/>
                        </a:rPr>
                        <a:t>Return rate (&gt;50%)</a:t>
                      </a:r>
                    </a:p>
                  </a:txBody>
                  <a:tcPr marL="4438" marR="4438" marT="4438" marB="0" anchor="b">
                    <a:lnL>
                      <a:noFill/>
                    </a:lnL>
                    <a:lnR>
                      <a:noFill/>
                    </a:lnR>
                    <a:lnT>
                      <a:noFill/>
                    </a:lnT>
                    <a:lnB>
                      <a:noFill/>
                    </a:lnB>
                  </a:tcPr>
                </a:tc>
                <a:tc>
                  <a:txBody>
                    <a:bodyPr/>
                    <a:lstStyle/>
                    <a:p>
                      <a:pPr algn="r" fontAlgn="b"/>
                      <a:r>
                        <a:rPr lang="en-US" altLang="zh-CN" sz="1200" b="0" i="0" u="none" strike="noStrike">
                          <a:solidFill>
                            <a:srgbClr val="000000"/>
                          </a:solidFill>
                          <a:effectLst/>
                          <a:latin typeface="Calibri" panose="020F0502020204030204" pitchFamily="34" charset="0"/>
                        </a:rPr>
                        <a:t>69.71%</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c>
                  <a:txBody>
                    <a:bodyPr/>
                    <a:lstStyle/>
                    <a:p>
                      <a:pPr fontAlgn="b"/>
                      <a:r>
                        <a:rPr lang="zh-CN" altLang="en-US" sz="1200" b="0" i="0" u="none" strike="noStrike" dirty="0">
                          <a:solidFill>
                            <a:srgbClr val="000000"/>
                          </a:solidFill>
                          <a:effectLst/>
                          <a:latin typeface="Calibri" panose="020F0502020204030204" pitchFamily="34" charset="0"/>
                        </a:rPr>
                        <a:t> </a:t>
                      </a:r>
                    </a:p>
                  </a:txBody>
                  <a:tcPr marL="4438" marR="4438" marT="4438" marB="0" anchor="b">
                    <a:lnL>
                      <a:noFill/>
                    </a:lnL>
                    <a:lnR>
                      <a:noFill/>
                    </a:lnR>
                    <a:lnT>
                      <a:noFill/>
                    </a:lnT>
                    <a:lnB>
                      <a:noFill/>
                    </a:lnB>
                    <a:solidFill>
                      <a:srgbClr val="E2EFDA"/>
                    </a:solidFill>
                  </a:tcPr>
                </a:tc>
              </a:tr>
            </a:tbl>
          </a:graphicData>
        </a:graphic>
      </p:graphicFrame>
    </p:spTree>
    <p:extLst>
      <p:ext uri="{BB962C8B-B14F-4D97-AF65-F5344CB8AC3E}">
        <p14:creationId xmlns:p14="http://schemas.microsoft.com/office/powerpoint/2010/main" val="6073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281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500" dirty="0"/>
              <a:t>173 248 7189</a:t>
            </a:r>
            <a:endParaRPr sz="25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173 248 7189</a:t>
            </a:r>
            <a:endParaRPr sz="2400" dirty="0">
              <a:sym typeface="+mn-ea"/>
            </a:endParaRPr>
          </a:p>
          <a:p>
            <a:endParaRPr sz="2400" dirty="0"/>
          </a:p>
          <a:p>
            <a:r>
              <a:rPr lang="en-US" sz="2400" dirty="0"/>
              <a:t>Join from a video system or application: dial </a:t>
            </a:r>
            <a:r>
              <a:rPr lang="en-US" altLang="zh-CN" sz="2400" dirty="0" smtClean="0"/>
              <a:t>1732487189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1732487189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4939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TBD</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Dec 1</a:t>
            </a:r>
            <a:r>
              <a:rPr lang="en-US" altLang="en-GB" baseline="30000" dirty="0" smtClean="0"/>
              <a:t>st</a:t>
            </a:r>
            <a:r>
              <a:rPr lang="en-US" altLang="en-GB" dirty="0" smtClean="0"/>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6921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37088</TotalTime>
  <Words>1710</Words>
  <Application>Microsoft Office PowerPoint</Application>
  <PresentationFormat>宽屏</PresentationFormat>
  <Paragraphs>329</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4740</cp:revision>
  <cp:lastPrinted>2014-11-04T15:04:00Z</cp:lastPrinted>
  <dcterms:created xsi:type="dcterms:W3CDTF">2007-04-17T18:10:00Z</dcterms:created>
  <dcterms:modified xsi:type="dcterms:W3CDTF">2020-11-20T03:41:00Z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