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530" r:id="rId3"/>
    <p:sldId id="259" r:id="rId4"/>
    <p:sldId id="581" r:id="rId5"/>
    <p:sldId id="590" r:id="rId6"/>
    <p:sldId id="582" r:id="rId7"/>
    <p:sldId id="592" r:id="rId8"/>
    <p:sldId id="583" r:id="rId9"/>
    <p:sldId id="584" r:id="rId10"/>
    <p:sldId id="585" r:id="rId11"/>
    <p:sldId id="593" r:id="rId12"/>
    <p:sldId id="602" r:id="rId13"/>
    <p:sldId id="608" r:id="rId14"/>
    <p:sldId id="586" r:id="rId15"/>
    <p:sldId id="603" r:id="rId16"/>
    <p:sldId id="594" r:id="rId17"/>
    <p:sldId id="604" r:id="rId18"/>
    <p:sldId id="605" r:id="rId19"/>
    <p:sldId id="609" r:id="rId20"/>
    <p:sldId id="599" r:id="rId21"/>
    <p:sldId id="595" r:id="rId22"/>
    <p:sldId id="597" r:id="rId23"/>
    <p:sldId id="600" r:id="rId24"/>
    <p:sldId id="601" r:id="rId25"/>
    <p:sldId id="606" r:id="rId26"/>
    <p:sldId id="610" r:id="rId27"/>
    <p:sldId id="598" r:id="rId28"/>
    <p:sldId id="587" r:id="rId29"/>
    <p:sldId id="596" r:id="rId30"/>
    <p:sldId id="589" r:id="rId31"/>
    <p:sldId id="588" r:id="rId32"/>
    <p:sldId id="61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102" d="100"/>
          <a:sy n="102" d="100"/>
        </p:scale>
        <p:origin x="132"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40" d="100"/>
        <a:sy n="140" d="100"/>
      </p:scale>
      <p:origin x="0" y="-549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802.11-20/1770r6</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802.11-20/1770r6</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424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5459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035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7296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57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02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5321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5928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047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1936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8378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802.11-20/1770r6</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2553045"/>
              </p:ext>
            </p:extLst>
          </p:nvPr>
        </p:nvGraphicFramePr>
        <p:xfrm>
          <a:off x="995363" y="2435225"/>
          <a:ext cx="9923462" cy="2417763"/>
        </p:xfrm>
        <a:graphic>
          <a:graphicData uri="http://schemas.openxmlformats.org/presentationml/2006/ole">
            <mc:AlternateContent xmlns:mc="http://schemas.openxmlformats.org/markup-compatibility/2006">
              <mc:Choice xmlns:v="urn:schemas-microsoft-com:vml" Requires="v">
                <p:oleObj spid="_x0000_s1068"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95363" y="2435225"/>
                        <a:ext cx="9923462" cy="24177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P802.11bh PAR</a:t>
            </a:r>
          </a:p>
          <a:p>
            <a:r>
              <a:rPr lang="en-US" sz="1800" b="0" dirty="0"/>
              <a:t>5.2.b. Scope of the project:</a:t>
            </a:r>
          </a:p>
          <a:p>
            <a:pPr algn="l"/>
            <a:r>
              <a:rPr lang="en-US" sz="1800" b="0" dirty="0"/>
              <a:t>• The use of 802.11 technology is expected to play an important and increasing role in environments that are tightly controlled, e.g., in flexible factories </a:t>
            </a:r>
            <a:r>
              <a:rPr lang="en-US" sz="18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1800" b="0" dirty="0">
                <a:latin typeface="+mj-lt"/>
              </a:rPr>
              <a:t>. </a:t>
            </a:r>
            <a:r>
              <a:rPr lang="en-US" sz="1800" b="0" dirty="0"/>
              <a:t>802.1 is concerned that P802.11bh could restrict the use of some 802.11 devices in these environments, and thus reduce the use of low latency and prioritization capabilities discussed in the context of 802.11be with TSN.</a:t>
            </a:r>
          </a:p>
          <a:p>
            <a:r>
              <a:rPr lang="en-US" sz="1800" b="0" dirty="0"/>
              <a:t>• Please amend the Scope to indicate that a conformant 802.11 device should be configurable to operate without address randomization.</a:t>
            </a:r>
          </a:p>
          <a:p>
            <a:endParaRPr lang="en-US" sz="1800" b="0" dirty="0"/>
          </a:p>
          <a:p>
            <a:r>
              <a:rPr lang="en-CA" sz="1800" dirty="0"/>
              <a:t>Response: The IEEE P802.11REVmd D5.0 allows configuration of whether a STA randomizes or not the MAC address (see the use of dot11MACPrivacyActivated).</a:t>
            </a:r>
          </a:p>
          <a:p>
            <a:r>
              <a:rPr lang="en-CA" sz="1800" dirty="0"/>
              <a:t>No changes required.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r>
              <a:rPr lang="en-CA" sz="2000" dirty="0"/>
              <a:t>Response: The answer to 6.1.2 has been changed to “yes”. </a:t>
            </a:r>
          </a:p>
          <a:p>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802.11bh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1600" dirty="0"/>
              <a:t>The new document number of the P802.11bh PAR is: 11-20-1795r1</a:t>
            </a:r>
          </a:p>
          <a:p>
            <a:pPr>
              <a:buFont typeface="Arial" panose="020B0604020202020204" pitchFamily="34" charset="0"/>
              <a:buChar char="•"/>
            </a:pPr>
            <a:r>
              <a:rPr lang="en-CA" sz="1600" dirty="0"/>
              <a:t>Change the title to:</a:t>
            </a:r>
            <a:r>
              <a:rPr lang="en-US" sz="1600" dirty="0"/>
              <a:t> “Operation with Randomized and Changing MAC Addresses”</a:t>
            </a:r>
          </a:p>
          <a:p>
            <a:pPr>
              <a:buFont typeface="Arial" panose="020B0604020202020204" pitchFamily="34" charset="0"/>
              <a:buChar char="•"/>
            </a:pPr>
            <a:r>
              <a:rPr lang="en-US" sz="1600" dirty="0"/>
              <a:t>Change 5.2.b to: </a:t>
            </a:r>
          </a:p>
          <a:p>
            <a:pPr marL="0" indent="0"/>
            <a:r>
              <a:rPr lang="en-US" sz="1600" dirty="0"/>
              <a:t>“This amendment specifies modifications to the medium access control (MAC) mechanisms to preserve the existing services that might otherwise be restricted in environments where STAs in an ESS use randomized or changing MAC addresses, without affecting user privacy. User privacy includes exposure of trackable information to third parties or exposure of an individual's presence or behavior. This amendment introduces mechanisms to enable session continuity in the absence of unique MAC address-to-STA mapping.</a:t>
            </a:r>
          </a:p>
          <a:p>
            <a:pPr marL="0" indent="0"/>
            <a:r>
              <a:rPr lang="en-US" sz="1600" dirty="0"/>
              <a:t>For STAs in an ESS that use randomized or changing MAC addresses, this amendment preserves the ability to provide customer support, conduct network diagnostics and troubleshooting, and detect device arrival in a trusted environment.”</a:t>
            </a:r>
          </a:p>
          <a:p>
            <a:pPr>
              <a:buFont typeface="Arial" panose="020B0604020202020204" pitchFamily="34" charset="0"/>
              <a:buChar char="•"/>
            </a:pPr>
            <a:r>
              <a:rPr lang="en-US" sz="1600" dirty="0"/>
              <a:t>Change 6.1.2 to: Is the Standards Committee aware of possible registration activity related to this project?: Yes</a:t>
            </a:r>
          </a:p>
          <a:p>
            <a:pPr marL="0" indent="0"/>
            <a:r>
              <a:rPr lang="en-US" sz="1600" dirty="0"/>
              <a:t>and add “Explanation: The RAC may want to review for correct and consistent usage of registry terms.”</a:t>
            </a:r>
          </a:p>
          <a:p>
            <a:pPr>
              <a:buFont typeface="Arial" panose="020B0604020202020204" pitchFamily="34" charset="0"/>
              <a:buChar char="•"/>
            </a:pPr>
            <a:r>
              <a:rPr lang="en-CA" sz="1600" dirty="0"/>
              <a:t>In section 8.1, add the following:</a:t>
            </a:r>
          </a:p>
          <a:p>
            <a:pPr marL="0" indent="0"/>
            <a:r>
              <a:rPr lang="en-CA" sz="1600" dirty="0"/>
              <a:t>“5.2.b: The IEEE Std 802.11</a:t>
            </a:r>
            <a:r>
              <a:rPr lang="en-CA" sz="1600" baseline="30000" dirty="0"/>
              <a:t>TM</a:t>
            </a:r>
            <a:r>
              <a:rPr lang="en-CA" sz="1600" dirty="0"/>
              <a:t>-2020 requirements regarding changing a MAC address will be maintained. A non-AP STA MAC address shall not change during an ESS connection.”</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80028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bh</a:t>
            </a:r>
            <a:r>
              <a:rPr lang="en-US" dirty="0"/>
              <a:t> CSD</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422889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endParaRPr lang="en-US" sz="2000" b="0" dirty="0"/>
          </a:p>
          <a:p>
            <a:r>
              <a:rPr lang="en-CA" sz="2000" dirty="0"/>
              <a:t>Response: The title has been changed to:</a:t>
            </a:r>
          </a:p>
          <a:p>
            <a:r>
              <a:rPr lang="en-CA" sz="2000" dirty="0">
                <a:effectLst/>
                <a:latin typeface="Times New Roman" panose="02020603050405020304" pitchFamily="18" charset="0"/>
                <a:ea typeface="Arial Unicode MS"/>
              </a:rPr>
              <a:t>“Proposed CSD for P802.11bh</a:t>
            </a:r>
            <a:r>
              <a:rPr lang="en-CA" sz="2000" dirty="0">
                <a:latin typeface="Times New Roman" panose="02020603050405020304" pitchFamily="18" charset="0"/>
                <a:ea typeface="Arial Unicode MS"/>
              </a:rPr>
              <a:t>”</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875215"/>
          </a:xfrm>
          <a:ln/>
        </p:spPr>
        <p:txBody>
          <a:bodyPr/>
          <a:lstStyle/>
          <a:p>
            <a:r>
              <a:rPr lang="en-US" sz="2000" dirty="0"/>
              <a:t>P802.11bh CSD</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a:t>
            </a:r>
          </a:p>
          <a:p>
            <a:r>
              <a:rPr lang="en-CA" sz="1600" dirty="0"/>
              <a:t>The References have been removed from the CSD.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0166690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875215"/>
          </a:xfrm>
          <a:ln/>
        </p:spPr>
        <p:txBody>
          <a:bodyPr/>
          <a:lstStyle/>
          <a:p>
            <a:r>
              <a:rPr lang="en-US" sz="2000" dirty="0"/>
              <a:t>P802.11bh CSD</a:t>
            </a:r>
            <a:endParaRPr lang="en-CA" sz="2000" dirty="0"/>
          </a:p>
          <a:p>
            <a:r>
              <a:rPr lang="en-US" sz="1800" b="0" dirty="0"/>
              <a:t>1.2.2, Compatibility</a:t>
            </a:r>
          </a:p>
          <a:p>
            <a:pPr>
              <a:buFont typeface="Arial" panose="020B0604020202020204" pitchFamily="34" charset="0"/>
              <a:buChar char="•"/>
            </a:pPr>
            <a:r>
              <a:rPr lang="en-US" sz="18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r>
              <a:rPr lang="en-US" sz="1800" b="0" dirty="0"/>
              <a:t>1.2.3, Distinct identity</a:t>
            </a:r>
          </a:p>
          <a:p>
            <a:pPr>
              <a:buFont typeface="Arial" panose="020B0604020202020204" pitchFamily="34" charset="0"/>
              <a:buChar char="•"/>
            </a:pPr>
            <a:r>
              <a:rPr lang="en-US" sz="1800" b="0" dirty="0"/>
              <a:t>See comments on proposed P802.11bi.  There is insufficient information discriminating the work on this project and proposed P802.11bi.</a:t>
            </a:r>
          </a:p>
          <a:p>
            <a:pPr>
              <a:buFont typeface="Arial" panose="020B0604020202020204" pitchFamily="34" charset="0"/>
              <a:buChar char="•"/>
            </a:pPr>
            <a:endParaRPr lang="en-US" sz="1800" b="0" dirty="0"/>
          </a:p>
          <a:p>
            <a:r>
              <a:rPr lang="en-CA" sz="1800" dirty="0"/>
              <a:t>Response: For 1.2.2, the answer is Yes. IEEE P802.11REVmd D5.0 already requires compliance to optional SLAP capabilities of IEEE Std 802c. There is no intention in 802.11bh to change this. </a:t>
            </a:r>
          </a:p>
          <a:p>
            <a:r>
              <a:rPr lang="en-CA" sz="1800" dirty="0"/>
              <a:t>For 1.2.3, the distinct identity for 802.11bh states: “</a:t>
            </a:r>
            <a:r>
              <a:rPr lang="en-US" sz="1800" dirty="0">
                <a:effectLst/>
                <a:latin typeface="Times New Roman" panose="02020603050405020304" pitchFamily="18" charset="0"/>
                <a:ea typeface="Arial Unicode MS"/>
              </a:rPr>
              <a:t>address operational challenges resulting from the use of random or changing MAC addresses”. </a:t>
            </a:r>
          </a:p>
          <a:p>
            <a:r>
              <a:rPr lang="en-US" sz="1800" dirty="0">
                <a:effectLst/>
                <a:latin typeface="Times New Roman" panose="02020603050405020304" pitchFamily="18" charset="0"/>
                <a:ea typeface="Arial Unicode MS"/>
              </a:rPr>
              <a:t>No changes required.</a:t>
            </a: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endParaRPr lang="en-US" sz="2000" b="0" dirty="0"/>
          </a:p>
          <a:p>
            <a:r>
              <a:rPr lang="en-CA" sz="2000" dirty="0"/>
              <a:t>Response: The references have been removed from the CSD.</a:t>
            </a:r>
          </a:p>
          <a:p>
            <a:r>
              <a:rPr lang="en-CA" sz="2000" dirty="0"/>
              <a:t>The second paragraph of 1.2.4 j) has been removed from the CSD.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92897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802.11bh CSD</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2000" dirty="0"/>
              <a:t>Change the title to:</a:t>
            </a:r>
            <a:r>
              <a:rPr lang="en-US" sz="2000" dirty="0"/>
              <a:t> “Proposed CSD for P802.11bh”</a:t>
            </a:r>
          </a:p>
          <a:p>
            <a:pPr>
              <a:buFont typeface="Arial" panose="020B0604020202020204" pitchFamily="34" charset="0"/>
              <a:buChar char="•"/>
            </a:pPr>
            <a:r>
              <a:rPr lang="en-US" sz="2000" dirty="0"/>
              <a:t>Remove the 2</a:t>
            </a:r>
            <a:r>
              <a:rPr lang="en-US" sz="2000" baseline="30000" dirty="0"/>
              <a:t>nd</a:t>
            </a:r>
            <a:r>
              <a:rPr lang="en-US" sz="2000" dirty="0"/>
              <a:t> paragraph of 1.2.4 j)</a:t>
            </a:r>
          </a:p>
          <a:p>
            <a:pPr>
              <a:buFont typeface="Arial" panose="020B0604020202020204" pitchFamily="34" charset="0"/>
              <a:buChar char="•"/>
            </a:pPr>
            <a:r>
              <a:rPr lang="en-US" sz="2000" dirty="0"/>
              <a:t>Remove the references</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39982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bi</a:t>
            </a:r>
            <a:r>
              <a:rPr lang="en-US" dirty="0"/>
              <a:t> PAR</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70965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r>
              <a:rPr lang="en-CA" sz="2000" dirty="0"/>
              <a:t>Response: The 802.11bi PAR amends the standard to address user privacy requirements for 802.11 non-AP STAs. </a:t>
            </a:r>
          </a:p>
          <a:p>
            <a:r>
              <a:rPr lang="en-CA" sz="2000" dirty="0"/>
              <a:t>No changes required.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8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P802.11bi PAR</a:t>
            </a:r>
            <a:endParaRPr lang="en-CA" sz="1600" dirty="0"/>
          </a:p>
          <a:p>
            <a:r>
              <a:rPr lang="en-US" sz="1600" b="0" dirty="0"/>
              <a:t>General</a:t>
            </a:r>
          </a:p>
          <a:p>
            <a:pPr>
              <a:buFont typeface="Arial" panose="020B0604020202020204" pitchFamily="34" charset="0"/>
              <a:buChar char="•"/>
            </a:pPr>
            <a:r>
              <a:rPr lang="en-US" sz="16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1600" b="0" dirty="0"/>
              <a:t>We really can’t understand what this PAR is proposed to do.  A better Project Scope or more detail in Need could help with this.</a:t>
            </a:r>
          </a:p>
          <a:p>
            <a:pPr marL="0" indent="0"/>
            <a:endParaRPr lang="en-US" sz="1600" b="0" dirty="0"/>
          </a:p>
          <a:p>
            <a:pPr marL="0" indent="0"/>
            <a:r>
              <a:rPr lang="en-US" sz="1600" b="0" dirty="0"/>
              <a:t>2.1, Title</a:t>
            </a:r>
          </a:p>
          <a:p>
            <a:pPr>
              <a:buFont typeface="Arial" panose="020B0604020202020204" pitchFamily="34" charset="0"/>
              <a:buChar char="•"/>
            </a:pPr>
            <a:r>
              <a:rPr lang="en-US" sz="1600" b="0" dirty="0"/>
              <a:t>Capitalization is inconsistent (not title case nor consistent with IEEE style).  Recommend “Enhanced service with data privacy protection”.</a:t>
            </a:r>
          </a:p>
          <a:p>
            <a:pPr>
              <a:buFont typeface="Arial" panose="020B0604020202020204" pitchFamily="34" charset="0"/>
              <a:buChar char="•"/>
            </a:pPr>
            <a:endParaRPr lang="en-US" sz="1600" b="0" dirty="0"/>
          </a:p>
          <a:p>
            <a:r>
              <a:rPr lang="en-CA" sz="2000" dirty="0"/>
              <a:t>Response: As stated in the section 5.2.b, the scope of the amendment is: “</a:t>
            </a:r>
            <a:r>
              <a:rPr lang="en-US" sz="2000" dirty="0"/>
              <a:t>to specify new mechanisms that address and improve user privacy.”</a:t>
            </a:r>
          </a:p>
          <a:p>
            <a:r>
              <a:rPr lang="en-US" sz="2000" dirty="0"/>
              <a:t>The title has been changed to “Enhanced Service with Data Privacy Protection”</a:t>
            </a:r>
          </a:p>
          <a:p>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endParaRPr lang="en-US" sz="2000" b="0" dirty="0"/>
          </a:p>
          <a:p>
            <a:endParaRPr lang="en-US" sz="2000" b="0" dirty="0"/>
          </a:p>
          <a:p>
            <a:r>
              <a:rPr lang="en-CA" sz="2000" dirty="0"/>
              <a:t>Response: An additional explanatory note with respect to 5.2.b to clarify that the intention is not to diminish user privacy has been added to section 8.1.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08196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endParaRPr lang="en-US" sz="1800" b="0" dirty="0"/>
          </a:p>
          <a:p>
            <a:r>
              <a:rPr lang="en-CA" sz="2000" dirty="0"/>
              <a:t>Response: An additional explanatory note with respect to 5.2.b to clarify that the intention is not to diminish user privacy, has been added to section 8.1.</a:t>
            </a:r>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4718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endParaRPr lang="en-CA" sz="2000" dirty="0"/>
          </a:p>
          <a:p>
            <a:endParaRPr lang="en-CA" sz="2000" dirty="0"/>
          </a:p>
          <a:p>
            <a:endParaRPr lang="en-CA" sz="2000" dirty="0"/>
          </a:p>
          <a:p>
            <a:r>
              <a:rPr lang="en-CA" sz="2000" dirty="0"/>
              <a:t>Response: The answer to 6.1.2 has been changed to “yes”.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199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802.11bi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US" sz="1800" dirty="0"/>
              <a:t>The new document number </a:t>
            </a:r>
            <a:r>
              <a:rPr lang="en-CA" sz="1800" dirty="0"/>
              <a:t>of the P802.11bi PAR </a:t>
            </a:r>
            <a:r>
              <a:rPr lang="en-US" sz="1800" dirty="0"/>
              <a:t>is: 11-20-1801r0</a:t>
            </a:r>
            <a:endParaRPr lang="en-CA" sz="1800" dirty="0"/>
          </a:p>
          <a:p>
            <a:pPr>
              <a:buFont typeface="Arial" panose="020B0604020202020204" pitchFamily="34" charset="0"/>
              <a:buChar char="•"/>
            </a:pPr>
            <a:r>
              <a:rPr lang="en-CA" sz="1800" dirty="0"/>
              <a:t>Change the title to:</a:t>
            </a:r>
            <a:r>
              <a:rPr lang="en-US" sz="1800" dirty="0"/>
              <a:t> “Enhanced Service with Data Privacy Protection”</a:t>
            </a:r>
          </a:p>
          <a:p>
            <a:pPr>
              <a:buFont typeface="Arial" panose="020B0604020202020204" pitchFamily="34" charset="0"/>
              <a:buChar char="•"/>
            </a:pPr>
            <a:r>
              <a:rPr lang="en-US" sz="1800" dirty="0"/>
              <a:t>Change 6.1.2 to: Is the Standards Committee aware of possible registration activity related to this project?: Yes</a:t>
            </a:r>
          </a:p>
          <a:p>
            <a:pPr marL="0" indent="0"/>
            <a:r>
              <a:rPr lang="en-US" sz="1800" dirty="0"/>
              <a:t>and add “Explanation: The RAC may want to review for correct and consistent usage of registry terms.”</a:t>
            </a:r>
          </a:p>
          <a:p>
            <a:pPr>
              <a:buFont typeface="Arial" panose="020B0604020202020204" pitchFamily="34" charset="0"/>
              <a:buChar char="•"/>
            </a:pPr>
            <a:r>
              <a:rPr lang="en-CA" sz="1800" dirty="0"/>
              <a:t>In section 8.1, add the following:</a:t>
            </a:r>
          </a:p>
          <a:p>
            <a:pPr marL="0" indent="0"/>
            <a:r>
              <a:rPr lang="en-CA" sz="1800" dirty="0"/>
              <a:t>“5.2.b: The IEEE Std 802.11</a:t>
            </a:r>
            <a:r>
              <a:rPr lang="en-CA" sz="1800" baseline="30000" dirty="0"/>
              <a:t>TM</a:t>
            </a:r>
            <a:r>
              <a:rPr lang="en-CA" sz="1800" dirty="0"/>
              <a:t>-2020 </a:t>
            </a:r>
            <a:r>
              <a:rPr lang="en-US" sz="1800" dirty="0"/>
              <a:t>requirements regarding user privacy will not be diminished by new requirements added in this amendment.”</a:t>
            </a:r>
            <a:endParaRPr lang="en-CA" sz="1800" dirty="0"/>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38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bi</a:t>
            </a:r>
            <a:r>
              <a:rPr lang="en-US" dirty="0"/>
              <a:t> CSD</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87327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endParaRPr lang="en-CA" sz="2000" dirty="0"/>
          </a:p>
          <a:p>
            <a:r>
              <a:rPr lang="en-CA" sz="2000" dirty="0"/>
              <a:t>Response: The title has been changed to </a:t>
            </a:r>
            <a:r>
              <a:rPr lang="en-CA" sz="2000" dirty="0">
                <a:effectLst/>
                <a:latin typeface="Times New Roman" panose="02020603050405020304" pitchFamily="18" charset="0"/>
                <a:ea typeface="Arial Unicode MS"/>
              </a:rPr>
              <a:t>“Proposed CSD for P802.11bi</a:t>
            </a:r>
            <a:r>
              <a:rPr lang="en-CA" sz="2000" dirty="0">
                <a:latin typeface="Times New Roman" panose="02020603050405020304" pitchFamily="18" charset="0"/>
                <a:ea typeface="Arial Unicode MS"/>
              </a:rPr>
              <a:t>”</a:t>
            </a: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06972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a:t>
            </a:r>
          </a:p>
          <a:p>
            <a:r>
              <a:rPr lang="en-CA" sz="1600" dirty="0"/>
              <a:t>The references have been removed from the CSD.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endParaRPr lang="en-CA" sz="2000" dirty="0"/>
          </a:p>
          <a:p>
            <a:endParaRPr lang="en-CA" sz="2000" dirty="0"/>
          </a:p>
          <a:p>
            <a:r>
              <a:rPr lang="en-CA" sz="2000" dirty="0"/>
              <a:t>Response: For 1.2.3, the distinct identity for 11bi specifies requirements to “</a:t>
            </a:r>
            <a:r>
              <a:rPr lang="en-US" sz="2000" dirty="0">
                <a:effectLst/>
                <a:latin typeface="Times New Roman" panose="02020603050405020304" pitchFamily="18" charset="0"/>
                <a:ea typeface="Arial Unicode MS"/>
              </a:rPr>
              <a:t>improve the privacy experienced by users in environments using IEEE Std 802.11 technology”. </a:t>
            </a:r>
          </a:p>
          <a:p>
            <a:r>
              <a:rPr lang="en-US" sz="2000" dirty="0">
                <a:effectLst/>
                <a:latin typeface="Times New Roman" panose="02020603050405020304" pitchFamily="18" charset="0"/>
                <a:ea typeface="Arial Unicode MS"/>
              </a:rPr>
              <a:t>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bh</a:t>
            </a:r>
            <a:r>
              <a:rPr lang="en-US" dirty="0"/>
              <a:t> PAR</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648201"/>
          </a:xfrm>
          <a:ln/>
        </p:spPr>
        <p:txBody>
          <a:bodyPr/>
          <a:lstStyle/>
          <a:p>
            <a:r>
              <a:rPr lang="en-US" sz="1800" dirty="0"/>
              <a:t>P802.11bi CSD</a:t>
            </a:r>
          </a:p>
          <a:p>
            <a:r>
              <a:rPr lang="en-US" sz="1800" b="0" dirty="0"/>
              <a:t>1.2.4 Technical Feasibility</a:t>
            </a:r>
          </a:p>
          <a:p>
            <a:r>
              <a:rPr lang="en-US" sz="1800" b="0" dirty="0"/>
              <a:t>• </a:t>
            </a:r>
            <a:r>
              <a:rPr lang="en-US" sz="14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4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400" b="0" dirty="0"/>
              <a:t>• Provide credible references and demonstrate Technical Feasibility. The current set of references do not meet that criteria.</a:t>
            </a:r>
          </a:p>
          <a:p>
            <a:r>
              <a:rPr lang="en-CA" sz="1600" dirty="0"/>
              <a:t>Response: The first paragraph of 1.2.4 j) is sufficient to demonstrate technical feasibility for 11bi. </a:t>
            </a:r>
            <a:endParaRPr lang="en-US" sz="1600" dirty="0"/>
          </a:p>
          <a:p>
            <a:r>
              <a:rPr lang="en-US" sz="1600" dirty="0"/>
              <a:t>The second paragraph of 1.2.4 j) has been removed from the CSD.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endParaRPr lang="en-US" sz="2000" b="0" dirty="0"/>
          </a:p>
          <a:p>
            <a:r>
              <a:rPr lang="en-CA" sz="2000" dirty="0"/>
              <a:t>Response: The references have been removed from the CSD.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802.11bi CSD</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2000" dirty="0"/>
              <a:t>Change the title to:</a:t>
            </a:r>
            <a:r>
              <a:rPr lang="en-US" sz="2000" dirty="0"/>
              <a:t> “Proposed CSD for P802.11bi”</a:t>
            </a:r>
          </a:p>
          <a:p>
            <a:pPr>
              <a:buFont typeface="Arial" panose="020B0604020202020204" pitchFamily="34" charset="0"/>
              <a:buChar char="•"/>
            </a:pPr>
            <a:r>
              <a:rPr lang="en-US" sz="2000" dirty="0"/>
              <a:t>Remove the 2</a:t>
            </a:r>
            <a:r>
              <a:rPr lang="en-US" sz="2000" baseline="30000" dirty="0"/>
              <a:t>nd</a:t>
            </a:r>
            <a:r>
              <a:rPr lang="en-US" sz="2000" dirty="0"/>
              <a:t> paragraph of 1.2.4 j)</a:t>
            </a:r>
          </a:p>
          <a:p>
            <a:pPr>
              <a:buFont typeface="Arial" panose="020B0604020202020204" pitchFamily="34" charset="0"/>
              <a:buChar char="•"/>
            </a:pPr>
            <a:r>
              <a:rPr lang="en-US" sz="2000" dirty="0"/>
              <a:t>Remove the references</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070160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p>
          <a:p>
            <a:endParaRPr lang="en-US" sz="2000" b="0" dirty="0"/>
          </a:p>
          <a:p>
            <a:endParaRPr lang="en-CA" sz="2000" b="0" dirty="0"/>
          </a:p>
          <a:p>
            <a:r>
              <a:rPr lang="en-GB" sz="2000" dirty="0"/>
              <a:t>Response: Thanks to IEEE 802.1 for their comments</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7876" y="1591937"/>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endParaRPr lang="en-CA" sz="2000" dirty="0"/>
          </a:p>
          <a:p>
            <a:endParaRPr lang="en-CA" sz="2000" dirty="0"/>
          </a:p>
          <a:p>
            <a:endParaRPr lang="en-CA" sz="2000" dirty="0"/>
          </a:p>
          <a:p>
            <a:r>
              <a:rPr lang="en-CA" sz="2000" dirty="0"/>
              <a:t>Response: The CSD documents have been updated using the latest template.</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endParaRPr lang="en-US" sz="2000" b="0" dirty="0"/>
          </a:p>
          <a:p>
            <a:r>
              <a:rPr lang="en-CA" sz="2000" dirty="0"/>
              <a:t>Response: The title has been changed to:</a:t>
            </a:r>
            <a:endParaRPr lang="en-US" sz="2000" dirty="0"/>
          </a:p>
          <a:p>
            <a:r>
              <a:rPr lang="en-US" sz="2000" dirty="0"/>
              <a:t>“Operation with Randomized and Changing MAC Addresses”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pPr>
              <a:buFont typeface="Arial" panose="020B0604020202020204" pitchFamily="34" charset="0"/>
              <a:buChar char="•"/>
            </a:pPr>
            <a:endParaRPr lang="en-US" sz="2000" b="0" dirty="0"/>
          </a:p>
          <a:p>
            <a:r>
              <a:rPr lang="en-CA" sz="2000" dirty="0"/>
              <a:t>Response: </a:t>
            </a:r>
            <a:r>
              <a:rPr lang="en-GB" sz="2000" dirty="0"/>
              <a:t>Thanks to IEEE 802.3 for their comments</a:t>
            </a:r>
            <a:endParaRPr lang="en-CA" sz="2000" dirty="0"/>
          </a:p>
          <a:p>
            <a:r>
              <a:rPr lang="en-CA" sz="2000" dirty="0"/>
              <a:t>The 802.11bh PAR amends the standard to address requirements for managing 802.11 non-AP STAs that change their MAC addresses. </a:t>
            </a:r>
          </a:p>
          <a:p>
            <a:r>
              <a:rPr lang="en-US" sz="2000" dirty="0"/>
              <a:t>No changes required.</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5740" y="1524000"/>
            <a:ext cx="10361084" cy="4571999"/>
          </a:xfrm>
          <a:ln/>
        </p:spPr>
        <p:txBody>
          <a:bodyPr/>
          <a:lstStyle/>
          <a:p>
            <a:r>
              <a:rPr lang="en-US" sz="2000" dirty="0"/>
              <a:t>P802.11bh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endParaRPr lang="en-US" sz="2000" b="0" dirty="0"/>
          </a:p>
          <a:p>
            <a:r>
              <a:rPr lang="en-CA" sz="2000" dirty="0"/>
              <a:t>Response: Note that 5.2.b. states “…without decreasing user privacy…”.</a:t>
            </a:r>
          </a:p>
          <a:p>
            <a:r>
              <a:rPr lang="en-CA" sz="2000" dirty="0"/>
              <a:t>An additional explanatory note with respect to 5.2.b to clarify that the intention is to maintain the IEEE P802.11REVmd D5.0 requirements regarding changing a MAC address, e.g. not during an ESS connection, has been added to section 8.1.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P802.11bh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endParaRPr lang="en-US" sz="1800" b="0" dirty="0"/>
          </a:p>
          <a:p>
            <a:r>
              <a:rPr lang="en-CA" sz="1800" dirty="0"/>
              <a:t>Response:  An additional explanatory note with respect to 5.2.b to clarify that the intention is to maintain the IEEE Std 802.11</a:t>
            </a:r>
            <a:r>
              <a:rPr lang="en-CA" sz="1800" baseline="30000" dirty="0"/>
              <a:t>TM</a:t>
            </a:r>
            <a:r>
              <a:rPr lang="en-CA" sz="1800" dirty="0"/>
              <a:t>-2020 requirements regarding changing a MAC address, e.g. not during an ESS connection, has been added to section 8.1.</a:t>
            </a:r>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4276</Words>
  <Application>Microsoft Office PowerPoint</Application>
  <PresentationFormat>Widescreen</PresentationFormat>
  <Paragraphs>434</Paragraphs>
  <Slides>32</Slides>
  <Notes>28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6" baseType="lpstr">
      <vt:lpstr>Arial</vt:lpstr>
      <vt:lpstr>Times New Roman</vt:lpstr>
      <vt:lpstr>Office Theme</vt:lpstr>
      <vt:lpstr>Document</vt:lpstr>
      <vt:lpstr>RCM and EDP PAR and CSD comment responses</vt:lpstr>
      <vt:lpstr>Abstract</vt:lpstr>
      <vt:lpstr>IEEE 802.11bh PAR</vt:lpstr>
      <vt:lpstr>802.1 comments on PARs and CSDs</vt:lpstr>
      <vt:lpstr>802.1 comments on PARs and CSDs</vt:lpstr>
      <vt:lpstr>802.1 comments on PARs and CSDs</vt:lpstr>
      <vt:lpstr>802.3 comments on PARs and CSDs</vt:lpstr>
      <vt:lpstr>802.1 comments on PARs and CSDs</vt:lpstr>
      <vt:lpstr>802.1 comments on PARs and CSDs</vt:lpstr>
      <vt:lpstr>802.1 comments on PARs and CSDs</vt:lpstr>
      <vt:lpstr>802.3 comments on PARs and CSDs</vt:lpstr>
      <vt:lpstr>Changes to the 802.11bh PAR</vt:lpstr>
      <vt:lpstr>IEEE 802.11bh CSD</vt:lpstr>
      <vt:lpstr>802.1 comments on PARs and CSDs</vt:lpstr>
      <vt:lpstr>802.1 comments on PARs and CSDs</vt:lpstr>
      <vt:lpstr>802.3 comments on PARs and CSDs</vt:lpstr>
      <vt:lpstr>802.1 comments on PARs and CSDs</vt:lpstr>
      <vt:lpstr>Changes to the 802.11bh CSD</vt:lpstr>
      <vt:lpstr>IEEE 802.11bi PAR</vt:lpstr>
      <vt:lpstr>802.3 comments on PARs and CSDs</vt:lpstr>
      <vt:lpstr>802.3 comments on PARs and CSDs</vt:lpstr>
      <vt:lpstr>802.1 comments on PARs and CSDs</vt:lpstr>
      <vt:lpstr>802.1 comments on PARs and CSDs</vt:lpstr>
      <vt:lpstr>802.3 comments on PARs and CSDs</vt:lpstr>
      <vt:lpstr>Changes to the 802.11bi PAR</vt:lpstr>
      <vt:lpstr>IEEE 802.11bi CSD</vt:lpstr>
      <vt:lpstr>802.1 comments on PARs and CSDs</vt:lpstr>
      <vt:lpstr>802.1 comments on PARs and CSDs</vt:lpstr>
      <vt:lpstr>802.3 comments on PARs and CSDs</vt:lpstr>
      <vt:lpstr>802.1 comments on PARs and CSDs</vt:lpstr>
      <vt:lpstr>802.1 comments on PARs and CSDs</vt:lpstr>
      <vt:lpstr>Changes to the 802.11bi CSD</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Stephen McCann</cp:lastModifiedBy>
  <cp:revision>755</cp:revision>
  <cp:lastPrinted>1601-01-01T00:00:00Z</cp:lastPrinted>
  <dcterms:created xsi:type="dcterms:W3CDTF">2018-05-10T16:45:22Z</dcterms:created>
  <dcterms:modified xsi:type="dcterms:W3CDTF">2020-11-05T19:59:37Z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