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3" r:id="rId5"/>
    <p:sldId id="265" r:id="rId6"/>
    <p:sldId id="930" r:id="rId7"/>
    <p:sldId id="937" r:id="rId8"/>
    <p:sldId id="935" r:id="rId9"/>
    <p:sldId id="948" r:id="rId10"/>
    <p:sldId id="942" r:id="rId11"/>
    <p:sldId id="945" r:id="rId12"/>
    <p:sldId id="947" r:id="rId13"/>
    <p:sldId id="943" r:id="rId14"/>
    <p:sldId id="944" r:id="rId15"/>
    <p:sldId id="931" r:id="rId16"/>
    <p:sldId id="94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deghi, Bahareh" initials="SB" lastIdx="2" clrIdx="0">
    <p:extLst>
      <p:ext uri="{19B8F6BF-5375-455C-9EA6-DF929625EA0E}">
        <p15:presenceInfo xmlns:p15="http://schemas.microsoft.com/office/powerpoint/2012/main" userId="S::bahareh.sadeghi@intel.com::cd57bf2b-1b16-4d2a-aeab-18ee94fad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524" autoAdjust="0"/>
    <p:restoredTop sz="92722" autoAdjust="0"/>
  </p:normalViewPr>
  <p:slideViewPr>
    <p:cSldViewPr>
      <p:cViewPr varScale="1">
        <p:scale>
          <a:sx n="82" d="100"/>
          <a:sy n="82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eghi, Bahareh" userId="cd57bf2b-1b16-4d2a-aeab-18ee94fad450" providerId="ADAL" clId="{1390471D-B651-42F7-8CA8-EACF3A3B72A8}"/>
    <pc:docChg chg="modMainMaster">
      <pc:chgData name="Sadeghi, Bahareh" userId="cd57bf2b-1b16-4d2a-aeab-18ee94fad450" providerId="ADAL" clId="{1390471D-B651-42F7-8CA8-EACF3A3B72A8}" dt="2020-11-06T02:28:24.324" v="1" actId="20577"/>
      <pc:docMkLst>
        <pc:docMk/>
      </pc:docMkLst>
      <pc:sldMasterChg chg="modSp">
        <pc:chgData name="Sadeghi, Bahareh" userId="cd57bf2b-1b16-4d2a-aeab-18ee94fad450" providerId="ADAL" clId="{1390471D-B651-42F7-8CA8-EACF3A3B72A8}" dt="2020-11-06T02:28:24.324" v="1" actId="20577"/>
        <pc:sldMasterMkLst>
          <pc:docMk/>
          <pc:sldMasterMk cId="0" sldId="2147483648"/>
        </pc:sldMasterMkLst>
        <pc:spChg chg="mod">
          <ac:chgData name="Sadeghi, Bahareh" userId="cd57bf2b-1b16-4d2a-aeab-18ee94fad450" providerId="ADAL" clId="{1390471D-B651-42F7-8CA8-EACF3A3B72A8}" dt="2020-11-06T02:28:24.324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802.11-19/0788r3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85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9155" y="6475413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15200" y="6473309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83005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9155" y="6475413"/>
            <a:ext cx="1264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802.11-20/1761r2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>
                <a:cs typeface="Arial" charset="0"/>
              </a:rPr>
              <a:t>November 2020</a:t>
            </a:r>
            <a:endParaRPr kumimoji="0" lang="en-US" altLang="ko-KR" sz="1800" b="1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Ranging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95043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Sadeghi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Intel Corp.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503-803-2471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Bahareh.sadeghi@intel.com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Qinghua 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Jonathan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Segev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0A9C-1B9A-4D77-A8A6-5726DD07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A775C-E57D-4F87-B5E1-952BA9AD8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11-18/0861r9 </a:t>
            </a:r>
            <a:r>
              <a:rPr lang="en-US" sz="1800" dirty="0" err="1"/>
              <a:t>TGbd</a:t>
            </a:r>
            <a:r>
              <a:rPr lang="en-US" sz="1800" dirty="0"/>
              <a:t> PAR</a:t>
            </a:r>
          </a:p>
          <a:p>
            <a:r>
              <a:rPr lang="en-US" sz="1800" dirty="0"/>
              <a:t>[2] 11-19/1342r1 </a:t>
            </a:r>
            <a:r>
              <a:rPr lang="en-US" sz="1800" dirty="0" err="1"/>
              <a:t>TGbd</a:t>
            </a:r>
            <a:r>
              <a:rPr lang="en-US" sz="1800" dirty="0"/>
              <a:t> Use Case Document</a:t>
            </a:r>
          </a:p>
          <a:p>
            <a:r>
              <a:rPr lang="en-US" sz="1800" dirty="0"/>
              <a:t>[3] 11-19/788r3 considerations on ranging in NGV</a:t>
            </a:r>
          </a:p>
          <a:p>
            <a:r>
              <a:rPr lang="en-US" sz="1800" dirty="0"/>
              <a:t>[4] 11-19/859r0 ranging performance in 11bd</a:t>
            </a:r>
          </a:p>
          <a:p>
            <a:r>
              <a:rPr lang="en-US" sz="1800" dirty="0"/>
              <a:t>[5] 11-19/1892r0 on ranging methods for NGV</a:t>
            </a:r>
          </a:p>
          <a:p>
            <a:r>
              <a:rPr lang="en-US" sz="1800" dirty="0"/>
              <a:t>[6] 11-19/2011r0 ranging protocols in 11bd</a:t>
            </a:r>
          </a:p>
          <a:p>
            <a:r>
              <a:rPr lang="en-US" sz="1800" dirty="0"/>
              <a:t>[7] 11-19/1929r1 influence of delay-close multi-path components on FTM-RTT</a:t>
            </a:r>
          </a:p>
          <a:p>
            <a:r>
              <a:rPr lang="en-US" sz="1800" dirty="0"/>
              <a:t>[8] 11-20/1728r0 802.11bd ranging status and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807EF-CF06-4BD3-85E4-0F782CA8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C7ACF-F0EA-4572-B5F8-FCB8A3B9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510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ED0D-8CE3-42E9-851C-5228320E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5D27F-4982-4DC2-B854-552172CE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75C8F-8E6F-40F3-B036-3FBCB683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3834E-B390-4133-BD6F-27DB1133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8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altLang="zh-CN" dirty="0"/>
              <a:t>Non-trigger Based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/>
              <a:t>11az non-trigger based (NTB) measurement sequence with bidirectional LMR is shown below  </a:t>
            </a:r>
          </a:p>
          <a:p>
            <a:pPr lvl="1"/>
            <a:r>
              <a:rPr lang="en-US" dirty="0"/>
              <a:t>Applied to peer-to-peer ranging scenario (initiator and responder) </a:t>
            </a:r>
          </a:p>
          <a:p>
            <a:pPr lvl="1"/>
            <a:r>
              <a:rPr lang="en-US" dirty="0"/>
              <a:t>The measurement sequence is initiated by initiator STA</a:t>
            </a:r>
          </a:p>
          <a:p>
            <a:pPr lvl="1"/>
            <a:r>
              <a:rPr lang="en-US" dirty="0"/>
              <a:t>After measurement report exchange, both of initiator and responder obtain range estimation 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24" name="Rectangle 23"/>
          <p:cNvSpPr/>
          <p:nvPr/>
        </p:nvSpPr>
        <p:spPr>
          <a:xfrm>
            <a:off x="2975803" y="4540304"/>
            <a:ext cx="565852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3656" y="4609007"/>
            <a:ext cx="6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cs typeface="Neo Sans Intel"/>
              </a:rPr>
              <a:t>NDP</a:t>
            </a:r>
            <a:r>
              <a:rPr lang="en-US" sz="1200" dirty="0">
                <a:cs typeface="Neo Sans Intel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80990" y="4919976"/>
            <a:ext cx="4907313" cy="3473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0092" y="4530617"/>
            <a:ext cx="593759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580990" y="5699489"/>
            <a:ext cx="49073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12464" y="5323944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88086" y="5325600"/>
            <a:ext cx="562108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75656" y="4772153"/>
            <a:ext cx="96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Initiator</a:t>
            </a:r>
            <a:endParaRPr lang="en-US" sz="1100" dirty="0">
              <a:cs typeface="Neo Sans Inte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5355" y="5589750"/>
            <a:ext cx="1119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Responder</a:t>
            </a:r>
            <a:endParaRPr lang="en-US" sz="1050" dirty="0">
              <a:cs typeface="Neo Sans Inte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508281" y="5026757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75928" y="5016085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30627" y="5040971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83852" y="5033288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35751" y="5837135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3524" y="4595860"/>
            <a:ext cx="66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Neo Sans Intel"/>
              </a:rPr>
              <a:t> </a:t>
            </a:r>
            <a:r>
              <a:rPr lang="en-US" sz="1200" dirty="0">
                <a:cs typeface="Neo Sans Intel"/>
              </a:rPr>
              <a:t>NDP1 </a:t>
            </a:r>
            <a:endParaRPr lang="en-US" sz="1400" dirty="0">
              <a:cs typeface="Neo Sans Inte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4935" y="5381219"/>
            <a:ext cx="62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Neo Sans Intel"/>
              </a:rPr>
              <a:t>NDP2</a:t>
            </a: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5887843" y="5335052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(t2, t3)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79211" y="5831686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41961" y="4573770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65248" y="5095602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33"/>
          <p:cNvSpPr>
            <a:spLocks noChangeArrowheads="1"/>
          </p:cNvSpPr>
          <p:nvPr/>
        </p:nvSpPr>
        <p:spPr bwMode="auto">
          <a:xfrm>
            <a:off x="6722075" y="4585377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(t1, t4)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65248" y="5124875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66234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D933F-F062-4322-BD7D-3135D645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2989D-6142-4FEF-8D87-C9FFD7DF8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828675"/>
            <a:ext cx="562927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19533"/>
            <a:ext cx="7772400" cy="4855879"/>
          </a:xfrm>
        </p:spPr>
        <p:txBody>
          <a:bodyPr/>
          <a:lstStyle/>
          <a:p>
            <a:r>
              <a:rPr lang="en-US" sz="2000" dirty="0"/>
              <a:t>11bd PAR [1]: 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b="0" dirty="0"/>
              <a:t>This amendment defines procedures for at least one form of positioning in conjunction with V2X communications”</a:t>
            </a:r>
          </a:p>
          <a:p>
            <a:r>
              <a:rPr lang="en-US" sz="2000" dirty="0"/>
              <a:t>Use Case (UC) baseline document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UC5 Vehicular Positioning &amp;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UC8 Train-to-Train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have been multiple ranging contributions in </a:t>
            </a:r>
            <a:r>
              <a:rPr lang="en-US" sz="2000" dirty="0" err="1"/>
              <a:t>TGbd</a:t>
            </a:r>
            <a:r>
              <a:rPr lang="en-US" sz="2000" dirty="0"/>
              <a:t> [2][3][4][5][6][7]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Various techniques have been studied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Ranging performance of C2C channel model and free-space LOS path loss model simulated/analyzed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/>
              <a:t>sub-meter accuracy is possible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1.0: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Optional feature: RTT based ranging using 10 and 20 MHz bandwidth PPDUs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58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Abstract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This submission proposes ranging protocol for </a:t>
            </a:r>
            <a:r>
              <a:rPr lang="en-US" altLang="zh-CN" b="0" dirty="0"/>
              <a:t>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RTT based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Reuse 11az ranging protocol</a:t>
            </a:r>
            <a:endParaRPr lang="en-US" altLang="zh-CN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leveraging1609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Flexible and low-overhead application of 11az in 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Ranging can </a:t>
            </a:r>
            <a:r>
              <a:rPr lang="en-US" altLang="zh-CN" dirty="0"/>
              <a:t>occur in ITS band or other 802.11 bands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altLang="zh-CN" b="0" dirty="0"/>
              <a:t>Enables use of higher BW channels for higher accuracy ranging where applicable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Use of </a:t>
            </a:r>
            <a:r>
              <a:rPr lang="en-US" altLang="zh-CN" b="0" dirty="0"/>
              <a:t>11az PHY security and different options</a:t>
            </a:r>
            <a:r>
              <a:rPr lang="en-US" altLang="zh-CN" dirty="0"/>
              <a:t> possible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 marL="457200" lvl="1" indent="0">
              <a:buNone/>
            </a:pPr>
            <a:endParaRPr lang="en-US" altLang="zh-CN" sz="2000" dirty="0"/>
          </a:p>
          <a:p>
            <a:pPr marL="457200" lvl="1" indent="0">
              <a:buNone/>
            </a:pPr>
            <a:endParaRPr lang="en-US" sz="2400" dirty="0"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6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426438"/>
            <a:ext cx="8229600" cy="1158240"/>
          </a:xfrm>
        </p:spPr>
        <p:txBody>
          <a:bodyPr/>
          <a:lstStyle/>
          <a:p>
            <a:r>
              <a:rPr lang="en-US" dirty="0"/>
              <a:t>11az Ranging Overview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569521"/>
            <a:ext cx="8228012" cy="5288479"/>
          </a:xfrm>
        </p:spPr>
        <p:txBody>
          <a:bodyPr/>
          <a:lstStyle/>
          <a:p>
            <a:r>
              <a:rPr lang="en-US" sz="2000" b="0" dirty="0"/>
              <a:t>11az ranging includes three parts:</a:t>
            </a:r>
          </a:p>
          <a:p>
            <a:pPr lvl="1"/>
            <a:r>
              <a:rPr lang="en-US" sz="1600" dirty="0"/>
              <a:t>Capability discovery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During which a ranging responder advertises ranging capability in beacon (indicating whether it supports secured or non-secured, bi-directional measurement report feedback or not, trigger based or non-trigger based)   </a:t>
            </a:r>
          </a:p>
          <a:p>
            <a:pPr lvl="1"/>
            <a:r>
              <a:rPr lang="en-US" sz="1600" dirty="0"/>
              <a:t>Ranging parameter negotiation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Initiator and responder use FTM request/response to negotiate number of spatial time streams, bandwidth, LTF format and location measurement report (LMR) feedback type, </a:t>
            </a:r>
            <a:r>
              <a:rPr lang="en-US" sz="1600" i="1" dirty="0"/>
              <a:t>etc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Measurement sequence exchange 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Responder and Initiator exchange NDP frames and the location measurement report (LMR) using trigger-based sequence (MU scenario) or non-trigger based sequence (SU scenario) )   </a:t>
            </a:r>
          </a:p>
          <a:p>
            <a:pPr lvl="1"/>
            <a:r>
              <a:rPr lang="en-US" sz="1600" dirty="0"/>
              <a:t>Tear down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May be implicit or explicit</a:t>
            </a:r>
          </a:p>
          <a:p>
            <a:pPr>
              <a:buSzPct val="80000"/>
              <a:buFont typeface="Courier New" panose="02070309020205020404" pitchFamily="49" charset="0"/>
              <a:buChar char="o"/>
            </a:pPr>
            <a:r>
              <a:rPr lang="en-US" sz="2000" b="0" dirty="0"/>
              <a:t>11az defines ranging solution for both associated and non-associated STAs. 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11az un-associated solution applies better to 11bd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354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AF647-38CB-404E-A312-1FF2101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442FF6-20E5-48B9-BEF5-E26F01A96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1609 Multi-Channel Operation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6628-7830-4BC8-B299-A0B6E8B5D9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567767"/>
          </a:xfrm>
        </p:spPr>
        <p:txBody>
          <a:bodyPr/>
          <a:lstStyle/>
          <a:p>
            <a:r>
              <a:rPr lang="en-US" sz="2000" dirty="0"/>
              <a:t>1609.4 specifies the multi-channel operation for 802.11p/bd</a:t>
            </a:r>
          </a:p>
          <a:p>
            <a:pPr lvl="1"/>
            <a:r>
              <a:rPr lang="en-US" sz="1600" dirty="0"/>
              <a:t>A STA using “alternating mode” monitors the Control Channel (CCH) until a Service Advertisement  is received for a Service Channel (SCH), or the device decides to utilize the SCH based on its 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offer a service on a SCH, a service-provider STA transmits WAVE Service Advertisements (WSAs) on  CCH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Broadcast messages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service-user STA receives the WSA and switches to the announced SCH to communicate with the provider STA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Can be either unicast or multicast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Provider/user relationship 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Supports WSMP or IP packet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Occurs only on SCH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63D4CF1-98B4-4694-861F-17E9B1F07CF0}"/>
              </a:ext>
            </a:extLst>
          </p:cNvPr>
          <p:cNvSpPr txBox="1">
            <a:spLocks/>
          </p:cNvSpPr>
          <p:nvPr/>
        </p:nvSpPr>
        <p:spPr bwMode="auto">
          <a:xfrm>
            <a:off x="582298" y="5717325"/>
            <a:ext cx="8531222" cy="7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kumimoji="0"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8357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9A65DF-C3F2-4B9C-A562-B339EB9D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39933" y="6553200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814067-C334-4A04-A651-BD155E49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in 11bd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4A66D-92E5-41C7-A2D5-DE21F8F67A39}"/>
              </a:ext>
            </a:extLst>
          </p:cNvPr>
          <p:cNvSpPr txBox="1"/>
          <p:nvPr/>
        </p:nvSpPr>
        <p:spPr>
          <a:xfrm>
            <a:off x="5023616" y="1313200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42D336-351D-40CA-8A8B-76847509A610}"/>
              </a:ext>
            </a:extLst>
          </p:cNvPr>
          <p:cNvSpPr txBox="1"/>
          <p:nvPr/>
        </p:nvSpPr>
        <p:spPr>
          <a:xfrm>
            <a:off x="3304942" y="1277729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E3DBC8-63F4-41A7-8993-F581CA67569F}"/>
              </a:ext>
            </a:extLst>
          </p:cNvPr>
          <p:cNvCxnSpPr>
            <a:cxnSpLocks/>
          </p:cNvCxnSpPr>
          <p:nvPr/>
        </p:nvCxnSpPr>
        <p:spPr>
          <a:xfrm>
            <a:off x="3799915" y="2124518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95309C-5866-4DEE-A7CE-D8D8625EB134}"/>
              </a:ext>
            </a:extLst>
          </p:cNvPr>
          <p:cNvSpPr txBox="1"/>
          <p:nvPr/>
        </p:nvSpPr>
        <p:spPr>
          <a:xfrm>
            <a:off x="3969636" y="1385545"/>
            <a:ext cx="1527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Wave </a:t>
            </a:r>
            <a:r>
              <a:rPr lang="en-US" sz="1400">
                <a:solidFill>
                  <a:schemeClr val="tx2"/>
                </a:solidFill>
                <a:cs typeface="Neo Sans Intel"/>
              </a:rPr>
              <a:t>Service Advertisement 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frame(s)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A7FD1B-593A-4983-95F1-47D94D6E9625}"/>
              </a:ext>
            </a:extLst>
          </p:cNvPr>
          <p:cNvCxnSpPr>
            <a:cxnSpLocks/>
          </p:cNvCxnSpPr>
          <p:nvPr/>
        </p:nvCxnSpPr>
        <p:spPr bwMode="auto">
          <a:xfrm>
            <a:off x="5943600" y="1836420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D4AF365-C303-42EC-A206-D65F90F7B925}"/>
              </a:ext>
            </a:extLst>
          </p:cNvPr>
          <p:cNvSpPr txBox="1"/>
          <p:nvPr/>
        </p:nvSpPr>
        <p:spPr>
          <a:xfrm rot="5400000">
            <a:off x="5333967" y="2505551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CCH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7A4DF1-CF92-420A-9383-A540F7C2CE94}"/>
              </a:ext>
            </a:extLst>
          </p:cNvPr>
          <p:cNvCxnSpPr>
            <a:cxnSpLocks/>
          </p:cNvCxnSpPr>
          <p:nvPr/>
        </p:nvCxnSpPr>
        <p:spPr>
          <a:xfrm flipH="1" flipV="1">
            <a:off x="3825963" y="2305063"/>
            <a:ext cx="1812269" cy="3392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6737A21-9122-4AC0-814D-E622A9FAFD7C}"/>
              </a:ext>
            </a:extLst>
          </p:cNvPr>
          <p:cNvSpPr txBox="1"/>
          <p:nvPr/>
        </p:nvSpPr>
        <p:spPr>
          <a:xfrm>
            <a:off x="6258187" y="2054890"/>
            <a:ext cx="281642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Ranging Service Negotiation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capability discovery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SCH rendezvous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cs typeface="Neo Sans Intel"/>
              </a:rPr>
              <a:t>May be a channel in 5.9 GHz band May be a channel outside 5.9 GHz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cs typeface="Neo Sans Intel"/>
              </a:rPr>
              <a:t>May be the same channel 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629EDA-DE15-4E20-915E-D651F1492FEF}"/>
              </a:ext>
            </a:extLst>
          </p:cNvPr>
          <p:cNvCxnSpPr>
            <a:cxnSpLocks/>
          </p:cNvCxnSpPr>
          <p:nvPr/>
        </p:nvCxnSpPr>
        <p:spPr bwMode="auto">
          <a:xfrm>
            <a:off x="4038600" y="4396735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E8CCF81-2D1A-4502-AAC0-76AD50A6C3D7}"/>
              </a:ext>
            </a:extLst>
          </p:cNvPr>
          <p:cNvSpPr txBox="1"/>
          <p:nvPr/>
        </p:nvSpPr>
        <p:spPr>
          <a:xfrm>
            <a:off x="2286280" y="5972314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5.9 GHz band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8C2B35-4557-4924-AC68-76C7F5BB0836}"/>
              </a:ext>
            </a:extLst>
          </p:cNvPr>
          <p:cNvSpPr/>
          <p:nvPr/>
        </p:nvSpPr>
        <p:spPr bwMode="auto">
          <a:xfrm>
            <a:off x="5333698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470CCF-535D-416E-8D1A-18E34BA59414}"/>
              </a:ext>
            </a:extLst>
          </p:cNvPr>
          <p:cNvSpPr txBox="1"/>
          <p:nvPr/>
        </p:nvSpPr>
        <p:spPr>
          <a:xfrm>
            <a:off x="5333698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EE159C-6C5D-4C5F-AD84-B9BD46C2AF1B}"/>
              </a:ext>
            </a:extLst>
          </p:cNvPr>
          <p:cNvSpPr/>
          <p:nvPr/>
        </p:nvSpPr>
        <p:spPr bwMode="auto">
          <a:xfrm>
            <a:off x="3492175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CF00B0-9427-4CD3-80F9-8D987ED91FA6}"/>
              </a:ext>
            </a:extLst>
          </p:cNvPr>
          <p:cNvSpPr txBox="1"/>
          <p:nvPr/>
        </p:nvSpPr>
        <p:spPr>
          <a:xfrm>
            <a:off x="3492175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28695CE-3D30-4516-8DEE-FC43B30A3104}"/>
              </a:ext>
            </a:extLst>
          </p:cNvPr>
          <p:cNvCxnSpPr>
            <a:cxnSpLocks/>
          </p:cNvCxnSpPr>
          <p:nvPr/>
        </p:nvCxnSpPr>
        <p:spPr>
          <a:xfrm>
            <a:off x="3825963" y="2473981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927DF93-D9E7-483E-8BC1-9BAABC7C860A}"/>
              </a:ext>
            </a:extLst>
          </p:cNvPr>
          <p:cNvCxnSpPr>
            <a:cxnSpLocks/>
          </p:cNvCxnSpPr>
          <p:nvPr/>
        </p:nvCxnSpPr>
        <p:spPr>
          <a:xfrm flipH="1">
            <a:off x="3803336" y="2657918"/>
            <a:ext cx="1835464" cy="530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5B2C19-B813-47B9-9CC4-119E5C312923}"/>
              </a:ext>
            </a:extLst>
          </p:cNvPr>
          <p:cNvCxnSpPr>
            <a:cxnSpLocks/>
          </p:cNvCxnSpPr>
          <p:nvPr/>
        </p:nvCxnSpPr>
        <p:spPr>
          <a:xfrm>
            <a:off x="2133600" y="49135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D088E55-C226-4E25-9DE2-35A419B7BBEC}"/>
              </a:ext>
            </a:extLst>
          </p:cNvPr>
          <p:cNvCxnSpPr>
            <a:cxnSpLocks/>
          </p:cNvCxnSpPr>
          <p:nvPr/>
        </p:nvCxnSpPr>
        <p:spPr>
          <a:xfrm flipH="1">
            <a:off x="2143383" y="5375998"/>
            <a:ext cx="1828534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07C3462-1094-48DC-AD42-8D2112B720F1}"/>
              </a:ext>
            </a:extLst>
          </p:cNvPr>
          <p:cNvCxnSpPr>
            <a:cxnSpLocks/>
          </p:cNvCxnSpPr>
          <p:nvPr/>
        </p:nvCxnSpPr>
        <p:spPr>
          <a:xfrm>
            <a:off x="2143383" y="50659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0F5A42-F69A-43EC-A308-3C0132302A1F}"/>
              </a:ext>
            </a:extLst>
          </p:cNvPr>
          <p:cNvCxnSpPr>
            <a:cxnSpLocks/>
          </p:cNvCxnSpPr>
          <p:nvPr/>
        </p:nvCxnSpPr>
        <p:spPr>
          <a:xfrm flipH="1">
            <a:off x="2143383" y="5223598"/>
            <a:ext cx="1828800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CB80DB7-A72F-4797-8488-2C4ACFA460C0}"/>
              </a:ext>
            </a:extLst>
          </p:cNvPr>
          <p:cNvSpPr txBox="1"/>
          <p:nvPr/>
        </p:nvSpPr>
        <p:spPr>
          <a:xfrm>
            <a:off x="2303321" y="4419208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NTB ranging sequence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F5DC35-F7F5-4A24-8479-075826FCE37E}"/>
              </a:ext>
            </a:extLst>
          </p:cNvPr>
          <p:cNvSpPr txBox="1"/>
          <p:nvPr/>
        </p:nvSpPr>
        <p:spPr>
          <a:xfrm>
            <a:off x="5352779" y="5930014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Non 5.9 GHz IEEE band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CA266D-F7D2-44A7-878B-2B41838A8A0D}"/>
              </a:ext>
            </a:extLst>
          </p:cNvPr>
          <p:cNvCxnSpPr>
            <a:cxnSpLocks/>
          </p:cNvCxnSpPr>
          <p:nvPr/>
        </p:nvCxnSpPr>
        <p:spPr>
          <a:xfrm>
            <a:off x="3796974" y="1570037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1F6A18C-58C9-4C5F-B765-1D9F64E3E770}"/>
              </a:ext>
            </a:extLst>
          </p:cNvPr>
          <p:cNvCxnSpPr>
            <a:cxnSpLocks/>
          </p:cNvCxnSpPr>
          <p:nvPr/>
        </p:nvCxnSpPr>
        <p:spPr>
          <a:xfrm>
            <a:off x="5646068" y="158550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81FE009-C50E-4DB9-B6A7-8353CA1E9BFE}"/>
              </a:ext>
            </a:extLst>
          </p:cNvPr>
          <p:cNvCxnSpPr>
            <a:cxnSpLocks/>
          </p:cNvCxnSpPr>
          <p:nvPr/>
        </p:nvCxnSpPr>
        <p:spPr>
          <a:xfrm>
            <a:off x="2143383" y="431301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2CF98D5-ADDB-4319-8838-AC3F3028917A}"/>
              </a:ext>
            </a:extLst>
          </p:cNvPr>
          <p:cNvCxnSpPr>
            <a:cxnSpLocks/>
          </p:cNvCxnSpPr>
          <p:nvPr/>
        </p:nvCxnSpPr>
        <p:spPr>
          <a:xfrm>
            <a:off x="3962400" y="4328485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0801792-7ACA-4197-8DE6-C43F25FF7A13}"/>
              </a:ext>
            </a:extLst>
          </p:cNvPr>
          <p:cNvSpPr txBox="1"/>
          <p:nvPr/>
        </p:nvSpPr>
        <p:spPr>
          <a:xfrm>
            <a:off x="3396365" y="4074071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327B969-7EED-48FE-AD6B-A00EB9CD2F04}"/>
              </a:ext>
            </a:extLst>
          </p:cNvPr>
          <p:cNvSpPr txBox="1"/>
          <p:nvPr/>
        </p:nvSpPr>
        <p:spPr>
          <a:xfrm>
            <a:off x="1684196" y="4072042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232560-698E-4268-B140-E9893936F67A}"/>
              </a:ext>
            </a:extLst>
          </p:cNvPr>
          <p:cNvSpPr txBox="1"/>
          <p:nvPr/>
        </p:nvSpPr>
        <p:spPr>
          <a:xfrm>
            <a:off x="2661755" y="3841954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Option A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5200DDA-CBF3-49B8-AC47-15C3C65AA018}"/>
              </a:ext>
            </a:extLst>
          </p:cNvPr>
          <p:cNvSpPr txBox="1"/>
          <p:nvPr/>
        </p:nvSpPr>
        <p:spPr>
          <a:xfrm>
            <a:off x="5626167" y="3881290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Option B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41549D7-86ED-4200-891B-40A8BCE5855E}"/>
              </a:ext>
            </a:extLst>
          </p:cNvPr>
          <p:cNvCxnSpPr>
            <a:cxnSpLocks/>
          </p:cNvCxnSpPr>
          <p:nvPr/>
        </p:nvCxnSpPr>
        <p:spPr bwMode="auto">
          <a:xfrm>
            <a:off x="7066226" y="4396735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CE3A397-3A62-4F70-A4AC-E1E51A30FC6E}"/>
              </a:ext>
            </a:extLst>
          </p:cNvPr>
          <p:cNvCxnSpPr>
            <a:cxnSpLocks/>
          </p:cNvCxnSpPr>
          <p:nvPr/>
        </p:nvCxnSpPr>
        <p:spPr>
          <a:xfrm>
            <a:off x="5130512" y="49135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7F7D378-6F42-48E8-B0BB-002BB292701F}"/>
              </a:ext>
            </a:extLst>
          </p:cNvPr>
          <p:cNvCxnSpPr>
            <a:cxnSpLocks/>
          </p:cNvCxnSpPr>
          <p:nvPr/>
        </p:nvCxnSpPr>
        <p:spPr>
          <a:xfrm flipH="1">
            <a:off x="5140295" y="5375998"/>
            <a:ext cx="1828534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DC11A8E-2127-4C6F-8BED-D80F808E5ADA}"/>
              </a:ext>
            </a:extLst>
          </p:cNvPr>
          <p:cNvCxnSpPr>
            <a:cxnSpLocks/>
          </p:cNvCxnSpPr>
          <p:nvPr/>
        </p:nvCxnSpPr>
        <p:spPr>
          <a:xfrm>
            <a:off x="5140295" y="50659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DA90F39-90E9-4E15-8969-CD4F70A7CC70}"/>
              </a:ext>
            </a:extLst>
          </p:cNvPr>
          <p:cNvCxnSpPr>
            <a:cxnSpLocks/>
          </p:cNvCxnSpPr>
          <p:nvPr/>
        </p:nvCxnSpPr>
        <p:spPr>
          <a:xfrm flipH="1">
            <a:off x="5140295" y="5223598"/>
            <a:ext cx="1828800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2DF90CA-9FA0-48C8-9203-5A9F2EE3274D}"/>
              </a:ext>
            </a:extLst>
          </p:cNvPr>
          <p:cNvSpPr txBox="1"/>
          <p:nvPr/>
        </p:nvSpPr>
        <p:spPr>
          <a:xfrm>
            <a:off x="5300233" y="4419208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11az ranging sequence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ACFAFE9-40BB-4A4D-BA5B-D81D90D1FCDA}"/>
              </a:ext>
            </a:extLst>
          </p:cNvPr>
          <p:cNvCxnSpPr>
            <a:cxnSpLocks/>
          </p:cNvCxnSpPr>
          <p:nvPr/>
        </p:nvCxnSpPr>
        <p:spPr>
          <a:xfrm>
            <a:off x="5140295" y="431301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AD998C8-7514-46AD-806C-4196E98AFC3B}"/>
              </a:ext>
            </a:extLst>
          </p:cNvPr>
          <p:cNvCxnSpPr>
            <a:cxnSpLocks/>
          </p:cNvCxnSpPr>
          <p:nvPr/>
        </p:nvCxnSpPr>
        <p:spPr>
          <a:xfrm>
            <a:off x="6989389" y="4328485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BAE8B0A-8527-4C26-9FB6-F1C92B5A82F0}"/>
              </a:ext>
            </a:extLst>
          </p:cNvPr>
          <p:cNvSpPr txBox="1"/>
          <p:nvPr/>
        </p:nvSpPr>
        <p:spPr>
          <a:xfrm>
            <a:off x="6393277" y="4074071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D8BC4BF-BCD1-473D-BB23-ABDF4FD63F89}"/>
              </a:ext>
            </a:extLst>
          </p:cNvPr>
          <p:cNvSpPr txBox="1"/>
          <p:nvPr/>
        </p:nvSpPr>
        <p:spPr>
          <a:xfrm>
            <a:off x="4674603" y="4076655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50CBC8A-5277-4807-8ED9-97B2F80AB987}"/>
              </a:ext>
            </a:extLst>
          </p:cNvPr>
          <p:cNvSpPr txBox="1"/>
          <p:nvPr/>
        </p:nvSpPr>
        <p:spPr>
          <a:xfrm>
            <a:off x="-26737" y="4556543"/>
            <a:ext cx="25145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Ranging Service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Pre-association security negotiation (optional)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parameter negotiation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NTB measurement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No PHY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termination (may be implicit)</a:t>
            </a:r>
          </a:p>
          <a:p>
            <a:endParaRPr lang="en-US" sz="6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608B60F-850E-48E3-A019-46801CF7823B}"/>
              </a:ext>
            </a:extLst>
          </p:cNvPr>
          <p:cNvSpPr txBox="1"/>
          <p:nvPr/>
        </p:nvSpPr>
        <p:spPr>
          <a:xfrm>
            <a:off x="7098957" y="4556543"/>
            <a:ext cx="247242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Ranging Service 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PASN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parameter negotiation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measurements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cs typeface="Neo Sans Intel"/>
              </a:rPr>
              <a:t>PHY security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termination (may be implicit)</a:t>
            </a:r>
          </a:p>
        </p:txBody>
      </p:sp>
    </p:spTree>
    <p:extLst>
      <p:ext uri="{BB962C8B-B14F-4D97-AF65-F5344CB8AC3E}">
        <p14:creationId xmlns:p14="http://schemas.microsoft.com/office/powerpoint/2010/main" val="230767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558DD5-7012-4B3E-B983-2EC0FAAB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BD9591-D45E-4595-BA59-A97DA4EF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multi-channel 11az ranging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EF2C8-644A-402B-BC72-7A886DB2B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4860" y="1570037"/>
            <a:ext cx="8228012" cy="4567767"/>
          </a:xfrm>
        </p:spPr>
        <p:txBody>
          <a:bodyPr/>
          <a:lstStyle/>
          <a:p>
            <a:r>
              <a:rPr lang="en-US" dirty="0"/>
              <a:t>11az defines the latest ranging solution for 802.11 including PHY security</a:t>
            </a:r>
          </a:p>
          <a:p>
            <a:r>
              <a:rPr lang="en-US" dirty="0"/>
              <a:t>Multi-channel adaptation of 11az for 11bd enables 11az features for OCB and more</a:t>
            </a:r>
          </a:p>
          <a:p>
            <a:pPr lvl="1"/>
            <a:r>
              <a:rPr lang="en-US" dirty="0"/>
              <a:t>Capability discovery is handled via 1609.4 mechanisms </a:t>
            </a:r>
          </a:p>
          <a:p>
            <a:pPr lvl="1"/>
            <a:r>
              <a:rPr lang="en-US" dirty="0"/>
              <a:t>Flexible channelization operation</a:t>
            </a:r>
          </a:p>
          <a:p>
            <a:pPr lvl="2"/>
            <a:r>
              <a:rPr lang="en-US" dirty="0"/>
              <a:t>If non-ITS 802.11 channels available, higher BW can be used for higher ranging accuracy</a:t>
            </a:r>
          </a:p>
          <a:p>
            <a:pPr lvl="2"/>
            <a:r>
              <a:rPr lang="en-US" dirty="0"/>
              <a:t>If limited to ITS channels, then 1609.4 multi-channel enables flexible and efficient operation </a:t>
            </a:r>
          </a:p>
          <a:p>
            <a:pPr lvl="1"/>
            <a:r>
              <a:rPr lang="en-US" dirty="0"/>
              <a:t>Minimum changes required in 11bd specification</a:t>
            </a:r>
          </a:p>
          <a:p>
            <a:pPr lvl="2"/>
            <a:r>
              <a:rPr lang="en-US" dirty="0"/>
              <a:t>NDP and 11az control frames definition for 11bd (similar to other signal formats already defined in 11bd) for ranging in ITS band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0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68FB7E-6769-4464-B70E-9C074E13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8AACB7-0F58-46C0-AD0F-1150EEEA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spec work required (1/2)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A7F08-A590-4D8A-93F8-F2608D4155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4014" y="1447800"/>
            <a:ext cx="8531225" cy="5027613"/>
          </a:xfrm>
        </p:spPr>
        <p:txBody>
          <a:bodyPr/>
          <a:lstStyle/>
          <a:p>
            <a:r>
              <a:rPr lang="en-US" dirty="0"/>
              <a:t>Capability Discovery:</a:t>
            </a:r>
          </a:p>
          <a:p>
            <a:pPr lvl="1"/>
            <a:r>
              <a:rPr lang="en-US" dirty="0"/>
              <a:t>Using higher layer messages</a:t>
            </a:r>
          </a:p>
          <a:p>
            <a:pPr lvl="1"/>
            <a:r>
              <a:rPr lang="en-US" dirty="0"/>
              <a:t>Spec work: </a:t>
            </a:r>
            <a:r>
              <a:rPr lang="en-US" dirty="0">
                <a:solidFill>
                  <a:schemeClr val="accent2"/>
                </a:solidFill>
              </a:rPr>
              <a:t>indication of possibility of this option.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Parameters to be either fixed or negotiated at the end of the procedure TBD.</a:t>
            </a:r>
          </a:p>
          <a:p>
            <a:r>
              <a:rPr lang="en-US" dirty="0"/>
              <a:t>Unassociated security context establishment</a:t>
            </a:r>
          </a:p>
          <a:p>
            <a:pPr lvl="1"/>
            <a:r>
              <a:rPr lang="en-US" dirty="0"/>
              <a:t>Can be skipped per higher layer exchanges i.e., capability/use case/policy</a:t>
            </a:r>
          </a:p>
          <a:p>
            <a:pPr lvl="1"/>
            <a:r>
              <a:rPr lang="en-US" dirty="0"/>
              <a:t>Needs PMK to be provided by the higher layers. </a:t>
            </a:r>
          </a:p>
          <a:p>
            <a:pPr lvl="2"/>
            <a:r>
              <a:rPr lang="en-US" dirty="0"/>
              <a:t>Can be provided as “ranging certificate” similar to how it is done for other use cases </a:t>
            </a:r>
          </a:p>
          <a:p>
            <a:pPr lvl="1"/>
            <a:r>
              <a:rPr lang="en-US" dirty="0"/>
              <a:t>3 frame exchange: </a:t>
            </a:r>
          </a:p>
          <a:p>
            <a:pPr lvl="2"/>
            <a:r>
              <a:rPr lang="en-US" dirty="0"/>
              <a:t>Use of 11az messages.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Spec work: 11az PASN text updated for two non-AP STAs (12.13.3.2)</a:t>
            </a:r>
          </a:p>
          <a:p>
            <a:pPr lvl="3"/>
            <a:r>
              <a:rPr lang="en-US" dirty="0">
                <a:solidFill>
                  <a:schemeClr val="accent2"/>
                </a:solidFill>
              </a:rPr>
              <a:t>5.9 GHz band: 11az Management frames carried in NGV PPDU format</a:t>
            </a:r>
          </a:p>
          <a:p>
            <a:pPr lvl="3"/>
            <a:r>
              <a:rPr lang="en-US" dirty="0"/>
              <a:t>non-5.9 GHz band: no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7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1C3784-EA04-417F-B5AF-18B89438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159682-2A6C-4601-A64C-C1FFC624B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spec work required (2/2)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24FC6-E1F7-47D3-8955-A86E2CA49F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11az parameter negotiation</a:t>
            </a:r>
          </a:p>
          <a:p>
            <a:pPr lvl="1"/>
            <a:r>
              <a:rPr lang="en-US" sz="1600" dirty="0"/>
              <a:t>2 frames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Spec work: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5.9 GHz band: 11az frames carried in NGV PPDU format</a:t>
            </a:r>
          </a:p>
          <a:p>
            <a:pPr lvl="3"/>
            <a:r>
              <a:rPr lang="en-US" sz="1400" dirty="0"/>
              <a:t>non-5.9 GHz band: no change</a:t>
            </a:r>
          </a:p>
          <a:p>
            <a:r>
              <a:rPr lang="en-US" sz="2000" dirty="0"/>
              <a:t>11az measurement sequence</a:t>
            </a:r>
          </a:p>
          <a:p>
            <a:pPr lvl="1"/>
            <a:r>
              <a:rPr lang="en-US" sz="1600" dirty="0"/>
              <a:t>NTB in 5.9 GHz band</a:t>
            </a:r>
          </a:p>
          <a:p>
            <a:pPr lvl="1"/>
            <a:r>
              <a:rPr lang="en-US" sz="1600" dirty="0"/>
              <a:t>All of 11az measurements sequence available on regular Wi-Fi bands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Spec work: definition of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NGV NDP: NGV PPDU – Data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NGV NDPA: NGV PPDU version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LMR: management frame carried in NGV PPDU format</a:t>
            </a:r>
          </a:p>
          <a:p>
            <a:r>
              <a:rPr lang="en-US" sz="2000" dirty="0"/>
              <a:t>Secure LTF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Available as is on non-ITS bands. Not supported on ITS bands.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Spec work: none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73503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7791DD3870746BA638AFE7AE047AB" ma:contentTypeVersion="10" ma:contentTypeDescription="Create a new document." ma:contentTypeScope="" ma:versionID="773923b60187f468ddfc880c18dbc13c">
  <xsd:schema xmlns:xsd="http://www.w3.org/2001/XMLSchema" xmlns:xs="http://www.w3.org/2001/XMLSchema" xmlns:p="http://schemas.microsoft.com/office/2006/metadata/properties" xmlns:ns3="8aba5891-7368-49c4-ba93-e163f26ab896" targetNamespace="http://schemas.microsoft.com/office/2006/metadata/properties" ma:root="true" ma:fieldsID="9e8f19f0e999a5fa82384157b81e23c8" ns3:_="">
    <xsd:import namespace="8aba5891-7368-49c4-ba93-e163f26ab8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a5891-7368-49c4-ba93-e163f26ab8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BBFC8F-30EC-4BBB-AB6A-62B9EB383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ba5891-7368-49c4-ba93-e163f26ab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A82EF9-F14E-49A3-B2E1-72DD721225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E99D38-A7A0-4DB8-A9D8-AD84407F7D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252595</TotalTime>
  <Words>1135</Words>
  <Application>Microsoft Office PowerPoint</Application>
  <PresentationFormat>On-screen Show (4:3)</PresentationFormat>
  <Paragraphs>197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802-11-Submission</vt:lpstr>
      <vt:lpstr>Ranging in 11bd</vt:lpstr>
      <vt:lpstr>Background</vt:lpstr>
      <vt:lpstr>Abstract </vt:lpstr>
      <vt:lpstr>11az Ranging Overview </vt:lpstr>
      <vt:lpstr>1609 Multi-Channel Operation</vt:lpstr>
      <vt:lpstr>Multi-channel 11az Ranging in 11bd</vt:lpstr>
      <vt:lpstr>Benefits of multi-channel 11az ranging</vt:lpstr>
      <vt:lpstr>11bd spec work required (1/2)</vt:lpstr>
      <vt:lpstr>11bd spec work required (2/2)</vt:lpstr>
      <vt:lpstr>References</vt:lpstr>
      <vt:lpstr>Backup</vt:lpstr>
      <vt:lpstr>Non-trigger Based Ranging Sequence</vt:lpstr>
      <vt:lpstr>PowerPoint Presentation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Sadeghi, Bahareh</cp:lastModifiedBy>
  <cp:revision>11277</cp:revision>
  <cp:lastPrinted>2018-10-31T23:27:01Z</cp:lastPrinted>
  <dcterms:created xsi:type="dcterms:W3CDTF">2007-05-21T21:00:37Z</dcterms:created>
  <dcterms:modified xsi:type="dcterms:W3CDTF">2020-11-06T02:28:32Z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0x010100EE57791DD3870746BA638AFE7AE047AB</vt:lpwstr>
  </property>
</Properties>
</file>