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448" r:id="rId2"/>
    <p:sldId id="449" r:id="rId3"/>
    <p:sldId id="451" r:id="rId4"/>
    <p:sldId id="452" r:id="rId5"/>
    <p:sldId id="464" r:id="rId6"/>
    <p:sldId id="466" r:id="rId7"/>
    <p:sldId id="459" r:id="rId8"/>
    <p:sldId id="460" r:id="rId9"/>
  </p:sldIdLst>
  <p:sldSz cx="9144000" cy="6858000" type="screen4x3"/>
  <p:notesSz cx="6934200" cy="92805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14" autoAdjust="0"/>
    <p:restoredTop sz="90447" autoAdjust="0"/>
  </p:normalViewPr>
  <p:slideViewPr>
    <p:cSldViewPr>
      <p:cViewPr varScale="1">
        <p:scale>
          <a:sx n="77" d="100"/>
          <a:sy n="77" d="100"/>
        </p:scale>
        <p:origin x="1598" y="67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00" d="100"/>
          <a:sy n="100" d="100"/>
        </p:scale>
        <p:origin x="-1608" y="882"/>
      </p:cViewPr>
      <p:guideLst>
        <p:guide orient="horz" pos="2160"/>
        <p:guide pos="288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97525" y="177800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smtClean="0"/>
              <a:t>doc.: IEEE 802.11-20/1500r4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7800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smtClean="0"/>
              <a:t>October 2020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851525" y="8982075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D48B62BC-A010-4F8B-96BC-D75426AA71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33450">
              <a:defRPr/>
            </a:pPr>
            <a:r>
              <a:rPr lang="en-US"/>
              <a:t>Submission</a:t>
            </a: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60409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640388" y="98425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smtClean="0"/>
              <a:t>doc.: IEEE 802.11-20/1500r4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8425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smtClean="0"/>
              <a:t>October 2020</a:t>
            </a:r>
            <a:endParaRPr lang="en-US"/>
          </a:p>
        </p:txBody>
      </p:sp>
      <p:sp>
        <p:nvSpPr>
          <p:cNvPr id="358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357813" y="8985250"/>
            <a:ext cx="9239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>
              <a:defRPr>
                <a:latin typeface="Times New Roman" pitchFamily="18" charset="0"/>
              </a:defRPr>
            </a:lvl5pPr>
          </a:lstStyle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D36C3B56-22C2-4F66-8AB0-B76AF03CA8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/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61980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802.11-20/1500r4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October 2020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D36C3B56-22C2-4F66-8AB0-B76AF03CA8D4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0588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802.11-20/1500r4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October 2020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D36C3B56-22C2-4F66-8AB0-B76AF03CA8D4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9428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802.11-20/1500r4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October 2020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D36C3B56-22C2-4F66-8AB0-B76AF03CA8D4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2308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802.11-20/1500r4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October 2020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D36C3B56-22C2-4F66-8AB0-B76AF03CA8D4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4198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CA" smtClean="0"/>
              <a:t>doc.: IEEE 802.11-20/1500r4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October 2020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/>
            <a:r>
              <a:rPr lang="en-CA" smtClean="0"/>
              <a:t>Dorothy Stanley (HP Enterprise)</a:t>
            </a: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CA" smtClean="0"/>
              <a:t>Page </a:t>
            </a:r>
            <a:fld id="{90457F90-05FA-43B5-BE98-57963B7D9E4D}" type="slidenum">
              <a:rPr lang="en-CA" smtClean="0"/>
              <a:pPr/>
              <a:t>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970093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CA" smtClean="0"/>
              <a:t>doc.: IEEE 802.11-20/1500r4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October 2020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/>
            <a:r>
              <a:rPr lang="en-CA" smtClean="0"/>
              <a:t>Dorothy Stanley (HP Enterprise)</a:t>
            </a: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CA" smtClean="0"/>
              <a:t>Page </a:t>
            </a:r>
            <a:fld id="{90457F90-05FA-43B5-BE98-57963B7D9E4D}" type="slidenum">
              <a:rPr lang="en-CA" smtClean="0"/>
              <a:pPr/>
              <a:t>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165682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802.11-20/1500r4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October 2020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D36C3B56-22C2-4F66-8AB0-B76AF03CA8D4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037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802.11-20/1500r4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October 2020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D36C3B56-22C2-4F66-8AB0-B76AF03CA8D4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3397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October 2020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AAC2FCF9-472E-480D-9073-A73C820427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October 2020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9BF911EF-6A63-4B80-9E8C-821DDACCB0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October 2020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0E9D1CA-8036-452B-AA91-FC35ABF003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October 2020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BD236530-B1A2-4A31-8CA2-AC90596222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October 2020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93EFE6D4-15D6-44B7-889D-1EDC2778CC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October 2020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DD3B9A4B-4D42-4642-8694-CB378EB0C8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October 2020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15E8FDAC-4B53-4E5B-8EEC-168720E59B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October 2020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E9AA826-2D66-4D95-924A-79AB5FB12E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October 2020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FB3C9980-79DC-43B3-9260-ABCB224AB3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October 2020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20C135B0-9C00-4A47-A9DD-8577921F7D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October 2020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ADCDBB2E-8974-4A50-951E-5CD1EEC4EE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52836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b="1"/>
            </a:lvl1pPr>
          </a:lstStyle>
          <a:p>
            <a:pPr>
              <a:defRPr/>
            </a:pPr>
            <a:r>
              <a:rPr lang="en-US" smtClean="0"/>
              <a:t>October 2020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077200" y="6475413"/>
            <a:ext cx="4667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smtClean="0"/>
              <a:t>Dorothy Stanley (HP Enterprise)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Slide </a:t>
            </a:r>
            <a:fld id="{AC9ADC54-1EAA-451C-9892-A9A864B36D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047069" y="332601"/>
            <a:ext cx="339843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spAutoFit/>
          </a:bodyPr>
          <a:lstStyle/>
          <a:p>
            <a:pPr marL="457200" lvl="4" algn="r">
              <a:defRPr/>
            </a:pPr>
            <a:r>
              <a:rPr lang="en-US" sz="1800" b="1" dirty="0"/>
              <a:t>doc.: IEEE </a:t>
            </a:r>
            <a:r>
              <a:rPr lang="en-US" sz="1800" b="1" dirty="0" smtClean="0"/>
              <a:t>802.11-20/1708r4</a:t>
            </a:r>
            <a:endParaRPr lang="en-US" sz="1800" b="1" dirty="0" smtClean="0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/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.wmf"/><Relationship Id="rId4" Type="http://schemas.openxmlformats.org/officeDocument/2006/relationships/package" Target="../embeddings/Microsoft_Excel_Worksheet1.xlsx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41128" cy="276999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November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226705" y="6475413"/>
            <a:ext cx="1317220" cy="184666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Edward Au (Huawei)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BD236530-B1A2-4A31-8CA2-AC905962223D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9" name="Rectangle 6"/>
          <p:cNvSpPr txBox="1">
            <a:spLocks noChangeArrowheads="1"/>
          </p:cNvSpPr>
          <p:nvPr/>
        </p:nvSpPr>
        <p:spPr>
          <a:xfrm>
            <a:off x="685800" y="1981200"/>
            <a:ext cx="7772400" cy="381000"/>
          </a:xfrm>
          <a:prstGeom prst="rect">
            <a:avLst/>
          </a:prstGeom>
          <a:noFill/>
        </p:spPr>
        <p:txBody>
          <a:bodyPr/>
          <a:lstStyle/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Date: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2020-11-12</a:t>
            </a: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Rectangle 12"/>
          <p:cNvSpPr>
            <a:spLocks noChangeArrowheads="1"/>
          </p:cNvSpPr>
          <p:nvPr/>
        </p:nvSpPr>
        <p:spPr bwMode="auto">
          <a:xfrm>
            <a:off x="533400" y="2362200"/>
            <a:ext cx="1447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</a:pPr>
            <a:r>
              <a:rPr lang="en-US" sz="2000" b="1" dirty="0" smtClean="0"/>
              <a:t>Author:</a:t>
            </a:r>
            <a:endParaRPr lang="en-US" sz="2000" dirty="0"/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>
          <a:xfrm>
            <a:off x="685800" y="685800"/>
            <a:ext cx="7772400" cy="1066800"/>
          </a:xfrm>
          <a:prstGeom prst="rect">
            <a:avLst/>
          </a:prstGeom>
          <a:noFill/>
        </p:spPr>
        <p:txBody>
          <a:bodyPr/>
          <a:lstStyle/>
          <a:p>
            <a:pPr lvl="0" algn="ctr">
              <a:defRPr/>
            </a:pPr>
            <a:r>
              <a:rPr lang="en-US" sz="3200" b="1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P802.11ay Report to EC on Conditional Approval to forward draft to </a:t>
            </a:r>
            <a:r>
              <a:rPr lang="en-US" sz="3200" b="1" kern="0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RevCom</a:t>
            </a: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13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08166371"/>
              </p:ext>
            </p:extLst>
          </p:nvPr>
        </p:nvGraphicFramePr>
        <p:xfrm>
          <a:off x="501650" y="2819400"/>
          <a:ext cx="7804150" cy="1000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611" name="Document" r:id="rId4" imgW="8239301" imgH="996814" progId="Word.Document.8">
                  <p:embed/>
                </p:oleObj>
              </mc:Choice>
              <mc:Fallback>
                <p:oleObj name="Document" r:id="rId4" imgW="8239301" imgH="996814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1650" y="2819400"/>
                        <a:ext cx="7804150" cy="1000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a typeface="ＭＳ Ｐゴシック" pitchFamily="34" charset="-128"/>
              </a:rPr>
              <a:t>Introduction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GB" dirty="0" smtClean="0">
                <a:ea typeface="ＭＳ Ｐゴシック" pitchFamily="34" charset="-128"/>
              </a:rPr>
              <a:t>This document contains the report to the IEEE 802 Executive Committee in support of a request for conditional approval to send the P802.11ay draft to </a:t>
            </a:r>
            <a:r>
              <a:rPr lang="en-GB" dirty="0" err="1" smtClean="0">
                <a:ea typeface="ＭＳ Ｐゴシック" pitchFamily="34" charset="-128"/>
              </a:rPr>
              <a:t>RevCom</a:t>
            </a:r>
            <a:r>
              <a:rPr lang="en-GB" dirty="0" smtClean="0">
                <a:ea typeface="ＭＳ Ｐゴシック" pitchFamily="34" charset="-128"/>
              </a:rPr>
              <a:t>.</a:t>
            </a:r>
          </a:p>
          <a:p>
            <a:pPr algn="just"/>
            <a:r>
              <a:rPr lang="en-GB" altLang="ko-KR" dirty="0">
                <a:ea typeface="ＭＳ Ｐゴシック" pitchFamily="34" charset="-128"/>
              </a:rPr>
              <a:t>This document </a:t>
            </a:r>
            <a:r>
              <a:rPr lang="en-GB" altLang="ko-KR" dirty="0" smtClean="0">
                <a:ea typeface="ＭＳ Ｐゴシック" pitchFamily="34" charset="-128"/>
              </a:rPr>
              <a:t>(Revision </a:t>
            </a:r>
            <a:r>
              <a:rPr lang="en-GB" altLang="ko-KR" dirty="0" smtClean="0">
                <a:ea typeface="ＭＳ Ｐゴシック" pitchFamily="34" charset="-128"/>
              </a:rPr>
              <a:t>3) </a:t>
            </a:r>
            <a:r>
              <a:rPr lang="en-GB" altLang="ko-KR" dirty="0" smtClean="0">
                <a:ea typeface="ＭＳ Ｐゴシック" pitchFamily="34" charset="-128"/>
              </a:rPr>
              <a:t>was </a:t>
            </a:r>
            <a:r>
              <a:rPr lang="en-GB" altLang="ko-KR" dirty="0">
                <a:ea typeface="ＭＳ Ｐゴシック" pitchFamily="34" charset="-128"/>
              </a:rPr>
              <a:t>approved </a:t>
            </a:r>
            <a:r>
              <a:rPr lang="en-GB" altLang="ko-KR" dirty="0" smtClean="0">
                <a:ea typeface="ＭＳ Ｐゴシック" pitchFamily="34" charset="-128"/>
              </a:rPr>
              <a:t>by the 802.11 </a:t>
            </a:r>
            <a:r>
              <a:rPr lang="en-GB" altLang="ko-KR" dirty="0">
                <a:ea typeface="ＭＳ Ｐゴシック" pitchFamily="34" charset="-128"/>
              </a:rPr>
              <a:t>working group on </a:t>
            </a:r>
            <a:r>
              <a:rPr lang="en-GB" altLang="ko-KR" dirty="0" smtClean="0">
                <a:ea typeface="ＭＳ Ｐゴシック" pitchFamily="34" charset="-128"/>
              </a:rPr>
              <a:t>2020-11-10.</a:t>
            </a:r>
            <a:endParaRPr lang="en-GB" altLang="ko-KR" dirty="0">
              <a:ea typeface="ＭＳ Ｐゴシック" pitchFamily="34" charset="-128"/>
            </a:endParaRPr>
          </a:p>
          <a:p>
            <a:pPr lvl="1"/>
            <a:r>
              <a:rPr lang="en-GB" altLang="ko-KR" dirty="0">
                <a:ea typeface="ＭＳ Ｐゴシック" pitchFamily="34" charset="-128"/>
              </a:rPr>
              <a:t>Passed in the Working </a:t>
            </a:r>
            <a:r>
              <a:rPr lang="en-GB" altLang="ko-KR" dirty="0" smtClean="0">
                <a:ea typeface="ＭＳ Ｐゴシック" pitchFamily="34" charset="-128"/>
              </a:rPr>
              <a:t>Group: </a:t>
            </a:r>
            <a:r>
              <a:rPr lang="en-GB" altLang="ko-KR" dirty="0" smtClean="0">
                <a:ea typeface="ＭＳ Ｐゴシック" pitchFamily="34" charset="-128"/>
              </a:rPr>
              <a:t>103 </a:t>
            </a:r>
            <a:r>
              <a:rPr lang="en-GB" altLang="ko-KR" dirty="0">
                <a:ea typeface="ＭＳ Ｐゴシック" pitchFamily="34" charset="-128"/>
              </a:rPr>
              <a:t>yes, </a:t>
            </a:r>
            <a:r>
              <a:rPr lang="en-GB" altLang="ko-KR" dirty="0" smtClean="0">
                <a:ea typeface="ＭＳ Ｐゴシック" pitchFamily="34" charset="-128"/>
              </a:rPr>
              <a:t>0 </a:t>
            </a:r>
            <a:r>
              <a:rPr lang="en-GB" altLang="ko-KR" dirty="0" smtClean="0">
                <a:ea typeface="ＭＳ Ｐゴシック" pitchFamily="34" charset="-128"/>
              </a:rPr>
              <a:t>no, </a:t>
            </a:r>
            <a:r>
              <a:rPr lang="en-GB" altLang="ko-KR" dirty="0" smtClean="0">
                <a:ea typeface="ＭＳ Ｐゴシック" pitchFamily="34" charset="-128"/>
              </a:rPr>
              <a:t>11 abstain</a:t>
            </a:r>
          </a:p>
          <a:p>
            <a:pPr algn="just"/>
            <a:r>
              <a:rPr lang="en-US" altLang="ko-KR" dirty="0" smtClean="0">
                <a:ea typeface="ＭＳ Ｐゴシック" pitchFamily="34" charset="-128"/>
              </a:rPr>
              <a:t>Revision 4 </a:t>
            </a:r>
            <a:r>
              <a:rPr lang="en-US" altLang="ko-KR" dirty="0">
                <a:ea typeface="ＭＳ Ｐゴシック" pitchFamily="34" charset="-128"/>
              </a:rPr>
              <a:t>adds the WG motion results and updated </a:t>
            </a:r>
            <a:r>
              <a:rPr lang="en-US" altLang="ko-KR" dirty="0" smtClean="0">
                <a:ea typeface="ＭＳ Ｐゴシック" pitchFamily="34" charset="-128"/>
              </a:rPr>
              <a:t>the status of the ballot results </a:t>
            </a:r>
            <a:endParaRPr lang="en-US" altLang="ko-KR" dirty="0">
              <a:ea typeface="ＭＳ Ｐゴシック" pitchFamily="34" charset="-128"/>
            </a:endParaRPr>
          </a:p>
          <a:p>
            <a:pPr lvl="1"/>
            <a:endParaRPr lang="en-GB" altLang="ko-KR" dirty="0" smtClean="0">
              <a:ea typeface="ＭＳ Ｐゴシック" pitchFamily="34" charset="-128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41128" cy="276999"/>
          </a:xfrm>
        </p:spPr>
        <p:txBody>
          <a:bodyPr/>
          <a:lstStyle/>
          <a:p>
            <a:pPr>
              <a:defRPr/>
            </a:pPr>
            <a:r>
              <a:rPr lang="en-US" altLang="ko-KR" dirty="0" smtClean="0"/>
              <a:t>November 2020</a:t>
            </a:r>
            <a:endParaRPr lang="en-US" altLang="ko-K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7226705" y="6475413"/>
            <a:ext cx="1317220" cy="184666"/>
          </a:xfrm>
        </p:spPr>
        <p:txBody>
          <a:bodyPr/>
          <a:lstStyle/>
          <a:p>
            <a:pPr>
              <a:defRPr/>
            </a:pPr>
            <a:r>
              <a:rPr lang="en-US" altLang="ko-KR" dirty="0" smtClean="0"/>
              <a:t>Edward Au (Huawei)</a:t>
            </a:r>
            <a:endParaRPr lang="en-US" altLang="ko-K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FB3C9980-79DC-43B3-9260-ABCB224AB3D0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ea typeface="ＭＳ Ｐゴシック" pitchFamily="34" charset="-128"/>
              </a:rPr>
              <a:t>Standards Association (SA) Ballot Results – P802.11ay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41128" cy="276999"/>
          </a:xfrm>
        </p:spPr>
        <p:txBody>
          <a:bodyPr/>
          <a:lstStyle/>
          <a:p>
            <a:pPr>
              <a:defRPr/>
            </a:pPr>
            <a:r>
              <a:rPr lang="en-US" altLang="ko-KR" dirty="0" smtClean="0"/>
              <a:t>November 2020</a:t>
            </a:r>
            <a:endParaRPr lang="en-US" altLang="ko-K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226705" y="6475413"/>
            <a:ext cx="1317220" cy="184666"/>
          </a:xfrm>
        </p:spPr>
        <p:txBody>
          <a:bodyPr/>
          <a:lstStyle/>
          <a:p>
            <a:pPr>
              <a:defRPr/>
            </a:pPr>
            <a:r>
              <a:rPr lang="en-US" altLang="ko-KR" dirty="0" smtClean="0"/>
              <a:t>Edward Au (Huawei)</a:t>
            </a:r>
            <a:endParaRPr lang="en-US" altLang="ko-K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8E9AA826-2D66-4D95-924A-79AB5FB12EBD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6774639"/>
              </p:ext>
            </p:extLst>
          </p:nvPr>
        </p:nvGraphicFramePr>
        <p:xfrm>
          <a:off x="696911" y="1981200"/>
          <a:ext cx="7761289" cy="3364005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1131889"/>
                <a:gridCol w="2498272"/>
                <a:gridCol w="590957"/>
                <a:gridCol w="590957"/>
                <a:gridCol w="422112"/>
                <a:gridCol w="422112"/>
                <a:gridCol w="422112"/>
                <a:gridCol w="590957"/>
                <a:gridCol w="431386"/>
                <a:gridCol w="660535"/>
              </a:tblGrid>
              <a:tr h="99069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Ballot Close Date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5" marB="45725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Title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5" marB="45725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Pool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5" marB="45725"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Return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5" marB="45725"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%Return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5" marB="45725"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Abstain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5" marB="45725"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%Abstain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5" marB="45725"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Approve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5" marB="45725"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Disapprove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5" marB="45725"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%Approve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5" marB="45725" vert="eaVert" anchor="ctr" horzOverflow="overflow"/>
                </a:tc>
              </a:tr>
              <a:tr h="457246">
                <a:tc>
                  <a:txBody>
                    <a:bodyPr/>
                    <a:lstStyle/>
                    <a:p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Jan 9, 2020</a:t>
                      </a: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Initial SA ballot for P802.11ay Draft 5.0</a:t>
                      </a: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itchFamily="18" charset="0"/>
                          <a:cs typeface="Arial" panose="020B0604020202020204" pitchFamily="34" charset="0"/>
                        </a:rPr>
                        <a:t>137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itchFamily="18" charset="0"/>
                        <a:cs typeface="Arial" panose="020B0604020202020204" pitchFamily="34" charset="0"/>
                      </a:endParaRP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113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82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99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89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5" marB="45725"/>
                </a:tc>
              </a:tr>
              <a:tr h="457246">
                <a:tc>
                  <a:txBody>
                    <a:bodyPr/>
                    <a:lstStyle/>
                    <a:p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Sept 29, 2020</a:t>
                      </a: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First Recirculation SA</a:t>
                      </a: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</a:t>
                      </a:r>
                      <a:r>
                        <a:rPr kumimoji="0" lang="en-GB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Ballot for P802.11ay Draft 6.0</a:t>
                      </a: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137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114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83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101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91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5" marB="45725"/>
                </a:tc>
              </a:tr>
              <a:tr h="457246">
                <a:tc>
                  <a:txBody>
                    <a:bodyPr/>
                    <a:lstStyle/>
                    <a:p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Nov 2, 2020</a:t>
                      </a: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Arial" pitchFamily="34" charset="0"/>
                          <a:cs typeface="Arial" pitchFamily="34" charset="0"/>
                        </a:rPr>
                        <a:t>Post ballot vote changes to Approve*</a:t>
                      </a:r>
                      <a:r>
                        <a:rPr lang="en-US" sz="12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endParaRPr lang="en-CA" sz="12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137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114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104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6#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94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5" marB="45725"/>
                </a:tc>
              </a:tr>
              <a:tr h="457246">
                <a:tc>
                  <a:txBody>
                    <a:bodyPr/>
                    <a:lstStyle/>
                    <a:p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TBD</a:t>
                      </a: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Second Recirculation SA</a:t>
                      </a: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</a:t>
                      </a:r>
                      <a:r>
                        <a:rPr kumimoji="0" lang="en-GB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Ballot for P802.11ay Draft 7.0</a:t>
                      </a: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137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5" marB="45725"/>
                </a:tc>
              </a:tr>
              <a:tr h="544323">
                <a:tc>
                  <a:txBody>
                    <a:bodyPr/>
                    <a:lstStyle/>
                    <a:p>
                      <a:endParaRPr 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5" marB="45725"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69235" y="5679476"/>
            <a:ext cx="78746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* Yang</a:t>
            </a:r>
            <a:r>
              <a:rPr lang="en-US" dirty="0" smtClean="0"/>
              <a:t>, Sakoda, </a:t>
            </a:r>
            <a:r>
              <a:rPr lang="en-US" dirty="0" smtClean="0"/>
              <a:t>Yee</a:t>
            </a:r>
          </a:p>
          <a:p>
            <a:r>
              <a:rPr lang="en-GB" dirty="0" smtClean="0"/>
              <a:t># 6 voters with valid DISAPPROVE comments; 1 voter who casted DISAPPROVE without any MBS comment – have been contacting this voter for a few comments but the voter is non-responsive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41128" cy="276999"/>
          </a:xfrm>
        </p:spPr>
        <p:txBody>
          <a:bodyPr/>
          <a:lstStyle/>
          <a:p>
            <a:pPr>
              <a:defRPr/>
            </a:pPr>
            <a:r>
              <a:rPr lang="en-US" altLang="ko-KR" dirty="0" smtClean="0"/>
              <a:t>November 2020</a:t>
            </a:r>
            <a:endParaRPr lang="en-US" altLang="ko-K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226705" y="6475413"/>
            <a:ext cx="1317220" cy="184666"/>
          </a:xfrm>
        </p:spPr>
        <p:txBody>
          <a:bodyPr/>
          <a:lstStyle/>
          <a:p>
            <a:pPr>
              <a:defRPr/>
            </a:pPr>
            <a:r>
              <a:rPr lang="en-US" altLang="ko-KR" dirty="0" smtClean="0"/>
              <a:t>Edward Au (Huawei)</a:t>
            </a:r>
            <a:endParaRPr lang="en-US" altLang="ko-K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8E9AA826-2D66-4D95-924A-79AB5FB12EBD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GB" dirty="0" smtClean="0">
                <a:ea typeface="ＭＳ Ｐゴシック" pitchFamily="34" charset="-128"/>
              </a:rPr>
              <a:t>SA Ballot Comments – P802.11ay</a:t>
            </a:r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1460532"/>
              </p:ext>
            </p:extLst>
          </p:nvPr>
        </p:nvGraphicFramePr>
        <p:xfrm>
          <a:off x="696913" y="1981200"/>
          <a:ext cx="7761286" cy="1595437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1284287"/>
                <a:gridCol w="3276600"/>
                <a:gridCol w="3200399"/>
              </a:tblGrid>
              <a:tr h="680819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Ballot Close Date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91430" marR="91430" marT="45731" marB="45731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Title</a:t>
                      </a: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91430" marR="91430" marT="45731" marB="45731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Total Number of Comments received 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(Yes and No votes)</a:t>
                      </a:r>
                      <a:endParaRPr kumimoji="0" lang="en-GB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91430" marR="91430" marT="45731" marB="45731" anchor="ctr" horzOverflow="overflow"/>
                </a:tc>
              </a:tr>
              <a:tr h="457309">
                <a:tc>
                  <a:txBody>
                    <a:bodyPr/>
                    <a:lstStyle/>
                    <a:p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Jan 9, 2020</a:t>
                      </a:r>
                    </a:p>
                  </a:txBody>
                  <a:tcPr marL="91430" marR="91430" marT="45731" marB="45731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Initial SA ballot for P802.11ay Draft 5.0</a:t>
                      </a:r>
                    </a:p>
                  </a:txBody>
                  <a:tcPr marL="91430" marR="91430" marT="45731" marB="45731"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135</a:t>
                      </a:r>
                      <a:r>
                        <a:rPr lang="en-US" sz="12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r>
                        <a:rPr lang="en-US" sz="12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(64 technical, 69 editorial, 2 general)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0" marR="91430" marT="45731" marB="45731"/>
                </a:tc>
              </a:tr>
              <a:tr h="457309">
                <a:tc>
                  <a:txBody>
                    <a:bodyPr/>
                    <a:lstStyle/>
                    <a:p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Sept 29, 2020</a:t>
                      </a:r>
                    </a:p>
                  </a:txBody>
                  <a:tcPr marL="91430" marR="91430" marT="45731" marB="45731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First Recirculation SA</a:t>
                      </a: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</a:t>
                      </a:r>
                      <a:r>
                        <a:rPr kumimoji="0" lang="en-GB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Ballot for P802.11ay Draft 6.0</a:t>
                      </a:r>
                    </a:p>
                  </a:txBody>
                  <a:tcPr marL="91430" marR="91430" marT="45731" marB="45731"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90</a:t>
                      </a:r>
                    </a:p>
                    <a:p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(52</a:t>
                      </a:r>
                      <a:r>
                        <a:rPr lang="en-US" sz="12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technical, </a:t>
                      </a:r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</a:t>
                      </a:r>
                      <a:r>
                        <a:rPr lang="en-US" sz="12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editorial, 2 general)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0" marR="91430" marT="45731" marB="45731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685800"/>
            <a:ext cx="8496944" cy="1066800"/>
          </a:xfrm>
        </p:spPr>
        <p:txBody>
          <a:bodyPr/>
          <a:lstStyle/>
          <a:p>
            <a:r>
              <a:rPr lang="en-GB" dirty="0" smtClean="0">
                <a:ea typeface="ＭＳ Ｐゴシック" pitchFamily="34" charset="-128"/>
              </a:rPr>
              <a:t>Unsatisfied comments by commenters</a:t>
            </a:r>
            <a:br>
              <a:rPr lang="en-GB" dirty="0" smtClean="0">
                <a:ea typeface="ＭＳ Ｐゴシック" pitchFamily="34" charset="-128"/>
              </a:rPr>
            </a:br>
            <a:endParaRPr lang="en-CA" sz="16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41128" cy="276999"/>
          </a:xfrm>
        </p:spPr>
        <p:txBody>
          <a:bodyPr/>
          <a:lstStyle/>
          <a:p>
            <a:pPr>
              <a:defRPr/>
            </a:pPr>
            <a:r>
              <a:rPr lang="en-US" altLang="ko-KR" dirty="0" smtClean="0"/>
              <a:t>November 2020</a:t>
            </a:r>
            <a:endParaRPr lang="en-US" altLang="ko-KR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0632437"/>
              </p:ext>
            </p:extLst>
          </p:nvPr>
        </p:nvGraphicFramePr>
        <p:xfrm>
          <a:off x="696913" y="1752600"/>
          <a:ext cx="7761288" cy="3144768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1589087"/>
                <a:gridCol w="756013"/>
                <a:gridCol w="866537"/>
                <a:gridCol w="787761"/>
                <a:gridCol w="2914715"/>
                <a:gridCol w="847175"/>
              </a:tblGrid>
              <a:tr h="432048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Voter</a:t>
                      </a:r>
                    </a:p>
                  </a:txBody>
                  <a:tcPr marT="45711" marB="45711" horzOverflow="overflow"/>
                </a:tc>
                <a:tc>
                  <a:txBody>
                    <a:bodyPr/>
                    <a:lstStyle/>
                    <a:p>
                      <a:pPr marL="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Initial </a:t>
                      </a:r>
                    </a:p>
                  </a:txBody>
                  <a:tcPr marT="45711" marB="45711" horzOverflow="overflow"/>
                </a:tc>
                <a:tc>
                  <a:txBody>
                    <a:bodyPr/>
                    <a:lstStyle/>
                    <a:p>
                      <a:pPr marL="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</a:t>
                      </a:r>
                      <a:r>
                        <a:rPr kumimoji="0" lang="en-GB" altLang="ko-KR" sz="1600" b="1" i="0" u="none" strike="noStrike" kern="1200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st</a:t>
                      </a:r>
                      <a:r>
                        <a:rPr kumimoji="0" lang="en-GB" altLang="ko-KR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Re</a:t>
                      </a:r>
                    </a:p>
                  </a:txBody>
                  <a:tcPr marT="45711" marB="45711" horzOverflow="overflow"/>
                </a:tc>
                <a:tc>
                  <a:txBody>
                    <a:bodyPr/>
                    <a:lstStyle/>
                    <a:p>
                      <a:pPr marL="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altLang="ko-KR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  <a:r>
                        <a:rPr kumimoji="0" lang="en-GB" altLang="ko-KR" sz="1600" b="1" i="0" u="none" strike="noStrike" kern="1200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nd</a:t>
                      </a:r>
                      <a:r>
                        <a:rPr kumimoji="0" lang="en-GB" altLang="ko-KR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Re</a:t>
                      </a:r>
                    </a:p>
                  </a:txBody>
                  <a:tcPr marT="45711" marB="45711" horzOverflow="overflow"/>
                </a:tc>
                <a:tc>
                  <a:txBody>
                    <a:bodyPr/>
                    <a:lstStyle/>
                    <a:p>
                      <a:pPr marL="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Comment topic</a:t>
                      </a:r>
                      <a:endParaRPr kumimoji="0" lang="en-GB" altLang="ko-KR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T="45711" marB="45711"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Total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1" marB="45711" horzOverflow="overflow"/>
                </a:tc>
              </a:tr>
              <a:tr h="25045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0" dirty="0" smtClean="0">
                          <a:latin typeface="+mj-lt"/>
                        </a:rPr>
                        <a:t> Joseph</a:t>
                      </a:r>
                      <a:r>
                        <a:rPr lang="en-US" altLang="ko-KR" sz="1400" b="0" baseline="0" dirty="0" smtClean="0">
                          <a:latin typeface="+mj-lt"/>
                        </a:rPr>
                        <a:t> Levy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itchFamily="18" charset="0"/>
                          <a:cs typeface="Arial" charset="0"/>
                        </a:rPr>
                        <a:t> (No response from 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itchFamily="18" charset="0"/>
                          <a:cs typeface="Arial" charset="0"/>
                        </a:rPr>
                        <a:t> the commenter)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400" b="0" dirty="0" smtClean="0">
                        <a:latin typeface="+mj-lt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itchFamily="18" charset="0"/>
                          <a:cs typeface="Arial" charset="0"/>
                        </a:rPr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itchFamily="18" charset="0"/>
                          <a:cs typeface="Arial" charset="0"/>
                        </a:rPr>
                        <a:t>Spatial multiplexing power save; ATIM frame usage for power management of non-AP STAs; definitions of DMG A-PPDU and EDMG A-PPDU;  radar implementation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itchFamily="18" charset="0"/>
                          <a:cs typeface="Arial" charset="0"/>
                        </a:rPr>
                        <a:t>7</a:t>
                      </a:r>
                    </a:p>
                  </a:txBody>
                  <a:tcPr/>
                </a:tc>
              </a:tr>
              <a:tr h="48235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0" dirty="0" smtClean="0">
                          <a:latin typeface="+mj-lt"/>
                        </a:rPr>
                        <a:t> </a:t>
                      </a:r>
                      <a:r>
                        <a:rPr lang="en-US" altLang="ko-KR" sz="1400" b="0" dirty="0" err="1" smtClean="0">
                          <a:latin typeface="+mj-lt"/>
                        </a:rPr>
                        <a:t>Payam</a:t>
                      </a:r>
                      <a:r>
                        <a:rPr lang="en-US" altLang="ko-KR" sz="1400" b="0" baseline="0" dirty="0" smtClean="0">
                          <a:latin typeface="+mj-lt"/>
                        </a:rPr>
                        <a:t> </a:t>
                      </a:r>
                      <a:r>
                        <a:rPr lang="en-US" altLang="ko-KR" sz="1400" b="0" baseline="0" dirty="0" err="1" smtClean="0">
                          <a:latin typeface="+mj-lt"/>
                        </a:rPr>
                        <a:t>Torab</a:t>
                      </a:r>
                      <a:endParaRPr lang="en-US" altLang="ko-KR" sz="1400" b="0" baseline="0" dirty="0" smtClean="0">
                        <a:latin typeface="+mj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itchFamily="18" charset="0"/>
                          <a:cs typeface="Arial" charset="0"/>
                        </a:rPr>
                        <a:t>TDD beamforming;  TDD channel access.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/>
                </a:tc>
              </a:tr>
              <a:tr h="25045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0" baseline="0" dirty="0" smtClean="0">
                          <a:latin typeface="+mj-lt"/>
                        </a:rPr>
                        <a:t> </a:t>
                      </a:r>
                      <a:r>
                        <a:rPr lang="en-US" altLang="ko-KR" sz="1400" b="0" baseline="0" dirty="0" err="1" smtClean="0">
                          <a:latin typeface="+mj-lt"/>
                        </a:rPr>
                        <a:t>Alecsander</a:t>
                      </a:r>
                      <a:r>
                        <a:rPr lang="en-US" altLang="ko-KR" sz="1400" b="0" baseline="0" dirty="0" smtClean="0">
                          <a:latin typeface="+mj-lt"/>
                        </a:rPr>
                        <a:t> </a:t>
                      </a:r>
                      <a:r>
                        <a:rPr lang="en-US" altLang="ko-KR" sz="1400" b="0" baseline="0" dirty="0" err="1" smtClean="0">
                          <a:latin typeface="+mj-lt"/>
                        </a:rPr>
                        <a:t>Eitan</a:t>
                      </a:r>
                      <a:endParaRPr lang="ko-KR" altLang="en-US" sz="1400" b="0" dirty="0" smtClean="0">
                        <a:latin typeface="+mj-lt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itchFamily="18" charset="0"/>
                          <a:cs typeface="Arial" charset="0"/>
                        </a:rPr>
                        <a:t>Definition and PICS of directional transmit activity report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/>
                </a:tc>
              </a:tr>
              <a:tr h="25045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 smtClean="0">
                          <a:latin typeface="+mj-lt"/>
                        </a:rPr>
                        <a:t> TOTAL</a:t>
                      </a:r>
                      <a:endParaRPr lang="ko-KR" altLang="en-US" sz="1400" b="1" dirty="0" smtClean="0">
                        <a:latin typeface="+mj-lt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itchFamily="18" charset="0"/>
                          <a:cs typeface="Arial" charset="0"/>
                        </a:rPr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itchFamily="18" charset="0"/>
                          <a:cs typeface="Arial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itchFamily="18" charset="0"/>
                          <a:cs typeface="Arial" charset="0"/>
                        </a:rPr>
                        <a:t>11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226705" y="6475413"/>
            <a:ext cx="1317220" cy="184666"/>
          </a:xfrm>
        </p:spPr>
        <p:txBody>
          <a:bodyPr/>
          <a:lstStyle/>
          <a:p>
            <a:r>
              <a:rPr lang="en-US" dirty="0" smtClean="0"/>
              <a:t>Edward Au (Huawei)</a:t>
            </a:r>
            <a:endParaRPr lang="en-CA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4988" y="6475413"/>
            <a:ext cx="530225" cy="182562"/>
          </a:xfrm>
        </p:spPr>
        <p:txBody>
          <a:bodyPr/>
          <a:lstStyle/>
          <a:p>
            <a:r>
              <a:rPr lang="en-CA" dirty="0" smtClean="0"/>
              <a:t>Slide </a:t>
            </a:r>
            <a:fld id="{04DB4A89-15C8-4E45-B125-5017FF6EA3AB}" type="slidenum">
              <a:rPr lang="en-CA" smtClean="0"/>
              <a:pPr/>
              <a:t>5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523987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ea typeface="ＭＳ Ｐゴシック" pitchFamily="34" charset="-128"/>
              </a:rPr>
              <a:t>Unsatisfied comments</a:t>
            </a:r>
            <a:endParaRPr lang="en-CA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85800" y="1981200"/>
            <a:ext cx="4800600" cy="4114800"/>
          </a:xfrm>
        </p:spPr>
        <p:txBody>
          <a:bodyPr/>
          <a:lstStyle/>
          <a:p>
            <a:r>
              <a:rPr lang="en-GB" altLang="ko-KR" sz="1800" dirty="0">
                <a:ea typeface="ＭＳ Ｐゴシック" pitchFamily="34" charset="-128"/>
              </a:rPr>
              <a:t>The composite of all unsatisfied comments and the resolutions approved by the comment resolution committee received during </a:t>
            </a:r>
            <a:r>
              <a:rPr lang="en-GB" altLang="ko-KR" sz="1800" dirty="0" smtClean="0">
                <a:ea typeface="ＭＳ Ｐゴシック" pitchFamily="34" charset="-128"/>
              </a:rPr>
              <a:t>the SA ballots are </a:t>
            </a:r>
            <a:r>
              <a:rPr lang="en-GB" altLang="ko-KR" sz="1800" dirty="0">
                <a:ea typeface="ＭＳ Ｐゴシック" pitchFamily="34" charset="-128"/>
              </a:rPr>
              <a:t>in the embedded document on the right:</a:t>
            </a:r>
          </a:p>
          <a:p>
            <a:pPr lvl="1">
              <a:lnSpc>
                <a:spcPct val="80000"/>
              </a:lnSpc>
            </a:pPr>
            <a:r>
              <a:rPr lang="en-GB" altLang="ko-KR" sz="1600" dirty="0">
                <a:ea typeface="ＭＳ Ｐゴシック" pitchFamily="34" charset="-128"/>
              </a:rPr>
              <a:t>Double click on the icon to </a:t>
            </a:r>
            <a:r>
              <a:rPr lang="en-GB" altLang="ko-KR" sz="1600" dirty="0" smtClean="0">
                <a:ea typeface="ＭＳ Ｐゴシック" pitchFamily="34" charset="-128"/>
              </a:rPr>
              <a:t>open the file</a:t>
            </a:r>
            <a:endParaRPr lang="en-GB" altLang="ko-KR" sz="1600" dirty="0">
              <a:ea typeface="ＭＳ Ｐゴシック" pitchFamily="34" charset="-128"/>
            </a:endParaRPr>
          </a:p>
          <a:p>
            <a:pPr marL="0" indent="0">
              <a:lnSpc>
                <a:spcPct val="80000"/>
              </a:lnSpc>
              <a:buNone/>
            </a:pPr>
            <a:endParaRPr lang="en-GB" sz="1800" dirty="0" smtClean="0">
              <a:ea typeface="ＭＳ Ｐゴシック" pitchFamily="34" charset="-128"/>
            </a:endParaRPr>
          </a:p>
          <a:p>
            <a:endParaRPr lang="en-CA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41128" cy="276999"/>
          </a:xfrm>
        </p:spPr>
        <p:txBody>
          <a:bodyPr/>
          <a:lstStyle/>
          <a:p>
            <a:pPr>
              <a:defRPr/>
            </a:pPr>
            <a:r>
              <a:rPr lang="en-US" altLang="ko-KR" dirty="0" smtClean="0"/>
              <a:t>November 2020</a:t>
            </a:r>
            <a:endParaRPr lang="en-US" altLang="ko-K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CA" smtClean="0"/>
              <a:t>Slide </a:t>
            </a:r>
            <a:fld id="{04DB4A89-15C8-4E45-B125-5017FF6EA3AB}" type="slidenum">
              <a:rPr lang="en-CA" smtClean="0"/>
              <a:pPr/>
              <a:t>6</a:t>
            </a:fld>
            <a:endParaRPr lang="en-CA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226705" y="6475413"/>
            <a:ext cx="1317220" cy="184666"/>
          </a:xfrm>
        </p:spPr>
        <p:txBody>
          <a:bodyPr/>
          <a:lstStyle/>
          <a:p>
            <a:r>
              <a:rPr lang="en-US" dirty="0" smtClean="0"/>
              <a:t>Edward Au (Huawei)</a:t>
            </a:r>
            <a:endParaRPr lang="en-CA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48153880"/>
              </p:ext>
            </p:extLst>
          </p:nvPr>
        </p:nvGraphicFramePr>
        <p:xfrm>
          <a:off x="5943600" y="2209800"/>
          <a:ext cx="1828800" cy="11882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03" name="Worksheet" showAsIcon="1" r:id="rId4" imgW="914400" imgH="792360" progId="Excel.Sheet.12">
                  <p:embed/>
                </p:oleObj>
              </mc:Choice>
              <mc:Fallback>
                <p:oleObj name="Worksheet" showAsIcon="1" r:id="rId4" imgW="914400" imgH="79236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943600" y="2209800"/>
                        <a:ext cx="1828800" cy="118824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46606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Mandatory Coordination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41128" cy="276999"/>
          </a:xfrm>
        </p:spPr>
        <p:txBody>
          <a:bodyPr/>
          <a:lstStyle/>
          <a:p>
            <a:pPr>
              <a:defRPr/>
            </a:pPr>
            <a:r>
              <a:rPr lang="en-US" altLang="ko-KR" dirty="0" smtClean="0"/>
              <a:t>November 2020</a:t>
            </a:r>
            <a:endParaRPr lang="en-US" altLang="ko-K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7226705" y="6475413"/>
            <a:ext cx="1317220" cy="184666"/>
          </a:xfrm>
        </p:spPr>
        <p:txBody>
          <a:bodyPr/>
          <a:lstStyle/>
          <a:p>
            <a:pPr>
              <a:defRPr/>
            </a:pPr>
            <a:r>
              <a:rPr lang="en-US" altLang="ko-KR" dirty="0" smtClean="0"/>
              <a:t>Edward Au (Huawei)</a:t>
            </a:r>
            <a:endParaRPr lang="en-US" altLang="ko-K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DD3B9A4B-4D42-4642-8694-CB378EB0C873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graphicFrame>
        <p:nvGraphicFramePr>
          <p:cNvPr id="10" name="Group 4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77144824"/>
              </p:ext>
            </p:extLst>
          </p:nvPr>
        </p:nvGraphicFramePr>
        <p:xfrm>
          <a:off x="685800" y="2057400"/>
          <a:ext cx="7772400" cy="3581992"/>
        </p:xfrm>
        <a:graphic>
          <a:graphicData uri="http://schemas.openxmlformats.org/drawingml/2006/table">
            <a:tbl>
              <a:tblPr/>
              <a:tblGrid>
                <a:gridCol w="3200400"/>
                <a:gridCol w="838200"/>
                <a:gridCol w="1295400"/>
                <a:gridCol w="2438400"/>
              </a:tblGrid>
              <a:tr h="66273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Coordination Entity</a:t>
                      </a:r>
                    </a:p>
                  </a:txBody>
                  <a:tcPr marT="45727" marB="4572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Draft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Date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Status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000"/>
                      </a:schemeClr>
                    </a:solidFill>
                  </a:tcPr>
                </a:tc>
              </a:tr>
              <a:tr h="78507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IEEE-SA Editorial (MEC)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D3.1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July 2019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“Meets all editorial requirements.”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348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Quantities, Units and Letter Symbols  (SCC14)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Not required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208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Terms and Definitions (SCC10)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Not required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Registration Authority Committee (RAC)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b="0"/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Not required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P802.11ay </a:t>
            </a:r>
            <a:r>
              <a:rPr lang="en-US" dirty="0" smtClean="0"/>
              <a:t>Timeline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41128" cy="276999"/>
          </a:xfrm>
        </p:spPr>
        <p:txBody>
          <a:bodyPr/>
          <a:lstStyle/>
          <a:p>
            <a:pPr>
              <a:defRPr/>
            </a:pPr>
            <a:r>
              <a:rPr lang="en-US" altLang="ko-KR" dirty="0" smtClean="0"/>
              <a:t>November 2020</a:t>
            </a:r>
            <a:endParaRPr lang="en-US" altLang="ko-K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226705" y="6475413"/>
            <a:ext cx="1317220" cy="184666"/>
          </a:xfrm>
        </p:spPr>
        <p:txBody>
          <a:bodyPr/>
          <a:lstStyle/>
          <a:p>
            <a:pPr>
              <a:defRPr/>
            </a:pPr>
            <a:r>
              <a:rPr lang="en-US" altLang="ko-KR" dirty="0" smtClean="0"/>
              <a:t>Edward Au (Huawei)</a:t>
            </a:r>
            <a:endParaRPr lang="en-US" altLang="ko-K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8E9AA826-2D66-4D95-924A-79AB5FB12EBD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graphicFrame>
        <p:nvGraphicFramePr>
          <p:cNvPr id="7" name="Group 15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73409395"/>
              </p:ext>
            </p:extLst>
          </p:nvPr>
        </p:nvGraphicFramePr>
        <p:xfrm>
          <a:off x="685799" y="1905000"/>
          <a:ext cx="7772401" cy="2529840"/>
        </p:xfrm>
        <a:graphic>
          <a:graphicData uri="http://schemas.openxmlformats.org/drawingml/2006/table">
            <a:tbl>
              <a:tblPr/>
              <a:tblGrid>
                <a:gridCol w="5334001"/>
                <a:gridCol w="2438400"/>
              </a:tblGrid>
              <a:tr h="457200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Milestone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+mj-lt"/>
                        </a:rPr>
                        <a:t>Date</a:t>
                      </a:r>
                      <a:endParaRPr lang="en-US" sz="2000" b="1" dirty="0">
                        <a:latin typeface="+mj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panose="020B0604020202020204" pitchFamily="34" charset="0"/>
                        </a:rPr>
                        <a:t>Report to EC for conditional approval to proceed to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panose="020B0604020202020204" pitchFamily="34" charset="0"/>
                        </a:rPr>
                        <a:t>RevCom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>
                          <a:latin typeface="+mj-lt"/>
                          <a:cs typeface="Arial" panose="020B0604020202020204" pitchFamily="34" charset="0"/>
                        </a:rPr>
                        <a:t>November 13, 2020 or December 1, 2020</a:t>
                      </a:r>
                      <a:endParaRPr lang="en-US" sz="2000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panose="020B0604020202020204" pitchFamily="34" charset="0"/>
                        </a:rPr>
                        <a:t>2nd Recirculation SA ballot on D7.0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>
                          <a:latin typeface="+mj-lt"/>
                          <a:cs typeface="Arial" panose="020B0604020202020204" pitchFamily="34" charset="0"/>
                        </a:rPr>
                        <a:t>November</a:t>
                      </a:r>
                      <a:r>
                        <a:rPr lang="en-US" sz="2000" baseline="0" dirty="0" smtClean="0">
                          <a:latin typeface="+mj-lt"/>
                          <a:cs typeface="Arial" panose="020B0604020202020204" pitchFamily="34" charset="0"/>
                        </a:rPr>
                        <a:t> 30, 2020</a:t>
                      </a:r>
                      <a:endParaRPr lang="en-US" sz="2000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+mj-lt"/>
                          <a:cs typeface="Arial" panose="020B0604020202020204" pitchFamily="34" charset="0"/>
                        </a:rPr>
                        <a:t>Comment response notification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smtClean="0">
                          <a:latin typeface="+mj-lt"/>
                          <a:cs typeface="Arial" panose="020B0604020202020204" pitchFamily="34" charset="0"/>
                        </a:rPr>
                        <a:t>December 16, </a:t>
                      </a:r>
                      <a:r>
                        <a:rPr lang="en-US" sz="2000" dirty="0" smtClean="0">
                          <a:latin typeface="+mj-lt"/>
                          <a:cs typeface="Arial" panose="020B0604020202020204" pitchFamily="34" charset="0"/>
                        </a:rPr>
                        <a:t>2020</a:t>
                      </a:r>
                      <a:endParaRPr lang="en-US" sz="2000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+mj-lt"/>
                          <a:cs typeface="Arial" panose="020B0604020202020204" pitchFamily="34" charset="0"/>
                        </a:rPr>
                        <a:t>Post to </a:t>
                      </a:r>
                      <a:r>
                        <a:rPr lang="en-US" sz="2000" dirty="0" err="1" smtClean="0">
                          <a:latin typeface="+mj-lt"/>
                          <a:cs typeface="Arial" panose="020B0604020202020204" pitchFamily="34" charset="0"/>
                        </a:rPr>
                        <a:t>RevCom</a:t>
                      </a:r>
                      <a:r>
                        <a:rPr lang="en-US" sz="2000" dirty="0" smtClean="0">
                          <a:latin typeface="+mj-lt"/>
                          <a:cs typeface="Arial" panose="020B0604020202020204" pitchFamily="34" charset="0"/>
                        </a:rPr>
                        <a:t> by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>
                          <a:latin typeface="+mj-lt"/>
                          <a:cs typeface="Arial" panose="020B0604020202020204" pitchFamily="34" charset="0"/>
                        </a:rPr>
                        <a:t>February 12, 2021</a:t>
                      </a:r>
                      <a:endParaRPr lang="en-US" sz="2000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</Template>
  <TotalTime>98070</TotalTime>
  <Words>688</Words>
  <Application>Microsoft Office PowerPoint</Application>
  <PresentationFormat>On-screen Show (4:3)</PresentationFormat>
  <Paragraphs>177</Paragraphs>
  <Slides>8</Slides>
  <Notes>8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ＭＳ Ｐゴシック</vt:lpstr>
      <vt:lpstr>Arial</vt:lpstr>
      <vt:lpstr>Times New Roman</vt:lpstr>
      <vt:lpstr>802-11-Submission</vt:lpstr>
      <vt:lpstr>Document</vt:lpstr>
      <vt:lpstr>Worksheet</vt:lpstr>
      <vt:lpstr>PowerPoint Presentation</vt:lpstr>
      <vt:lpstr>Introduction</vt:lpstr>
      <vt:lpstr>Standards Association (SA) Ballot Results – P802.11ay</vt:lpstr>
      <vt:lpstr>SA Ballot Comments – P802.11ay</vt:lpstr>
      <vt:lpstr>Unsatisfied comments by commenters </vt:lpstr>
      <vt:lpstr>Unsatisfied comments</vt:lpstr>
      <vt:lpstr>Mandatory Coordination</vt:lpstr>
      <vt:lpstr>P802.11ay Timeline</vt:lpstr>
    </vt:vector>
  </TitlesOfParts>
  <Company>HP Enterprise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P802.11ay Report to EC on approval to forward draft to RevCom</dc:title>
  <dc:creator>dorothy.stanley@hpe.com</dc:creator>
  <cp:keywords>November 2020</cp:keywords>
  <cp:lastModifiedBy>Edward Au</cp:lastModifiedBy>
  <cp:revision>2955</cp:revision>
  <cp:lastPrinted>1998-02-10T13:28:06Z</cp:lastPrinted>
  <dcterms:created xsi:type="dcterms:W3CDTF">2007-04-17T18:10:23Z</dcterms:created>
  <dcterms:modified xsi:type="dcterms:W3CDTF">2020-11-12T17:37:21Z</dcterms:modified>
  <cp:category>20/1708r4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s_pID_725343">
    <vt:lpwstr>(7)O48q+nWDiKNAVXoAwq58w6onvO4eaK+wzpVW8jJCkaAk5P9kKngByeTmJxmoV2pCjvvmemEH_x000d_
Bi/1Vb2TVe+tY7DxqSSUdjmKOgTB8TLyiNQBsxkECPbQ5aOgrJarIgvBMt9/xI83ilExG6vi_x000d_
S0GxhJWGGUDgHyjb+HnAnUyDOHQkWDr/J5rfnEo8Pkef1xN4QHP7egW/+34UnnUIjw3oNNjl_x000d_
OHDD9Ssc4eYTC78Pow</vt:lpwstr>
  </property>
  <property fmtid="{D5CDD505-2E9C-101B-9397-08002B2CF9AE}" pid="3" name="_ms_pID_7253431">
    <vt:lpwstr>6vpYfi/vBWCLT9AAVyRe/tVHpf6Ac/UgkG/769ZfIzu5CXBMe25Mjb_x000d_
wyk3Z2sholKs78sCReY0tK6/qoCtk3RMh2lwCRGb+Vjheswe4KrtdiCCfRyuGnkUzeDr+3Oa_x000d_
pgBXfVduOvik4Ctt4N6tW7nTykDNdCW1ja0Q63kOM1MM9z3SPmGeHA2Oj/82zkoiGNSj2uz6_x000d_
iyF2w3CyR7XJHnoqXJRq4fEMlNT4EIppcbf4</vt:lpwstr>
  </property>
  <property fmtid="{D5CDD505-2E9C-101B-9397-08002B2CF9AE}" pid="4" name="_ms_pID_7253432">
    <vt:lpwstr>pGb23zPPRlZ05V1oH18F/8JGuLq1c/5NRzHa_x000d_
fP3c8wW+rSCqGEAIsLJj5g0kRuzUdV6tE39wzbhXti+ppBdL4JUonBF/H5bhy5KGbmAq9wDL_x000d_
WQEe1FwKs3UpTInkbf2Vc4B3Xe98ZFutSUZeMomnGtxyDe8t3jANbPJRT4xgn+CsbQbT2WZB_x000d_
ZZsrxy/GtjvMeU2G15LBA30mfQfc6NpGW2DGXCFX+btathrHn9nO6Q</vt:lpwstr>
  </property>
  <property fmtid="{D5CDD505-2E9C-101B-9397-08002B2CF9AE}" pid="5" name="_ms_pID_7253433">
    <vt:lpwstr>nc12FRKBQ68I2REs/u_x000d_
WxepZKfOi7k/cPGWSl8CIlA7kJdttX17bU1pmmj+C22HHDjaJD9M03JDLv0cUEBhIiymLys0_x000d_
S8Zrf9kLXl5etDTc0gmGvBzh5K3sp8Z6GqumFqrluPyDw0+PFh9FtSA0wh58qmmFhp+Ywbhd_x000d_
4CjJSN0lqFQl0Zo//6w5seXqFt8axD8R21ZMXHYerBlhWZ9yNOB8VnfWlvNDY5hEuruJ2kqG</vt:lpwstr>
  </property>
  <property fmtid="{D5CDD505-2E9C-101B-9397-08002B2CF9AE}" pid="6" name="_ms_pID_7253434">
    <vt:lpwstr>_x000d_
8a8nLkD9QQPo0Zjl19uBvrg7Ah44u4v9LeeL2b6QYB/toj++rsNsk5L6cv2+pU+uLkGaB9Ls_x000d_
Qjyo0dXcFynypfFicT2UJZi6GUQ2lE9C5ggbx5UwniYKlC/gl6xmI7yL4k88ngb/o6gRz9cA_x000d_
Ka7Z4sFCU9+MskBB22AiDG3+sbywHPc4VNvb4eP9IFnXza/yvzpVyoe+pD9bALR8GaYiAMEv_x000d_
C6tEoxqS9RBbM81T</vt:lpwstr>
  </property>
  <property fmtid="{D5CDD505-2E9C-101B-9397-08002B2CF9AE}" pid="7" name="_ms_pID_7253435">
    <vt:lpwstr>T/m+abgw1hF35qfTU1NFZ3cq0eiyqsKXzjuAOnuvr8I6nRCRK3KS8jLJ_x000d_
xrBx92k2Js5AzBLzmpruEbTpVKhqG0EQ+o2FPDeArXFeTqnKw0JGqHN5Wiwjdcz0QoCkcBqM_x000d_
eQuc7nc2YYNWghx3pw76G1g5OIVwkvHetqKOgL9P9aTyf/o93inc/AoIUL6qpOmDC/2E6jXx_x000d_
x6MXOKt76uld1sLDeoqCA/VEkD+VwvVWrf</vt:lpwstr>
  </property>
  <property fmtid="{D5CDD505-2E9C-101B-9397-08002B2CF9AE}" pid="8" name="_ms_pID_7253436">
    <vt:lpwstr>cCso0fEQ85A5msJc92E717P1bTkQ==</vt:lpwstr>
  </property>
</Properties>
</file>