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366" r:id="rId3"/>
    <p:sldId id="367" r:id="rId4"/>
    <p:sldId id="328" r:id="rId5"/>
    <p:sldId id="329" r:id="rId6"/>
    <p:sldId id="368" r:id="rId7"/>
    <p:sldId id="325" r:id="rId8"/>
    <p:sldId id="353" r:id="rId9"/>
    <p:sldId id="369" r:id="rId10"/>
    <p:sldId id="370" r:id="rId11"/>
    <p:sldId id="371" r:id="rId12"/>
    <p:sldId id="270" r:id="rId13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FA"/>
    <a:srgbClr val="FFFF99"/>
    <a:srgbClr val="DFB7D9"/>
    <a:srgbClr val="C2C2FE"/>
    <a:srgbClr val="90FA93"/>
    <a:srgbClr val="F49088"/>
    <a:srgbClr val="FFABFF"/>
    <a:srgbClr val="FFCCFF"/>
    <a:srgbClr val="FFE5FF"/>
    <a:srgbClr val="FD94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>
      <p:cViewPr varScale="1">
        <p:scale>
          <a:sx n="110" d="100"/>
          <a:sy n="110" d="100"/>
        </p:scale>
        <p:origin x="165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366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473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789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131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40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dirty="0" smtClean="0"/>
              <a:t>802.11-20/1685r1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Oct.</a:t>
            </a:r>
            <a:r>
              <a:rPr lang="en-US" sz="1800" b="1" dirty="0" smtClean="0"/>
              <a:t> 2020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536002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496-04-00be-sep-nov-tgbe-teleconference-minutes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UL length indication in trigger frame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2020-10-19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129329"/>
              </p:ext>
            </p:extLst>
          </p:nvPr>
        </p:nvGraphicFramePr>
        <p:xfrm>
          <a:off x="304801" y="2819400"/>
          <a:ext cx="8501382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6263"/>
                <a:gridCol w="1476890"/>
                <a:gridCol w="1262501"/>
                <a:gridCol w="952832"/>
                <a:gridCol w="29828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Ming </a:t>
                      </a:r>
                      <a:r>
                        <a:rPr lang="en-US" altLang="zh-CN" sz="1400" dirty="0" err="1" smtClean="0"/>
                        <a:t>Gan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400" dirty="0" smtClean="0"/>
                        <a:t>ming.gan@huawei.com</a:t>
                      </a:r>
                      <a:endParaRPr lang="zh-CN" alt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Mengshi Hu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humengshi@Huawei.com</a:t>
                      </a:r>
                      <a:endParaRPr lang="zh-CN" altLang="en-US" sz="1400" dirty="0"/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371599"/>
            <a:ext cx="7772400" cy="5103813"/>
          </a:xfrm>
        </p:spPr>
        <p:txBody>
          <a:bodyPr/>
          <a:lstStyle/>
          <a:p>
            <a:r>
              <a:rPr lang="en-US" altLang="zh-CN" sz="2200" dirty="0"/>
              <a:t>Some alternative solution mentioned by commenters during the call:</a:t>
            </a:r>
          </a:p>
          <a:p>
            <a:pPr lvl="1"/>
            <a:r>
              <a:rPr lang="en-US" altLang="zh-CN" sz="1800" dirty="0" smtClean="0"/>
              <a:t>Opt A1: at the AP side, the UL length is set to </a:t>
            </a:r>
            <a:r>
              <a:rPr lang="en-US" altLang="zh-CN" sz="1800" dirty="0"/>
              <a:t>a multiple of 3 </a:t>
            </a:r>
            <a:r>
              <a:rPr lang="en-US" altLang="zh-CN" sz="1800" dirty="0" smtClean="0"/>
              <a:t>– 2 for HE only case; is set to a multiple of 3 for EHT only case; is set to a multiple of 3 – 2 for A-PPDU case</a:t>
            </a:r>
          </a:p>
          <a:p>
            <a:pPr lvl="1"/>
            <a:r>
              <a:rPr lang="en-US" altLang="zh-CN" sz="1800" dirty="0" smtClean="0"/>
              <a:t>At the EHT STA side</a:t>
            </a:r>
            <a:r>
              <a:rPr lang="en-US" altLang="zh-CN" sz="1800" dirty="0"/>
              <a:t>, </a:t>
            </a:r>
            <a:r>
              <a:rPr lang="en-US" altLang="zh-CN" sz="1800" dirty="0" smtClean="0"/>
              <a:t>set </a:t>
            </a:r>
            <a:r>
              <a:rPr lang="en-US" altLang="zh-CN" sz="1800" dirty="0" err="1"/>
              <a:t>L_Length</a:t>
            </a:r>
            <a:r>
              <a:rPr lang="en-US" altLang="zh-CN" sz="1800" dirty="0"/>
              <a:t> as UL length if the EHT STA is solicited to transmit HE TB PPDU, same behavior as </a:t>
            </a:r>
            <a:r>
              <a:rPr lang="en-US" altLang="zh-CN" sz="1800" dirty="0" smtClean="0"/>
              <a:t>11ax; set </a:t>
            </a:r>
            <a:r>
              <a:rPr lang="en-US" altLang="zh-CN" sz="1800" dirty="0" err="1" smtClean="0"/>
              <a:t>L_Length</a:t>
            </a:r>
            <a:r>
              <a:rPr lang="en-US" altLang="zh-CN" sz="1800" dirty="0" smtClean="0"/>
              <a:t> as UL length if the EHT STA is solicited to transmit EHT TB PPDU for EHT only case; set the </a:t>
            </a:r>
            <a:r>
              <a:rPr lang="en-US" altLang="zh-CN" sz="1800" dirty="0" err="1" smtClean="0"/>
              <a:t>L_Length</a:t>
            </a:r>
            <a:r>
              <a:rPr lang="en-US" altLang="zh-CN" sz="1800" dirty="0" smtClean="0"/>
              <a:t> </a:t>
            </a:r>
            <a:r>
              <a:rPr lang="en-US" altLang="zh-CN" sz="1800" dirty="0"/>
              <a:t>as UL length+2 if the EHT STA is solicited to transmit EHT TB </a:t>
            </a:r>
            <a:r>
              <a:rPr lang="en-US" altLang="zh-CN" sz="1800" dirty="0" smtClean="0"/>
              <a:t>PPDU for A-PPDU case.</a:t>
            </a:r>
            <a:endParaRPr lang="en-US" altLang="zh-CN" sz="1800" dirty="0"/>
          </a:p>
          <a:p>
            <a:r>
              <a:rPr lang="en-US" altLang="zh-CN" sz="2200" dirty="0" smtClean="0"/>
              <a:t>Comment: different behavior at the AP side regarding different PPDU combinations; different behavior at the STA side even the STA is requested to transmit same EHT TB PPDU.</a:t>
            </a:r>
            <a:endParaRPr lang="zh-CN" altLang="en-US" sz="22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zh-CN" dirty="0" smtClean="0"/>
              <a:t>Discussion on alternative solutions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8023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371599"/>
            <a:ext cx="7772400" cy="5103813"/>
          </a:xfrm>
        </p:spPr>
        <p:txBody>
          <a:bodyPr/>
          <a:lstStyle/>
          <a:p>
            <a:r>
              <a:rPr lang="en-US" altLang="zh-CN" sz="2200" dirty="0"/>
              <a:t>Some alternative solution mentioned by commenters during the call (cont’d):</a:t>
            </a:r>
          </a:p>
          <a:p>
            <a:pPr lvl="1"/>
            <a:r>
              <a:rPr lang="en-US" altLang="zh-CN" sz="1800" dirty="0" smtClean="0"/>
              <a:t>Opt A2: at the AP side, the UL length is set to </a:t>
            </a:r>
            <a:r>
              <a:rPr lang="en-US" altLang="zh-CN" sz="1800" dirty="0"/>
              <a:t>a multiple of 3 </a:t>
            </a:r>
            <a:r>
              <a:rPr lang="en-US" altLang="zh-CN" sz="1800" dirty="0" smtClean="0"/>
              <a:t>– 2 for HE only case; is set to a multiple of 3 or two UL length subfields for EHT only case; two UL length subfields for A-PPDU case.</a:t>
            </a:r>
          </a:p>
          <a:p>
            <a:pPr lvl="1"/>
            <a:r>
              <a:rPr lang="en-US" altLang="zh-CN" sz="1800" dirty="0" smtClean="0"/>
              <a:t>At the EHT STA side</a:t>
            </a:r>
            <a:r>
              <a:rPr lang="en-US" altLang="zh-CN" sz="1800" dirty="0"/>
              <a:t>, </a:t>
            </a:r>
            <a:r>
              <a:rPr lang="en-US" altLang="zh-CN" sz="1800" dirty="0" smtClean="0"/>
              <a:t>set </a:t>
            </a:r>
            <a:r>
              <a:rPr lang="en-US" altLang="zh-CN" sz="1800" dirty="0" err="1"/>
              <a:t>L_Length</a:t>
            </a:r>
            <a:r>
              <a:rPr lang="en-US" altLang="zh-CN" sz="1800" dirty="0"/>
              <a:t> as UL length if the EHT STA is solicited to transmit HE TB PPDU, same behavior as </a:t>
            </a:r>
            <a:r>
              <a:rPr lang="en-US" altLang="zh-CN" sz="1800" dirty="0" smtClean="0"/>
              <a:t>11ax; set </a:t>
            </a:r>
            <a:r>
              <a:rPr lang="en-US" altLang="zh-CN" sz="1800" dirty="0" err="1" smtClean="0"/>
              <a:t>L_Length</a:t>
            </a:r>
            <a:r>
              <a:rPr lang="en-US" altLang="zh-CN" sz="1800" dirty="0" smtClean="0"/>
              <a:t> as UL length or UL length #2 if the EHT STA is solicited to transmit EHT TB PPDU for EHT only case; set the </a:t>
            </a:r>
            <a:r>
              <a:rPr lang="en-US" altLang="zh-CN" sz="1800" dirty="0" err="1" smtClean="0"/>
              <a:t>L_Length</a:t>
            </a:r>
            <a:r>
              <a:rPr lang="en-US" altLang="zh-CN" sz="1800" dirty="0" smtClean="0"/>
              <a:t> </a:t>
            </a:r>
            <a:r>
              <a:rPr lang="en-US" altLang="zh-CN" sz="1800" dirty="0"/>
              <a:t>as UL </a:t>
            </a:r>
            <a:r>
              <a:rPr lang="en-US" altLang="zh-CN" sz="1800" dirty="0" smtClean="0"/>
              <a:t>length #2 </a:t>
            </a:r>
            <a:r>
              <a:rPr lang="en-US" altLang="zh-CN" sz="1800" dirty="0"/>
              <a:t>if the EHT STA is solicited to transmit EHT TB </a:t>
            </a:r>
            <a:r>
              <a:rPr lang="en-US" altLang="zh-CN" sz="1800" dirty="0" smtClean="0"/>
              <a:t>PPDU for A-PPDU case.</a:t>
            </a:r>
            <a:endParaRPr lang="en-US" altLang="zh-CN" sz="1800" dirty="0"/>
          </a:p>
          <a:p>
            <a:r>
              <a:rPr lang="en-US" altLang="zh-CN" sz="2200" dirty="0" smtClean="0"/>
              <a:t>Comment: </a:t>
            </a:r>
            <a:r>
              <a:rPr lang="en-US" altLang="zh-CN" sz="2200" dirty="0"/>
              <a:t>different behavior at the AP side regarding different PPDU </a:t>
            </a:r>
            <a:r>
              <a:rPr lang="en-US" altLang="zh-CN" sz="2200" dirty="0" smtClean="0"/>
              <a:t>combinations, twice the overhead. At </a:t>
            </a:r>
            <a:r>
              <a:rPr lang="en-US" altLang="zh-CN" sz="2200" dirty="0"/>
              <a:t>the STA </a:t>
            </a:r>
            <a:r>
              <a:rPr lang="en-US" altLang="zh-CN" sz="2200" dirty="0" smtClean="0"/>
              <a:t>side, may have different behavior (copy UL length or UL length #2) even the STA is requested to transmit same EHT TB PPDU.</a:t>
            </a:r>
            <a:endParaRPr lang="zh-CN" altLang="en-US" sz="22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zh-CN" dirty="0" smtClean="0"/>
              <a:t>Discussion on alternative solutions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0156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900" y="1752600"/>
            <a:ext cx="7772400" cy="4114800"/>
          </a:xfrm>
        </p:spPr>
        <p:txBody>
          <a:bodyPr/>
          <a:lstStyle/>
          <a:p>
            <a:pPr marL="180975" indent="-180975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[1] IEEE P802.11ax™/</a:t>
            </a:r>
            <a:r>
              <a:rPr lang="en-US" altLang="zh-CN" sz="1800" b="0" dirty="0" smtClean="0"/>
              <a:t>D7.0 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1800" b="0" dirty="0" smtClean="0"/>
              <a:t>[2] </a:t>
            </a:r>
            <a:r>
              <a:rPr lang="en-US" altLang="zh-CN" sz="1800" b="0" dirty="0">
                <a:hlinkClick r:id="rId2"/>
              </a:rPr>
              <a:t>https://</a:t>
            </a:r>
            <a:r>
              <a:rPr lang="en-US" altLang="zh-CN" sz="1800" b="0" dirty="0" smtClean="0">
                <a:hlinkClick r:id="rId2"/>
              </a:rPr>
              <a:t>mentor.ieee.org/802.11/dcn/20/11-20-1496-04-00be-sep-nov-tgbe-teleconference-minutes.docx</a:t>
            </a:r>
            <a:r>
              <a:rPr lang="en-US" altLang="zh-CN" sz="1800" b="0" dirty="0"/>
              <a:t>, Dennis </a:t>
            </a:r>
            <a:r>
              <a:rPr lang="en-US" altLang="zh-CN" sz="1800" b="0" dirty="0" err="1"/>
              <a:t>Sundman</a:t>
            </a:r>
            <a:r>
              <a:rPr lang="en-US" altLang="zh-CN" sz="1800" b="0" dirty="0"/>
              <a:t> (Ericsson)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endParaRPr lang="zh-CN" alt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33400" y="1600200"/>
            <a:ext cx="7924800" cy="47244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r>
              <a:rPr lang="en-US" altLang="zh-CN" sz="1800" b="1" dirty="0">
                <a:solidFill>
                  <a:schemeClr val="dk1"/>
                </a:solidFill>
                <a:ea typeface="Times New Roman"/>
                <a:cs typeface="Times New Roman"/>
              </a:rPr>
              <a:t>In 11ax, in the trigger frame, </a:t>
            </a: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the </a:t>
            </a:r>
            <a:r>
              <a:rPr lang="en-US" altLang="zh-CN" sz="1800" b="1" dirty="0">
                <a:solidFill>
                  <a:schemeClr val="dk1"/>
                </a:solidFill>
                <a:ea typeface="Times New Roman"/>
                <a:cs typeface="Times New Roman"/>
              </a:rPr>
              <a:t>UL Length subfield of the Common Info field indicates the value of the L-SIG LENGTH field of the solicited HE TB PPDU. </a:t>
            </a:r>
          </a:p>
          <a:p>
            <a:pPr marL="685800" lvl="2" indent="-342900" algn="just">
              <a:spcBef>
                <a:spcPts val="0"/>
              </a:spcBef>
              <a:buSzPct val="100000"/>
            </a:pPr>
            <a:r>
              <a:rPr lang="en-US" altLang="zh-CN" sz="1600" b="1" dirty="0">
                <a:solidFill>
                  <a:schemeClr val="dk1"/>
                </a:solidFill>
                <a:ea typeface="Times New Roman"/>
                <a:cs typeface="Times New Roman"/>
              </a:rPr>
              <a:t>For an HE TB PPDU, the LENGTH field is set to the TXVECTOR parameter </a:t>
            </a:r>
            <a:r>
              <a:rPr lang="en-US" altLang="zh-CN" sz="1600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L_LENGTH. This is to say that the </a:t>
            </a:r>
            <a:r>
              <a:rPr lang="en-US" altLang="zh-CN" sz="1600" b="1" dirty="0">
                <a:solidFill>
                  <a:schemeClr val="dk1"/>
                </a:solidFill>
                <a:ea typeface="Times New Roman"/>
                <a:cs typeface="Times New Roman"/>
              </a:rPr>
              <a:t>solicited HE STA copies the UL length subfield of the Common Info field into the L-SIG Length field of the solicited HE TB PPDU directly.</a:t>
            </a: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>
              <a:buSzPct val="100000"/>
            </a:pPr>
            <a:endParaRPr lang="zh-CN" altLang="zh-CN" dirty="0"/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0" indent="0" algn="just">
              <a:spcBef>
                <a:spcPts val="0"/>
              </a:spcBef>
              <a:buSzPct val="100000"/>
              <a:buNone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Background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b="55556"/>
          <a:stretch/>
        </p:blipFill>
        <p:spPr>
          <a:xfrm>
            <a:off x="152400" y="3581400"/>
            <a:ext cx="5133263" cy="9144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 bwMode="auto">
          <a:xfrm>
            <a:off x="914400" y="3733800"/>
            <a:ext cx="609600" cy="6096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85663" y="3900100"/>
            <a:ext cx="429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4646613"/>
            <a:ext cx="3276600" cy="1784006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 bwMode="auto">
          <a:xfrm>
            <a:off x="457200" y="4267200"/>
            <a:ext cx="1981200" cy="386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直接连接符 12"/>
          <p:cNvCxnSpPr/>
          <p:nvPr/>
        </p:nvCxnSpPr>
        <p:spPr bwMode="auto">
          <a:xfrm flipV="1">
            <a:off x="3124200" y="4267200"/>
            <a:ext cx="2057400" cy="386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4" name="文本框 13"/>
          <p:cNvSpPr txBox="1"/>
          <p:nvPr/>
        </p:nvSpPr>
        <p:spPr>
          <a:xfrm>
            <a:off x="5523191" y="5731278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NOTE: Please be noted that the discussion has nothing to do with the L-SIG length of the PPDU (non-HT/HE/EHT…) that carries the trigger frame.</a:t>
            </a:r>
            <a:endParaRPr lang="zh-CN" altLang="en-US" dirty="0"/>
          </a:p>
        </p:txBody>
      </p:sp>
      <p:cxnSp>
        <p:nvCxnSpPr>
          <p:cNvPr id="16" name="直接箭头连接符 15"/>
          <p:cNvCxnSpPr>
            <a:stCxn id="3" idx="5"/>
          </p:cNvCxnSpPr>
          <p:nvPr/>
        </p:nvCxnSpPr>
        <p:spPr bwMode="auto">
          <a:xfrm>
            <a:off x="1434726" y="4254126"/>
            <a:ext cx="2337174" cy="13084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9550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33400" y="1179717"/>
            <a:ext cx="7924800" cy="47244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following SP has been passed [2]:</a:t>
            </a:r>
          </a:p>
          <a:p>
            <a:pPr lvl="1" algn="just">
              <a:spcBef>
                <a:spcPts val="0"/>
              </a:spcBef>
              <a:buSzPct val="100000"/>
            </a:pPr>
            <a:r>
              <a:rPr lang="en-GB" altLang="zh-CN" sz="1400" dirty="0" smtClean="0">
                <a:solidFill>
                  <a:schemeClr val="dk1"/>
                </a:solidFill>
                <a:ea typeface="Times New Roman"/>
                <a:cs typeface="Times New Roman"/>
              </a:rPr>
              <a:t>SP1 (764r2): Do </a:t>
            </a:r>
            <a:r>
              <a:rPr lang="en-GB" altLang="zh-CN" sz="1400" dirty="0">
                <a:solidFill>
                  <a:schemeClr val="dk1"/>
                </a:solidFill>
                <a:ea typeface="Times New Roman"/>
                <a:cs typeface="Times New Roman"/>
              </a:rPr>
              <a:t>you support to reuse the Trigger Type of 11ax in 11be</a:t>
            </a:r>
            <a:endParaRPr lang="zh-CN" altLang="zh-CN" sz="140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lvl="2"/>
            <a:r>
              <a:rPr lang="en-GB" altLang="zh-CN" sz="1400" dirty="0"/>
              <a:t>All the Per User Info fields in a Trigger frame other than MU-BAR Trigger shall have the same size.</a:t>
            </a:r>
            <a:endParaRPr lang="zh-CN" altLang="zh-CN" sz="1400" dirty="0"/>
          </a:p>
          <a:p>
            <a:pPr lvl="2">
              <a:buSzPct val="100000"/>
            </a:pPr>
            <a:r>
              <a:rPr lang="en-US" altLang="zh-CN" sz="1400" dirty="0">
                <a:sym typeface="Times New Roman"/>
              </a:rPr>
              <a:t>Results</a:t>
            </a:r>
            <a:r>
              <a:rPr lang="en-US" altLang="zh-CN" sz="1400" dirty="0" smtClean="0">
                <a:sym typeface="Times New Roman"/>
              </a:rPr>
              <a:t>: Yes/No/Abstain/No </a:t>
            </a:r>
            <a:r>
              <a:rPr lang="en-US" altLang="zh-CN" sz="1400" dirty="0">
                <a:sym typeface="Times New Roman"/>
              </a:rPr>
              <a:t>answer: </a:t>
            </a:r>
            <a:r>
              <a:rPr lang="en-US" altLang="zh-CN" sz="1400" dirty="0" smtClean="0">
                <a:sym typeface="Times New Roman"/>
              </a:rPr>
              <a:t>60/16/45/71</a:t>
            </a:r>
          </a:p>
          <a:p>
            <a:pPr lvl="1" algn="just">
              <a:spcBef>
                <a:spcPts val="0"/>
              </a:spcBef>
              <a:buSzPct val="100000"/>
            </a:pPr>
            <a:r>
              <a:rPr lang="en-GB" altLang="zh-CN" sz="1400" dirty="0" smtClean="0">
                <a:solidFill>
                  <a:schemeClr val="dk1"/>
                </a:solidFill>
                <a:ea typeface="Times New Roman"/>
                <a:cs typeface="Times New Roman"/>
              </a:rPr>
              <a:t>SP1 (840r2): </a:t>
            </a:r>
            <a:r>
              <a:rPr lang="en-GB" altLang="zh-CN" sz="1400" dirty="0">
                <a:solidFill>
                  <a:schemeClr val="dk1"/>
                </a:solidFill>
                <a:ea typeface="Times New Roman"/>
                <a:cs typeface="Times New Roman"/>
              </a:rPr>
              <a:t>Do you agree that the Trigger frame can be used to solicit the TB PPDU from both the HE STA(s) and EHT STA(s)?</a:t>
            </a:r>
          </a:p>
          <a:p>
            <a:pPr lvl="2">
              <a:buSzPct val="100000"/>
            </a:pPr>
            <a:r>
              <a:rPr lang="en-GB" altLang="zh-CN" sz="1400" dirty="0"/>
              <a:t>Result: Yes/No/Abstain/No-answer: </a:t>
            </a:r>
            <a:r>
              <a:rPr lang="en-GB" altLang="zh-CN" sz="1400" dirty="0" smtClean="0"/>
              <a:t>94/5/21/71</a:t>
            </a:r>
          </a:p>
          <a:p>
            <a:pPr marL="342900" lvl="2" indent="-342900" algn="just">
              <a:spcBef>
                <a:spcPts val="0"/>
              </a:spcBef>
              <a:buSzPct val="100000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altLang="zh-CN" b="1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UL length subfield will be used to indicates the value of the L-SIG LENGTH field of both the solicited HE TB PPDU and</a:t>
            </a:r>
            <a:r>
              <a:rPr lang="zh-CN" altLang="en-US" b="1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b="1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EHT TB PPDU, and also EHT+ TB PPDU (if exist</a:t>
            </a: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).</a:t>
            </a:r>
          </a:p>
          <a:p>
            <a:pPr lvl="2">
              <a:buSzPct val="100000"/>
            </a:pPr>
            <a:endParaRPr lang="zh-CN" altLang="zh-CN" sz="1600" dirty="0"/>
          </a:p>
          <a:p>
            <a:pPr lvl="1">
              <a:buSzPct val="100000"/>
            </a:pPr>
            <a:endParaRPr lang="zh-CN" altLang="zh-CN" dirty="0"/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0" indent="0" algn="just">
              <a:spcBef>
                <a:spcPts val="0"/>
              </a:spcBef>
              <a:buSzPct val="100000"/>
              <a:buNone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48494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Background</a:t>
            </a:r>
            <a:r>
              <a:rPr lang="en-IE" altLang="zh-CN" dirty="0">
                <a:solidFill>
                  <a:schemeClr val="tx1"/>
                </a:solidFill>
              </a:rPr>
              <a:t>(cont’d)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3790759"/>
            <a:ext cx="3886201" cy="264458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 bwMode="auto">
          <a:xfrm flipV="1">
            <a:off x="3124200" y="3962400"/>
            <a:ext cx="1447800" cy="4167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" name="文本框 12"/>
          <p:cNvSpPr txBox="1"/>
          <p:nvPr/>
        </p:nvSpPr>
        <p:spPr>
          <a:xfrm>
            <a:off x="190500" y="5900796"/>
            <a:ext cx="201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Note: the AP can only trigger one type of PPDU at a time</a:t>
            </a:r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9916" y="4298774"/>
            <a:ext cx="1609524" cy="3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2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334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spcBef>
                <a:spcPts val="0"/>
              </a:spcBef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For L-SIG length, in 11ax, m equal to 2 for HE TB PPDU</a:t>
            </a:r>
          </a:p>
          <a:p>
            <a:pPr marL="715963" lvl="1" indent="-354013" algn="just">
              <a:buSzPct val="100000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In </a:t>
            </a:r>
            <a:r>
              <a:rPr lang="en-US" altLang="zh-CN" sz="1800" b="1" dirty="0">
                <a:solidFill>
                  <a:schemeClr val="dk1"/>
                </a:solidFill>
                <a:ea typeface="Times New Roman"/>
                <a:cs typeface="Times New Roman"/>
              </a:rPr>
              <a:t>11be, m=0 for EHT PPDU, including EHT TB </a:t>
            </a: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PPDU. This also applies to EHT+ PPDU.</a:t>
            </a:r>
            <a:endParaRPr lang="en-US" altLang="zh-CN" sz="1800" b="1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800" dirty="0" smtClean="0"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0" indent="0" algn="just">
              <a:spcBef>
                <a:spcPts val="0"/>
              </a:spcBef>
              <a:buSzPct val="100000"/>
              <a:buNone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Background (cont’d)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2286000"/>
            <a:ext cx="7924801" cy="69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16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656952" y="1756297"/>
            <a:ext cx="7772400" cy="48006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he UL length subfield will be used by both HE and EHT STA(s). Since we cannot modify the behavior of the existing HE STA,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hence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EHT AP shall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set the UL Length subfield of a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trigger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frame to the value given by Equation (27-11)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with m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=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2, no matter what PHY version (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HE/EHT/EHT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+) of the TB PPDU is triggered.</a:t>
            </a: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For an EHT STA, if the EHT STA is solicited to transmit HE TB PPDU,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then the LENGTH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field in L-SIG field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is set to the TXVECTOR parameter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L_LENGTH in an HE TB PPDU; </a:t>
            </a: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For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an EHT STA, if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EHT STA is solicited to transmit EHT TB PPDU or EHT+ TB PPDU, then the Length field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 L-SIG field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is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set to the TXVECTOR parameter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L_LENGTH</a:t>
            </a:r>
            <a:r>
              <a:rPr lang="en-US" altLang="zh-CN" sz="1800" dirty="0" smtClean="0">
                <a:solidFill>
                  <a:srgbClr val="FF0000"/>
                </a:solidFill>
                <a:ea typeface="Times New Roman"/>
                <a:cs typeface="Times New Roman"/>
                <a:sym typeface="Times New Roman"/>
              </a:rPr>
              <a:t>+2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in an EHT TB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or EHT+ TB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PPDU.</a:t>
            </a: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400" dirty="0"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400" dirty="0" smtClean="0"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400" dirty="0"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400" dirty="0" smtClean="0">
              <a:ea typeface="Times New Roman"/>
              <a:cs typeface="Times New Roman"/>
            </a:endParaRPr>
          </a:p>
          <a:p>
            <a:pPr marL="361950" lvl="1" indent="0" algn="just">
              <a:buSzPct val="100000"/>
              <a:buNone/>
            </a:pPr>
            <a:endParaRPr lang="en-US" altLang="zh-CN" sz="1400" dirty="0" smtClean="0"/>
          </a:p>
          <a:p>
            <a:pPr marL="361950" lvl="1" indent="0" algn="just">
              <a:buSzPct val="100000"/>
              <a:buNone/>
            </a:pPr>
            <a:endParaRPr lang="en-US" altLang="zh-CN" sz="1400" dirty="0" smtClean="0"/>
          </a:p>
          <a:p>
            <a:pPr marL="715963" lvl="1" indent="-354013" algn="just">
              <a:buSzPct val="100000"/>
            </a:pPr>
            <a:endParaRPr lang="en-US" altLang="zh-CN" sz="1400" dirty="0">
              <a:ea typeface="Times New Roman"/>
              <a:cs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UL length subfield in trigger frame and </a:t>
            </a:r>
            <a:r>
              <a:rPr lang="en-IE" dirty="0" err="1" smtClean="0">
                <a:solidFill>
                  <a:schemeClr val="tx1"/>
                </a:solidFill>
              </a:rPr>
              <a:t>L_Length</a:t>
            </a:r>
            <a:r>
              <a:rPr lang="en-IE" dirty="0" smtClean="0">
                <a:solidFill>
                  <a:schemeClr val="tx1"/>
                </a:solidFill>
              </a:rPr>
              <a:t> in HE/EHT TB PPDU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58140" y="3461579"/>
            <a:ext cx="8252460" cy="695018"/>
            <a:chOff x="358140" y="3461579"/>
            <a:chExt cx="8252460" cy="69501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799" y="3461579"/>
              <a:ext cx="7924801" cy="695018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358140" y="3655199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(UL)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2385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94"/>
          <p:cNvSpPr txBox="1">
            <a:spLocks noGrp="1"/>
          </p:cNvSpPr>
          <p:nvPr>
            <p:ph idx="1"/>
          </p:nvPr>
        </p:nvSpPr>
        <p:spPr>
          <a:xfrm>
            <a:off x="457200" y="176226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A summary through figure is shown as below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:</a:t>
            </a: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800" dirty="0" smtClean="0"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0" indent="0" algn="just">
              <a:spcBef>
                <a:spcPts val="0"/>
              </a:spcBef>
              <a:buSzPct val="100000"/>
              <a:buNone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UL length subfield in trigger frame and </a:t>
            </a:r>
            <a:r>
              <a:rPr lang="en-IE" dirty="0" err="1" smtClean="0">
                <a:solidFill>
                  <a:schemeClr val="tx1"/>
                </a:solidFill>
              </a:rPr>
              <a:t>L_Length</a:t>
            </a:r>
            <a:r>
              <a:rPr lang="en-IE" dirty="0" smtClean="0">
                <a:solidFill>
                  <a:schemeClr val="tx1"/>
                </a:solidFill>
              </a:rPr>
              <a:t> in HE/EHT TB PPDU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2362200"/>
            <a:ext cx="5181600" cy="3526107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 bwMode="auto">
          <a:xfrm flipV="1">
            <a:off x="2286000" y="2533841"/>
            <a:ext cx="1447800" cy="4167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039" y="2870214"/>
            <a:ext cx="2113201" cy="40638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/>
          <a:srcRect r="42045"/>
          <a:stretch/>
        </p:blipFill>
        <p:spPr>
          <a:xfrm>
            <a:off x="381000" y="3295119"/>
            <a:ext cx="2705100" cy="58809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9050" y="3450665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(UL)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5334000" y="3533001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= UL Length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53000" y="5888307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= UL Length+2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05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marL="342900" lvl="1" indent="-342900" algn="just">
              <a:buSzPct val="100000"/>
              <a:buFontTx/>
              <a:buChar char="•"/>
            </a:pPr>
            <a:r>
              <a:rPr lang="en-US" altLang="zh-CN" b="1" dirty="0" smtClean="0">
                <a:ea typeface="+mn-ea"/>
                <a:cs typeface="+mn-cs"/>
              </a:rPr>
              <a:t>Do you </a:t>
            </a:r>
            <a:r>
              <a:rPr lang="en-US" altLang="zh-CN" b="1" dirty="0">
                <a:ea typeface="+mn-ea"/>
                <a:cs typeface="+mn-cs"/>
              </a:rPr>
              <a:t>agree that an </a:t>
            </a:r>
            <a:r>
              <a:rPr lang="en-US" altLang="zh-CN" b="1" dirty="0">
                <a:ea typeface="+mn-ea"/>
                <a:cs typeface="+mn-cs"/>
                <a:sym typeface="Times New Roman"/>
              </a:rPr>
              <a:t>EHT AP shall set the UL Length subfield of a trigger frame to the value given by the following equation with m = 2 if the trigger frame is to </a:t>
            </a:r>
            <a:r>
              <a:rPr lang="en-US" altLang="zh-CN" b="1" dirty="0" smtClean="0">
                <a:ea typeface="+mn-ea"/>
                <a:cs typeface="+mn-cs"/>
                <a:sym typeface="Times New Roman"/>
              </a:rPr>
              <a:t>solicit </a:t>
            </a:r>
            <a:r>
              <a:rPr lang="en-US" altLang="zh-CN" b="1" dirty="0">
                <a:ea typeface="+mn-ea"/>
                <a:cs typeface="+mn-cs"/>
                <a:sym typeface="Times New Roman"/>
              </a:rPr>
              <a:t>EHT TB </a:t>
            </a:r>
            <a:r>
              <a:rPr lang="en-US" altLang="zh-CN" b="1" dirty="0" smtClean="0">
                <a:ea typeface="+mn-ea"/>
                <a:cs typeface="+mn-cs"/>
                <a:sym typeface="Times New Roman"/>
              </a:rPr>
              <a:t>PPDU?</a:t>
            </a:r>
            <a:endParaRPr lang="en-US" altLang="zh-CN" b="1" dirty="0" smtClean="0">
              <a:ea typeface="+mn-ea"/>
              <a:cs typeface="+mn-cs"/>
            </a:endParaRPr>
          </a:p>
          <a:p>
            <a:pPr marL="0" lvl="1" indent="0" algn="just">
              <a:buSzPct val="100000"/>
              <a:buNone/>
            </a:pPr>
            <a:endParaRPr lang="en-US" altLang="zh-CN" b="1" dirty="0">
              <a:ea typeface="+mn-ea"/>
              <a:cs typeface="+mn-cs"/>
            </a:endParaRPr>
          </a:p>
          <a:p>
            <a:pPr marL="0" lvl="1" indent="0" algn="just">
              <a:buSzPct val="100000"/>
              <a:buNone/>
            </a:pPr>
            <a:endParaRPr lang="en-US" altLang="zh-CN" b="1" dirty="0" smtClean="0">
              <a:ea typeface="+mn-ea"/>
              <a:cs typeface="+mn-cs"/>
            </a:endParaRPr>
          </a:p>
          <a:p>
            <a:pPr marL="685800" lvl="2" indent="-342900" algn="just">
              <a:buSzPct val="100000"/>
            </a:pPr>
            <a:r>
              <a:rPr lang="en-US" altLang="zh-CN" dirty="0" smtClean="0">
                <a:ea typeface="+mn-ea"/>
                <a:cs typeface="+mn-cs"/>
              </a:rPr>
              <a:t>This is for R1</a:t>
            </a:r>
            <a:endParaRPr lang="en-US" altLang="zh-CN" dirty="0">
              <a:ea typeface="+mn-ea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5800" y="4419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 smtClean="0">
                <a:latin typeface="+mn-lt"/>
                <a:ea typeface="Times New Roman"/>
                <a:cs typeface="Times New Roman"/>
              </a:rPr>
              <a:t>Y</a:t>
            </a:r>
            <a:endParaRPr lang="en-US" altLang="zh-CN" sz="1800" dirty="0">
              <a:latin typeface="+mn-lt"/>
              <a:ea typeface="Times New Roman"/>
              <a:cs typeface="Times New Roman"/>
            </a:endParaRP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N</a:t>
            </a: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A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r="41346"/>
          <a:stretch/>
        </p:blipFill>
        <p:spPr>
          <a:xfrm>
            <a:off x="1993091" y="3110373"/>
            <a:ext cx="5157817" cy="77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3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just">
              <a:buSzPct val="100000"/>
              <a:buFontTx/>
              <a:buChar char="•"/>
            </a:pPr>
            <a:r>
              <a:rPr lang="en-US" altLang="zh-CN" b="1" dirty="0"/>
              <a:t>Do you agree that </a:t>
            </a:r>
            <a:r>
              <a:rPr lang="en-US" altLang="zh-CN" b="1" dirty="0" smtClean="0"/>
              <a:t>for an EHT STA, </a:t>
            </a:r>
            <a:r>
              <a:rPr lang="en-US" altLang="zh-CN" b="1" dirty="0"/>
              <a:t>if the EHT </a:t>
            </a:r>
            <a:r>
              <a:rPr lang="en-US" altLang="zh-CN" b="1" dirty="0" smtClean="0"/>
              <a:t>STA is </a:t>
            </a:r>
            <a:r>
              <a:rPr lang="en-US" altLang="zh-CN" b="1" dirty="0"/>
              <a:t>solicited to transmit HE TB PPDU, then the LENGTH field in L-SIG field is set to the TXVECTOR parameter L_LENGTH in an HE TB PPDU; if the EHT </a:t>
            </a:r>
            <a:r>
              <a:rPr lang="en-US" altLang="zh-CN" b="1" dirty="0" smtClean="0"/>
              <a:t>STA is </a:t>
            </a:r>
            <a:r>
              <a:rPr lang="en-US" altLang="zh-CN" b="1" dirty="0"/>
              <a:t>solicited to transmit EHT TB </a:t>
            </a:r>
            <a:r>
              <a:rPr lang="en-US" altLang="zh-CN" b="1" dirty="0" smtClean="0"/>
              <a:t>PPDU, </a:t>
            </a:r>
            <a:r>
              <a:rPr lang="en-US" altLang="zh-CN" b="1" dirty="0"/>
              <a:t>then the Length field in L-SIG field is set to the TXVECTOR parameter L_LENGTH+2 in an EHT </a:t>
            </a:r>
            <a:r>
              <a:rPr lang="en-US" altLang="zh-CN" b="1" dirty="0" smtClean="0"/>
              <a:t>TB PPDU?</a:t>
            </a:r>
          </a:p>
          <a:p>
            <a:pPr marL="685800" lvl="2" indent="-342900" algn="just">
              <a:buSzPct val="100000"/>
            </a:pPr>
            <a:r>
              <a:rPr lang="en-US" altLang="zh-CN" dirty="0"/>
              <a:t>This is for R1</a:t>
            </a:r>
          </a:p>
          <a:p>
            <a:pPr marL="342900" lvl="1" indent="-342900" algn="just">
              <a:buSzPct val="100000"/>
              <a:buFontTx/>
              <a:buChar char="•"/>
            </a:pPr>
            <a:endParaRPr lang="en-US" altLang="zh-CN" sz="1800" b="1" dirty="0"/>
          </a:p>
          <a:p>
            <a:pPr marL="342900" lvl="1" indent="-342900" algn="just">
              <a:buSzPct val="100000"/>
              <a:buFontTx/>
              <a:buChar char="•"/>
            </a:pPr>
            <a:endParaRPr lang="en-US" altLang="zh-CN" sz="1800" b="1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#2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74914" y="4648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 smtClean="0">
                <a:latin typeface="+mn-lt"/>
                <a:ea typeface="Times New Roman"/>
                <a:cs typeface="Times New Roman"/>
              </a:rPr>
              <a:t>Y</a:t>
            </a:r>
            <a:endParaRPr lang="en-US" altLang="zh-CN" sz="1800" dirty="0">
              <a:latin typeface="+mn-lt"/>
              <a:ea typeface="Times New Roman"/>
              <a:cs typeface="Times New Roman"/>
            </a:endParaRP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N</a:t>
            </a: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79537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r>
              <a:rPr lang="en-US" altLang="zh-CN" dirty="0" smtClean="0"/>
              <a:t>SP#1 allows the AP side to set the same UL length (a multiple of 3 - 2) for all the cases below:</a:t>
            </a:r>
          </a:p>
          <a:p>
            <a:pPr lvl="1"/>
            <a:r>
              <a:rPr lang="en-US" altLang="zh-CN" sz="1800" dirty="0" smtClean="0"/>
              <a:t>HE only case</a:t>
            </a:r>
          </a:p>
          <a:p>
            <a:pPr lvl="1"/>
            <a:r>
              <a:rPr lang="en-US" altLang="zh-CN" sz="1800" dirty="0" smtClean="0"/>
              <a:t>EHT only case</a:t>
            </a:r>
          </a:p>
          <a:p>
            <a:pPr lvl="1"/>
            <a:r>
              <a:rPr lang="en-US" altLang="zh-CN" sz="1800" dirty="0" smtClean="0"/>
              <a:t>A-PPDU case (HE and EHT)</a:t>
            </a:r>
          </a:p>
          <a:p>
            <a:endParaRPr lang="en-US" altLang="zh-CN" sz="2200" dirty="0" smtClean="0"/>
          </a:p>
          <a:p>
            <a:r>
              <a:rPr lang="en-US" altLang="zh-CN" sz="2200" dirty="0" smtClean="0"/>
              <a:t>For the behavior of an EHT STA, it is also very simple:</a:t>
            </a:r>
          </a:p>
          <a:p>
            <a:pPr lvl="1"/>
            <a:r>
              <a:rPr lang="en-US" altLang="zh-CN" sz="1800" dirty="0" smtClean="0"/>
              <a:t>Set </a:t>
            </a:r>
            <a:r>
              <a:rPr lang="en-US" altLang="zh-CN" sz="1800" dirty="0" err="1" smtClean="0"/>
              <a:t>L_Length</a:t>
            </a:r>
            <a:r>
              <a:rPr lang="en-US" altLang="zh-CN" sz="1800" dirty="0" smtClean="0"/>
              <a:t> as UL length if the EHT STA is solicited to transmit HE TB PPDU, same behavior as 11ax</a:t>
            </a:r>
          </a:p>
          <a:p>
            <a:pPr lvl="1"/>
            <a:r>
              <a:rPr lang="en-US" altLang="zh-CN" sz="1800" dirty="0" smtClean="0"/>
              <a:t>Set </a:t>
            </a:r>
            <a:r>
              <a:rPr lang="en-US" altLang="zh-CN" sz="1800" dirty="0" err="1" smtClean="0"/>
              <a:t>L_Length</a:t>
            </a:r>
            <a:r>
              <a:rPr lang="en-US" altLang="zh-CN" sz="1800" dirty="0" smtClean="0"/>
              <a:t> as UL length+2 if the EHT STA is solicited to transmit EHT TB PPDU, no matter if it is EHT only case or A-PPDU case.</a:t>
            </a:r>
          </a:p>
          <a:p>
            <a:pPr lvl="1"/>
            <a:endParaRPr lang="en-US" altLang="zh-CN" sz="1800" dirty="0"/>
          </a:p>
          <a:p>
            <a:r>
              <a:rPr lang="en-US" altLang="zh-CN" sz="2200" dirty="0" smtClean="0"/>
              <a:t>Comment: easy implementation and logic for both AP and STA side.</a:t>
            </a:r>
          </a:p>
          <a:p>
            <a:pPr lvl="1"/>
            <a:endParaRPr lang="zh-CN" altLang="en-US" sz="18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zh-CN" dirty="0" smtClean="0"/>
              <a:t>Discussion on SP #1&amp;2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183103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77417</TotalTime>
  <Words>1249</Words>
  <Application>Microsoft Office PowerPoint</Application>
  <PresentationFormat>全屏显示(4:3)</PresentationFormat>
  <Paragraphs>155</Paragraphs>
  <Slides>12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7" baseType="lpstr">
      <vt:lpstr>MS PGothic</vt:lpstr>
      <vt:lpstr>宋体</vt:lpstr>
      <vt:lpstr>Arial</vt:lpstr>
      <vt:lpstr>Times New Roman</vt:lpstr>
      <vt:lpstr>802-11-Submission</vt:lpstr>
      <vt:lpstr>UL length indication in trigger frame</vt:lpstr>
      <vt:lpstr>Background</vt:lpstr>
      <vt:lpstr>Background(cont’d)</vt:lpstr>
      <vt:lpstr>Background (cont’d)</vt:lpstr>
      <vt:lpstr>UL length subfield in trigger frame and L_Length in HE/EHT TB PPDU</vt:lpstr>
      <vt:lpstr>UL length subfield in trigger frame and L_Length in HE/EHT TB PPDU</vt:lpstr>
      <vt:lpstr>Straw Poll #1</vt:lpstr>
      <vt:lpstr>Straw Poll #2</vt:lpstr>
      <vt:lpstr>Discussion on SP #1&amp;2</vt:lpstr>
      <vt:lpstr>Discussion on alternative solutions</vt:lpstr>
      <vt:lpstr>Discussion on alternative solutions</vt:lpstr>
      <vt:lpstr>PowerPoint 演示文稿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Mengshi Hu</dc:creator>
  <cp:lastModifiedBy>Yujian (Ross Yu)</cp:lastModifiedBy>
  <cp:revision>1601</cp:revision>
  <cp:lastPrinted>1998-02-10T13:28:06Z</cp:lastPrinted>
  <dcterms:created xsi:type="dcterms:W3CDTF">2013-11-12T18:41:50Z</dcterms:created>
  <dcterms:modified xsi:type="dcterms:W3CDTF">2020-11-13T06:36:53Z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(3)+zVLmkwNwvtvGeLHG0ppr0xni0SXU+0zB9nKRhwdjOXizlsHCiy28lhRJt31UTFXVuFOIe9e
dNN4LnD3C98oAuJmyftYeh9KOjNhS0bzS4kqBTpEf59ydb/a+og9ZznAiMVdXVZRJCgMOcSR
qLKW6sj/LgYTYO1PsqZ8Y9tO7ch6bcGGrCpOYE+LW/78tSY4ryIsRQX/a6vXacDV3k5J5P7u
GHJBbywfiSrhkh+rVd</vt:lpwstr>
  </property>
  <property fmtid="{D5CDD505-2E9C-101B-9397-08002B2CF9AE}" pid="4" name="_2015_ms_pID_7253431">
    <vt:lpwstr>LtnsA8Mtzz3l6K0983o6RFSB0Wbt+UCHif+K/ISQ2vAteWIrWCiN3k
rsfUxkZ8zYPXlLhwgmXvWPvSENrunVEYzOuYpO2kiy2P4S/hlPheV7CP050WoHJUnCtGzMfk
R3h4raVUXAo2/uy723qhBBTXfBqpkQl/okatbUvOCw0eu9M8MYJ3jjHLSXGwni/owUFXgNcV
rbM+sIdq9W7/o41HG9o3JxhMWyAZXArhu6KQ</vt:lpwstr>
  </property>
  <property fmtid="{D5CDD505-2E9C-101B-9397-08002B2CF9AE}" pid="5" name="_2015_ms_pID_7253432">
    <vt:lpwstr>LQ==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1596415250</vt:lpwstr>
  </property>
</Properties>
</file>