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366" r:id="rId3"/>
    <p:sldId id="367" r:id="rId4"/>
    <p:sldId id="328" r:id="rId5"/>
    <p:sldId id="329" r:id="rId6"/>
    <p:sldId id="368" r:id="rId7"/>
    <p:sldId id="325" r:id="rId8"/>
    <p:sldId id="353" r:id="rId9"/>
    <p:sldId id="270" r:id="rId10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x" initials="yx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FA"/>
    <a:srgbClr val="FFFF99"/>
    <a:srgbClr val="DFB7D9"/>
    <a:srgbClr val="C2C2FE"/>
    <a:srgbClr val="90FA93"/>
    <a:srgbClr val="F49088"/>
    <a:srgbClr val="FFABFF"/>
    <a:srgbClr val="FFCCFF"/>
    <a:srgbClr val="FFE5FF"/>
    <a:srgbClr val="FD9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10" y="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r>
              <a:rPr lang="en-US" smtClean="0"/>
              <a:t>doc.: IEEE 802.11-13/xxxxr0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r>
              <a:rPr lang="en-US"/>
              <a:t>Page </a:t>
            </a:r>
            <a:fld id="{7BB2AFA7-5586-BD46-B254-20B26FA49A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33450"/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744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51921" y="79930"/>
            <a:ext cx="19107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 b="1"/>
            </a:lvl1pPr>
            <a:lvl5pPr>
              <a:defRPr sz="1200" b="1"/>
            </a:lvl5pPr>
          </a:lstStyle>
          <a:p>
            <a:pPr marL="0" lvl="4" algn="r" defTabSz="933450"/>
            <a:r>
              <a:rPr lang="en-US" smtClean="0"/>
              <a:t>doc.: IEEE 802.11-13/1421r1</a:t>
            </a:r>
          </a:p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r>
              <a:rPr lang="en-US" smtClean="0"/>
              <a:t>November 2013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/>
            <a:r>
              <a:rPr lang="en-US" smtClean="0"/>
              <a:t>Philip Levis, Stanford University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r>
              <a:rPr lang="en-US"/>
              <a:t>Page </a:t>
            </a:r>
            <a:fld id="{3B191D38-BDD1-6541-816B-CB820FB164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5807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BDEF6872-0A84-C942-A3A2-ABF96B18CF8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8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36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473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89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31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802.11-13/xxxxr0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November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lvl="4"/>
            <a:r>
              <a:rPr lang="en-US" dirty="0" smtClean="0"/>
              <a:t>Philip Levis, Stanford University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8D9F4B26-2F5E-1749-BED2-7971E65FED40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5250" rIns="9525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0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ECEF215-4BA6-7E4B-B3E6-576F7C1A87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3909A9A-17AB-D64E-ABDB-B2DAB46B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5849896-531F-E649-85B6-C4BB42865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303B08C7-0CD1-8846-8502-BF7BB64F44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CE281B3-A5CB-F64F-B915-055FA19C7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14693F8C-6A96-8140-9ED0-8C47DF1C8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FF52CB4B-E5D4-424D-A7DD-3DCF430E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A5ED327D-21C3-674C-981C-8A8BC9E6D2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E1A22FF3-B0EE-3C41-8A57-F9CEF858F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403FA230-405D-B44B-BF48-A2D0EC29C9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Slide </a:t>
            </a:r>
            <a:fld id="{7276F568-1379-2143-A0B7-604112B6C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r>
              <a:rPr lang="en-US"/>
              <a:t>Slide </a:t>
            </a:r>
            <a:fld id="{4C64FA26-C19D-454E-AC49-D681356F58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doc.: </a:t>
            </a:r>
            <a:r>
              <a:rPr lang="en-US" sz="1800" b="1" dirty="0" smtClean="0"/>
              <a:t>IEEE 802.11-20/1685r0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685800" y="308403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kern="1200" dirty="0" smtClean="0">
                <a:solidFill>
                  <a:schemeClr val="tx1"/>
                </a:solidFill>
                <a:latin typeface="Times New Roman" charset="0"/>
                <a:ea typeface="+mn-ea"/>
                <a:cs typeface="+mn-cs"/>
              </a:rPr>
              <a:t>Oct.</a:t>
            </a:r>
            <a:r>
              <a:rPr lang="en-US" sz="1800" b="1" dirty="0" smtClean="0"/>
              <a:t> 2020</a:t>
            </a:r>
            <a:endParaRPr lang="en-US" sz="1800" b="1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5943601" y="6536002"/>
            <a:ext cx="2590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 marL="457200" marR="0" lvl="4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Ross Jian Yu, </a:t>
            </a:r>
            <a:r>
              <a:rPr lang="en-US" sz="1200" i="1" dirty="0" smtClean="0"/>
              <a:t>et al</a:t>
            </a:r>
            <a:r>
              <a:rPr lang="en-US" sz="1200" dirty="0" smtClean="0"/>
              <a:t> Huawei Technologies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496-04-00be-sep-nov-tgbe-teleconference-minut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A1DF4EA4-62C6-4747-AA37-39380629ED0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8" y="763509"/>
            <a:ext cx="9029701" cy="7620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UL length indication in trigger frame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599" y="1600200"/>
            <a:ext cx="7772400" cy="3810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 smtClean="0"/>
              <a:t> 2020-10-19</a:t>
            </a:r>
            <a:endParaRPr lang="en-US" sz="2000" b="0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062037" y="20574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29329"/>
              </p:ext>
            </p:extLst>
          </p:nvPr>
        </p:nvGraphicFramePr>
        <p:xfrm>
          <a:off x="304801" y="2819400"/>
          <a:ext cx="8501382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6263"/>
                <a:gridCol w="1476890"/>
                <a:gridCol w="1262501"/>
                <a:gridCol w="952832"/>
                <a:gridCol w="29828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zh-CN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Affiliations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Phone</a:t>
                      </a:r>
                      <a:endParaRPr lang="zh-CN" sz="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email</a:t>
                      </a:r>
                      <a:endParaRPr lang="zh-CN" sz="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Ross Jian Yu</a:t>
                      </a:r>
                      <a:endParaRPr lang="en-US" altLang="zh-C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ross.yujian@huawei.com</a:t>
                      </a:r>
                      <a:endParaRPr lang="zh-CN" altLang="en-US" sz="1400" dirty="0" smtClean="0"/>
                    </a:p>
                  </a:txBody>
                  <a:tcPr anchor="ctr"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Ming </a:t>
                      </a:r>
                      <a:r>
                        <a:rPr lang="en-US" altLang="zh-CN" sz="1400" dirty="0" err="1" smtClean="0"/>
                        <a:t>Gan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Huawei</a:t>
                      </a: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altLang="zh-CN" sz="1400" dirty="0" smtClean="0"/>
                        <a:t>ming.gan@huawei.com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Mengshi Hu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Huawei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humengshi@Huawei.com</a:t>
                      </a:r>
                      <a:endParaRPr lang="zh-CN" altLang="en-US" sz="1400" dirty="0"/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CA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00200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In 11ax, in the trigger frame, </a:t>
            </a: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the </a:t>
            </a: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UL Length subfield of the Common Info field indicates the value of the L-SIG LENGTH field of the solicited HE TB PPDU. </a:t>
            </a:r>
          </a:p>
          <a:p>
            <a:pPr marL="685800" lvl="2" indent="-342900" algn="just">
              <a:spcBef>
                <a:spcPts val="0"/>
              </a:spcBef>
              <a:buSzPct val="100000"/>
            </a:pPr>
            <a:r>
              <a:rPr lang="en-US" altLang="zh-CN" sz="1600" b="1" dirty="0">
                <a:solidFill>
                  <a:schemeClr val="dk1"/>
                </a:solidFill>
                <a:ea typeface="Times New Roman"/>
                <a:cs typeface="Times New Roman"/>
              </a:rPr>
              <a:t>For an HE TB PPDU, the LENGTH field is set to the TXVECTOR parameter </a:t>
            </a:r>
            <a:r>
              <a:rPr lang="en-US" altLang="zh-CN" sz="16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L_LENGTH. This is to say that the </a:t>
            </a:r>
            <a:r>
              <a:rPr lang="en-US" altLang="zh-CN" sz="1600" b="1" dirty="0">
                <a:solidFill>
                  <a:schemeClr val="dk1"/>
                </a:solidFill>
                <a:ea typeface="Times New Roman"/>
                <a:cs typeface="Times New Roman"/>
              </a:rPr>
              <a:t>solicited HE STA copies the UL length subfield of the Common Info field into the L-SIG Length field of the solicited HE TB PPDU directly.</a:t>
            </a: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1">
              <a:buSzPct val="100000"/>
            </a:pPr>
            <a:endParaRPr lang="zh-CN" altLang="zh-CN" dirty="0"/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b="55556"/>
          <a:stretch/>
        </p:blipFill>
        <p:spPr>
          <a:xfrm>
            <a:off x="152400" y="3581400"/>
            <a:ext cx="5133263" cy="9144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 bwMode="auto">
          <a:xfrm>
            <a:off x="914400" y="3733800"/>
            <a:ext cx="609600" cy="6096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5663" y="3900100"/>
            <a:ext cx="429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4646613"/>
            <a:ext cx="3276600" cy="1784006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 bwMode="auto">
          <a:xfrm>
            <a:off x="457200" y="4267200"/>
            <a:ext cx="1981200" cy="386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直接连接符 12"/>
          <p:cNvCxnSpPr/>
          <p:nvPr/>
        </p:nvCxnSpPr>
        <p:spPr bwMode="auto">
          <a:xfrm flipV="1">
            <a:off x="3124200" y="4267200"/>
            <a:ext cx="2057400" cy="3867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文本框 13"/>
          <p:cNvSpPr txBox="1"/>
          <p:nvPr/>
        </p:nvSpPr>
        <p:spPr>
          <a:xfrm>
            <a:off x="5523191" y="5731278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NOTE: Please be noted that the discussion has nothing to do with the L-SIG length of the PPDU (non-HT/HE/EHT…) that carries the trigger frame.</a:t>
            </a:r>
            <a:endParaRPr lang="zh-CN" altLang="en-US" dirty="0"/>
          </a:p>
        </p:txBody>
      </p:sp>
      <p:cxnSp>
        <p:nvCxnSpPr>
          <p:cNvPr id="16" name="直接箭头连接符 15"/>
          <p:cNvCxnSpPr>
            <a:stCxn id="3" idx="5"/>
          </p:cNvCxnSpPr>
          <p:nvPr/>
        </p:nvCxnSpPr>
        <p:spPr bwMode="auto">
          <a:xfrm>
            <a:off x="1434726" y="4254126"/>
            <a:ext cx="2337174" cy="13084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955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179717"/>
            <a:ext cx="7924800" cy="47244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following SP has been passed [2]: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GB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SP1 (764r2): Do </a:t>
            </a:r>
            <a:r>
              <a:rPr lang="en-GB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you support to reuse the Trigger Type of 11ax in 11be</a:t>
            </a:r>
            <a:endParaRPr lang="zh-CN" altLang="zh-CN" sz="14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lvl="2"/>
            <a:r>
              <a:rPr lang="en-GB" altLang="zh-CN" sz="1400" dirty="0"/>
              <a:t>All the Per User Info fields in a Trigger frame other than MU-BAR Trigger shall have the same size.</a:t>
            </a:r>
            <a:endParaRPr lang="zh-CN" altLang="zh-CN" sz="1400" dirty="0"/>
          </a:p>
          <a:p>
            <a:pPr lvl="2">
              <a:buSzPct val="100000"/>
            </a:pPr>
            <a:r>
              <a:rPr lang="en-US" altLang="zh-CN" sz="1400" dirty="0">
                <a:sym typeface="Times New Roman"/>
              </a:rPr>
              <a:t>Results</a:t>
            </a:r>
            <a:r>
              <a:rPr lang="en-US" altLang="zh-CN" sz="1400" dirty="0" smtClean="0">
                <a:sym typeface="Times New Roman"/>
              </a:rPr>
              <a:t>: Yes/No/Abstain/No </a:t>
            </a:r>
            <a:r>
              <a:rPr lang="en-US" altLang="zh-CN" sz="1400" dirty="0">
                <a:sym typeface="Times New Roman"/>
              </a:rPr>
              <a:t>answer: </a:t>
            </a:r>
            <a:r>
              <a:rPr lang="en-US" altLang="zh-CN" sz="1400" dirty="0" smtClean="0">
                <a:sym typeface="Times New Roman"/>
              </a:rPr>
              <a:t>60/16/45/71</a:t>
            </a:r>
          </a:p>
          <a:p>
            <a:pPr lvl="1" algn="just">
              <a:spcBef>
                <a:spcPts val="0"/>
              </a:spcBef>
              <a:buSzPct val="100000"/>
            </a:pPr>
            <a:r>
              <a:rPr lang="en-GB" altLang="zh-CN" sz="1400" dirty="0" smtClean="0">
                <a:solidFill>
                  <a:schemeClr val="dk1"/>
                </a:solidFill>
                <a:ea typeface="Times New Roman"/>
                <a:cs typeface="Times New Roman"/>
              </a:rPr>
              <a:t>SP1 (840r2): </a:t>
            </a:r>
            <a:r>
              <a:rPr lang="en-GB" altLang="zh-CN" sz="1400" dirty="0">
                <a:solidFill>
                  <a:schemeClr val="dk1"/>
                </a:solidFill>
                <a:ea typeface="Times New Roman"/>
                <a:cs typeface="Times New Roman"/>
              </a:rPr>
              <a:t>Do you agree that the Trigger frame can be used to solicit the TB PPDU from both the HE STA(s) and EHT STA(s)?</a:t>
            </a:r>
          </a:p>
          <a:p>
            <a:pPr lvl="2">
              <a:buSzPct val="100000"/>
            </a:pPr>
            <a:r>
              <a:rPr lang="en-GB" altLang="zh-CN" sz="1400" dirty="0"/>
              <a:t>Result: Yes/No/Abstain/No-answer: </a:t>
            </a:r>
            <a:r>
              <a:rPr lang="en-GB" altLang="zh-CN" sz="1400" dirty="0" smtClean="0"/>
              <a:t>94/5/21/71</a:t>
            </a:r>
          </a:p>
          <a:p>
            <a:pPr marL="342900" lvl="2" indent="-342900" algn="just">
              <a:spcBef>
                <a:spcPts val="0"/>
              </a:spcBef>
              <a:buSzPct val="100000"/>
            </a:pP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</a:t>
            </a:r>
            <a:r>
              <a:rPr lang="en-US" altLang="zh-CN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UL length subfield will be used to indicates the value of the L-SIG LENGTH field of both the solicited HE TB PPDU and</a:t>
            </a:r>
            <a:r>
              <a:rPr lang="zh-CN" altLang="en-US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EHT TB PPDU, and also EHT+ TB PPDU (if exist</a:t>
            </a:r>
            <a:r>
              <a:rPr lang="en-US" altLang="zh-CN" b="1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).</a:t>
            </a:r>
          </a:p>
          <a:p>
            <a:pPr lvl="2">
              <a:buSzPct val="100000"/>
            </a:pPr>
            <a:endParaRPr lang="zh-CN" altLang="zh-CN" sz="1600" dirty="0"/>
          </a:p>
          <a:p>
            <a:pPr lvl="1">
              <a:buSzPct val="100000"/>
            </a:pPr>
            <a:endParaRPr lang="zh-CN" altLang="zh-CN" dirty="0"/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48494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</a:t>
            </a:r>
            <a:r>
              <a:rPr lang="en-IE" altLang="zh-CN" dirty="0">
                <a:solidFill>
                  <a:schemeClr val="tx1"/>
                </a:solidFill>
              </a:rPr>
              <a:t>(cont’d)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790759"/>
            <a:ext cx="3886201" cy="264458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cxnSp>
        <p:nvCxnSpPr>
          <p:cNvPr id="12" name="直接箭头连接符 11"/>
          <p:cNvCxnSpPr/>
          <p:nvPr/>
        </p:nvCxnSpPr>
        <p:spPr bwMode="auto">
          <a:xfrm flipV="1">
            <a:off x="3124200" y="3962400"/>
            <a:ext cx="1447800" cy="416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190500" y="5900796"/>
            <a:ext cx="201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Note: the AP can only trigger one type of PPDU at a time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9916" y="4298774"/>
            <a:ext cx="1609524" cy="3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5334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L-SIG length, in 11ax, m equal to 2 for HE TB PPDU</a:t>
            </a:r>
          </a:p>
          <a:p>
            <a:pPr marL="715963" lvl="1" indent="-354013" algn="just"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In </a:t>
            </a:r>
            <a:r>
              <a:rPr lang="en-US" altLang="zh-CN" sz="1800" b="1" dirty="0">
                <a:solidFill>
                  <a:schemeClr val="dk1"/>
                </a:solidFill>
                <a:ea typeface="Times New Roman"/>
                <a:cs typeface="Times New Roman"/>
              </a:rPr>
              <a:t>11be, m=0 for EHT PPDU, including EHT TB </a:t>
            </a:r>
            <a:r>
              <a:rPr lang="en-US" altLang="zh-CN" sz="1800" b="1" dirty="0" smtClean="0">
                <a:solidFill>
                  <a:schemeClr val="dk1"/>
                </a:solidFill>
                <a:ea typeface="Times New Roman"/>
                <a:cs typeface="Times New Roman"/>
              </a:rPr>
              <a:t>PPDU. This also applies to EHT+ PPDU.</a:t>
            </a: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800" dirty="0" smtClean="0"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56239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Background (cont’d)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2286000"/>
            <a:ext cx="7924801" cy="69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5" name="Shape 94"/>
          <p:cNvSpPr txBox="1">
            <a:spLocks noGrp="1"/>
          </p:cNvSpPr>
          <p:nvPr>
            <p:ph idx="1"/>
          </p:nvPr>
        </p:nvSpPr>
        <p:spPr>
          <a:xfrm>
            <a:off x="656952" y="1756297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 UL length subfield will be used by both HE and EHT STA(s). Since we cannot modify the behavior of the existing HE STA,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hence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EHT AP shall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the UL Length subfield of a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trigger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frame to the value given by Equation (27-11)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with m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=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2, no matter what PHY version (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HE/EHT/EHT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+) of the TB PPDU is triggered.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an EHT STA, if the EHT STA is solicited to transmit HE TB PPDU,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then the LENGTH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field in L-SIG field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is set to the TXVECTOR parameter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L_LENGTH in an HE TB PPDU; </a:t>
            </a:r>
          </a:p>
          <a:p>
            <a:pPr lvl="0" algn="just">
              <a:spcBef>
                <a:spcPts val="0"/>
              </a:spcBef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For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an EHT STA, if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the EHT STA is solicited to transmit EHT TB PPDU or EHT+ TB PPDU, then the Length field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in L-SIG field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is 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set to the TXVECTOR parameter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L_LENGTH</a:t>
            </a:r>
            <a:r>
              <a:rPr lang="en-US" altLang="zh-CN" sz="1800" dirty="0" smtClean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+2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in an EHT TB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or EHT+ TB </a:t>
            </a: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PPDU.</a:t>
            </a: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 smtClean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400" dirty="0" smtClean="0">
              <a:ea typeface="Times New Roman"/>
              <a:cs typeface="Times New Roman"/>
            </a:endParaRPr>
          </a:p>
          <a:p>
            <a:pPr marL="361950" lvl="1" indent="0" algn="just">
              <a:buSzPct val="100000"/>
              <a:buNone/>
            </a:pPr>
            <a:endParaRPr lang="en-US" altLang="zh-CN" sz="1400" dirty="0" smtClean="0"/>
          </a:p>
          <a:p>
            <a:pPr marL="361950" lvl="1" indent="0" algn="just">
              <a:buSzPct val="100000"/>
              <a:buNone/>
            </a:pPr>
            <a:endParaRPr lang="en-US" altLang="zh-CN" sz="1400" dirty="0" smtClean="0"/>
          </a:p>
          <a:p>
            <a:pPr marL="715963" lvl="1" indent="-354013" algn="just">
              <a:buSzPct val="100000"/>
            </a:pPr>
            <a:endParaRPr lang="en-US" altLang="zh-CN" sz="1400" dirty="0">
              <a:ea typeface="Times New Roman"/>
              <a:cs typeface="Times New Roman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UL length subfield in trigger frame and </a:t>
            </a:r>
            <a:r>
              <a:rPr lang="en-IE" dirty="0" err="1" smtClean="0">
                <a:solidFill>
                  <a:schemeClr val="tx1"/>
                </a:solidFill>
              </a:rPr>
              <a:t>L_Length</a:t>
            </a:r>
            <a:r>
              <a:rPr lang="en-IE" dirty="0" smtClean="0">
                <a:solidFill>
                  <a:schemeClr val="tx1"/>
                </a:solidFill>
              </a:rPr>
              <a:t> in HE/EHT TB PPDU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8140" y="3461579"/>
            <a:ext cx="8252460" cy="695018"/>
            <a:chOff x="358140" y="3461579"/>
            <a:chExt cx="8252460" cy="69501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799" y="3461579"/>
              <a:ext cx="7924801" cy="69501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358140" y="3655199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(UL)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238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94"/>
          <p:cNvSpPr txBox="1">
            <a:spLocks noGrp="1"/>
          </p:cNvSpPr>
          <p:nvPr>
            <p:ph idx="1"/>
          </p:nvPr>
        </p:nvSpPr>
        <p:spPr>
          <a:xfrm>
            <a:off x="457200" y="176226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lIns="92075" tIns="46025" rIns="92075" bIns="46025" anchor="t" anchorCtr="0">
            <a:noAutofit/>
          </a:bodyPr>
          <a:lstStyle/>
          <a:p>
            <a:pPr algn="just">
              <a:spcBef>
                <a:spcPts val="0"/>
              </a:spcBef>
              <a:buSzPct val="100000"/>
            </a:pPr>
            <a:r>
              <a:rPr lang="en-US" altLang="zh-CN" sz="1800" dirty="0" smtClean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 summary through figure is shown as below</a:t>
            </a:r>
            <a:r>
              <a:rPr lang="en-US" altLang="zh-CN" sz="1800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:</a:t>
            </a: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180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342900" lvl="1" indent="-342900" algn="just">
              <a:spcBef>
                <a:spcPts val="0"/>
              </a:spcBef>
              <a:buSzPct val="100000"/>
              <a:buChar char="•"/>
            </a:pPr>
            <a:endParaRPr lang="en-US" altLang="zh-CN" sz="1800" b="1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715963" lvl="1" indent="-354013" algn="just">
              <a:buSzPct val="100000"/>
            </a:pPr>
            <a:endParaRPr lang="en-US" altLang="zh-CN" sz="800" dirty="0" smtClean="0"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algn="just">
              <a:spcBef>
                <a:spcPts val="0"/>
              </a:spcBef>
              <a:buSzPct val="100000"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</a:pPr>
            <a:endParaRPr lang="en-US" altLang="zh-CN" sz="1800" b="0" dirty="0" smtClean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C42CFA8-65D8-C540-B090-A854712382F8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33400"/>
          </a:xfrm>
          <a:noFill/>
          <a:ln/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UL length subfield in trigger frame and </a:t>
            </a:r>
            <a:r>
              <a:rPr lang="en-IE" dirty="0" err="1" smtClean="0">
                <a:solidFill>
                  <a:schemeClr val="tx1"/>
                </a:solidFill>
              </a:rPr>
              <a:t>L_Length</a:t>
            </a:r>
            <a:r>
              <a:rPr lang="en-IE" dirty="0" smtClean="0">
                <a:solidFill>
                  <a:schemeClr val="tx1"/>
                </a:solidFill>
              </a:rPr>
              <a:t> in HE/EHT TB PPDU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362200"/>
            <a:ext cx="5181600" cy="3526107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 bwMode="auto">
          <a:xfrm flipV="1">
            <a:off x="2286000" y="2533841"/>
            <a:ext cx="1447800" cy="4167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39" y="2870214"/>
            <a:ext cx="2113201" cy="4063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/>
          <a:srcRect r="42045"/>
          <a:stretch/>
        </p:blipFill>
        <p:spPr>
          <a:xfrm>
            <a:off x="381000" y="3295119"/>
            <a:ext cx="2705100" cy="58809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9050" y="3450665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(UL)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5334000" y="3533001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= UL Length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53000" y="5888307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= UL Length+2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5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 smtClean="0">
                <a:ea typeface="+mn-ea"/>
                <a:cs typeface="+mn-cs"/>
              </a:rPr>
              <a:t>Do you </a:t>
            </a:r>
            <a:r>
              <a:rPr lang="en-US" altLang="zh-CN" b="1" dirty="0">
                <a:ea typeface="+mn-ea"/>
                <a:cs typeface="+mn-cs"/>
              </a:rPr>
              <a:t>agree that an </a:t>
            </a:r>
            <a:r>
              <a:rPr lang="en-US" altLang="zh-CN" b="1" dirty="0">
                <a:ea typeface="+mn-ea"/>
                <a:cs typeface="+mn-cs"/>
                <a:sym typeface="Times New Roman"/>
              </a:rPr>
              <a:t>EHT AP shall set the UL Length subfield of a trigger frame to the value given by the following equation with m = 2 if the trigger frame is to </a:t>
            </a:r>
            <a:r>
              <a:rPr lang="en-US" altLang="zh-CN" b="1" dirty="0" smtClean="0">
                <a:ea typeface="+mn-ea"/>
                <a:cs typeface="+mn-cs"/>
                <a:sym typeface="Times New Roman"/>
              </a:rPr>
              <a:t>solicit </a:t>
            </a:r>
            <a:r>
              <a:rPr lang="en-US" altLang="zh-CN" b="1" dirty="0">
                <a:ea typeface="+mn-ea"/>
                <a:cs typeface="+mn-cs"/>
                <a:sym typeface="Times New Roman"/>
              </a:rPr>
              <a:t>EHT TB </a:t>
            </a:r>
            <a:r>
              <a:rPr lang="en-US" altLang="zh-CN" b="1" dirty="0" smtClean="0">
                <a:ea typeface="+mn-ea"/>
                <a:cs typeface="+mn-cs"/>
                <a:sym typeface="Times New Roman"/>
              </a:rPr>
              <a:t>PPDU?</a:t>
            </a:r>
            <a:endParaRPr lang="en-US" altLang="zh-CN" b="1" dirty="0" smtClean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>
              <a:ea typeface="+mn-ea"/>
              <a:cs typeface="+mn-cs"/>
            </a:endParaRPr>
          </a:p>
          <a:p>
            <a:pPr marL="0" lvl="1" indent="0" algn="just">
              <a:buSzPct val="100000"/>
              <a:buNone/>
            </a:pPr>
            <a:endParaRPr lang="en-US" altLang="zh-CN" b="1" dirty="0" smtClean="0">
              <a:ea typeface="+mn-ea"/>
              <a:cs typeface="+mn-cs"/>
            </a:endParaRPr>
          </a:p>
          <a:p>
            <a:pPr marL="685800" lvl="2" indent="-342900" algn="just">
              <a:buSzPct val="100000"/>
            </a:pPr>
            <a:r>
              <a:rPr lang="en-US" altLang="zh-CN" dirty="0" smtClean="0">
                <a:ea typeface="+mn-ea"/>
                <a:cs typeface="+mn-cs"/>
              </a:rPr>
              <a:t>This is for R1</a:t>
            </a:r>
            <a:endParaRPr lang="en-US" altLang="zh-CN" dirty="0">
              <a:ea typeface="+mn-ea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580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r="41346"/>
          <a:stretch/>
        </p:blipFill>
        <p:spPr>
          <a:xfrm>
            <a:off x="1993091" y="3110373"/>
            <a:ext cx="5157817" cy="77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SzPct val="100000"/>
              <a:buFontTx/>
              <a:buChar char="•"/>
            </a:pPr>
            <a:r>
              <a:rPr lang="en-US" altLang="zh-CN" b="1" dirty="0"/>
              <a:t>Do you agree that </a:t>
            </a:r>
            <a:r>
              <a:rPr lang="en-US" altLang="zh-CN" b="1" dirty="0" smtClean="0"/>
              <a:t>for an EHT STA, </a:t>
            </a:r>
            <a:r>
              <a:rPr lang="en-US" altLang="zh-CN" b="1" dirty="0"/>
              <a:t>if the EHT </a:t>
            </a:r>
            <a:r>
              <a:rPr lang="en-US" altLang="zh-CN" b="1" dirty="0" smtClean="0"/>
              <a:t>STA is </a:t>
            </a:r>
            <a:r>
              <a:rPr lang="en-US" altLang="zh-CN" b="1" dirty="0"/>
              <a:t>solicited to transmit HE TB PPDU, then the LENGTH field in L-SIG field is set to the TXVECTOR parameter L_LENGTH in an HE TB PPDU; if the EHT </a:t>
            </a:r>
            <a:r>
              <a:rPr lang="en-US" altLang="zh-CN" b="1" dirty="0" smtClean="0"/>
              <a:t>STA is </a:t>
            </a:r>
            <a:r>
              <a:rPr lang="en-US" altLang="zh-CN" b="1" dirty="0"/>
              <a:t>solicited to transmit EHT TB </a:t>
            </a:r>
            <a:r>
              <a:rPr lang="en-US" altLang="zh-CN" b="1" dirty="0" smtClean="0"/>
              <a:t>PPDU, </a:t>
            </a:r>
            <a:r>
              <a:rPr lang="en-US" altLang="zh-CN" b="1" dirty="0"/>
              <a:t>then the Length field in L-SIG field is set to the TXVECTOR parameter L_LENGTH+2 in an EHT </a:t>
            </a:r>
            <a:r>
              <a:rPr lang="en-US" altLang="zh-CN" b="1" dirty="0" smtClean="0"/>
              <a:t>TB PPDU?</a:t>
            </a:r>
          </a:p>
          <a:p>
            <a:pPr marL="685800" lvl="2" indent="-342900" algn="just">
              <a:buSzPct val="100000"/>
            </a:pPr>
            <a:r>
              <a:rPr lang="en-US" altLang="zh-CN" dirty="0"/>
              <a:t>This is for R1</a:t>
            </a:r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sz="1800" b="1" dirty="0"/>
          </a:p>
          <a:p>
            <a:pPr marL="342900" lvl="1" indent="-342900" algn="just">
              <a:buSzPct val="100000"/>
              <a:buFontTx/>
              <a:buChar char="•"/>
            </a:pPr>
            <a:endParaRPr lang="en-US" altLang="zh-CN" sz="18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303B08C7-0CD1-8846-8502-BF7BB64F44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Straw Poll </a:t>
            </a:r>
            <a:r>
              <a:rPr lang="en-US" altLang="zh-CN" dirty="0" smtClean="0"/>
              <a:t>#2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4914" y="4648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 smtClean="0">
                <a:latin typeface="+mn-lt"/>
                <a:ea typeface="Times New Roman"/>
                <a:cs typeface="Times New Roman"/>
              </a:rPr>
              <a:t>Y</a:t>
            </a:r>
            <a:endParaRPr lang="en-US" altLang="zh-CN" sz="1800" dirty="0">
              <a:latin typeface="+mn-lt"/>
              <a:ea typeface="Times New Roman"/>
              <a:cs typeface="Times New Roman"/>
            </a:endParaRP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N</a:t>
            </a:r>
          </a:p>
          <a:p>
            <a:pPr marL="715963" lvl="1" indent="-354013" algn="just">
              <a:spcBef>
                <a:spcPts val="0"/>
              </a:spcBef>
              <a:buSzPct val="100000"/>
              <a:buFont typeface="Arial" panose="020B0604020202020204" pitchFamily="34" charset="0"/>
              <a:buChar char="–"/>
            </a:pPr>
            <a:r>
              <a:rPr lang="en-US" altLang="zh-CN" sz="1800" dirty="0">
                <a:latin typeface="+mn-lt"/>
                <a:ea typeface="Times New Roman"/>
                <a:cs typeface="Times New Roman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953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752600"/>
            <a:ext cx="7772400" cy="4114800"/>
          </a:xfrm>
        </p:spPr>
        <p:txBody>
          <a:bodyPr/>
          <a:lstStyle/>
          <a:p>
            <a:pPr marL="180975" indent="-180975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/>
              <a:t>[1] IEEE P802.11ax™/</a:t>
            </a:r>
            <a:r>
              <a:rPr lang="en-US" altLang="zh-CN" sz="1800" b="0" dirty="0" smtClean="0"/>
              <a:t>D7.0 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1800" b="0" dirty="0" smtClean="0"/>
              <a:t>[2] </a:t>
            </a:r>
            <a:r>
              <a:rPr lang="en-US" altLang="zh-CN" sz="1800" b="0" dirty="0">
                <a:hlinkClick r:id="rId2"/>
              </a:rPr>
              <a:t>https://</a:t>
            </a:r>
            <a:r>
              <a:rPr lang="en-US" altLang="zh-CN" sz="1800" b="0" dirty="0" smtClean="0">
                <a:hlinkClick r:id="rId2"/>
              </a:rPr>
              <a:t>mentor.ieee.org/802.11/dcn/20/11-20-1496-04-00be-sep-nov-tgbe-teleconference-minutes.docx</a:t>
            </a:r>
            <a:r>
              <a:rPr lang="en-US" altLang="zh-CN" sz="1800" b="0" dirty="0"/>
              <a:t>, Dennis </a:t>
            </a:r>
            <a:r>
              <a:rPr lang="en-US" altLang="zh-CN" sz="1800" b="0" dirty="0" err="1"/>
              <a:t>Sundman</a:t>
            </a:r>
            <a:r>
              <a:rPr lang="en-US" altLang="zh-CN" sz="1800" b="0" dirty="0"/>
              <a:t> (Ericsson)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endParaRPr lang="zh-CN" alt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A5ED327D-21C3-674C-981C-8A8BC9E6D25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756239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IE" kern="0" dirty="0" smtClean="0">
                <a:solidFill>
                  <a:schemeClr val="tx1"/>
                </a:solidFill>
              </a:rPr>
              <a:t>References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802-11-Submission.pot</Template>
  <TotalTime>77375</TotalTime>
  <Words>768</Words>
  <Application>Microsoft Office PowerPoint</Application>
  <PresentationFormat>全屏显示(4:3)</PresentationFormat>
  <Paragraphs>131</Paragraphs>
  <Slides>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MS PGothic</vt:lpstr>
      <vt:lpstr>宋体</vt:lpstr>
      <vt:lpstr>Arial</vt:lpstr>
      <vt:lpstr>Times New Roman</vt:lpstr>
      <vt:lpstr>802-11-Submission</vt:lpstr>
      <vt:lpstr>UL length indication in trigger frame</vt:lpstr>
      <vt:lpstr>Background</vt:lpstr>
      <vt:lpstr>Background(cont’d)</vt:lpstr>
      <vt:lpstr>Background (cont’d)</vt:lpstr>
      <vt:lpstr>UL length subfield in trigger frame and L_Length in HE/EHT TB PPDU</vt:lpstr>
      <vt:lpstr>UL length subfield in trigger frame and L_Length in HE/EHT TB PPDU</vt:lpstr>
      <vt:lpstr>Straw Poll #1</vt:lpstr>
      <vt:lpstr>Straw Poll #2</vt:lpstr>
      <vt:lpstr>PowerPoint 演示文稿</vt:lpstr>
    </vt:vector>
  </TitlesOfParts>
  <Company>Huawei Technologies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Duplex in EHT</dc:title>
  <dc:creator>Mengshi Hu</dc:creator>
  <cp:lastModifiedBy>Yujian (Ross Yu)</cp:lastModifiedBy>
  <cp:revision>1589</cp:revision>
  <cp:lastPrinted>1998-02-10T13:28:06Z</cp:lastPrinted>
  <dcterms:created xsi:type="dcterms:W3CDTF">2013-11-12T18:41:50Z</dcterms:created>
  <dcterms:modified xsi:type="dcterms:W3CDTF">2020-10-21T01:08:50Z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(1)O48q+nWDiKNAVXoAwq58w6onvO4eaK+wzpVW8jJCkaAk5P9kKngByeTmJxmoV2pCi42L9Tdp_x000d_
SdaonAmUIS8vKo/eqcHwCuE1YjVPXt4H6YHsSuVJYzAQCkNZjIaFaF2CAfHMCVDwVEjuHrGa_x000d_
v9XKxleKuDbPp4L/H3+OgJ2liFm+Un0d5QoNNoAKdv3/4Lf3KJItI74i5cTCkBD8XLCg4g==</vt:lpwstr>
  </property>
  <property fmtid="{D5CDD505-2E9C-101B-9397-08002B2CF9AE}" pid="3" name="_2015_ms_pID_725343">
    <vt:lpwstr>(3)+zVLmkwNwvtvGeLHG0ppr0xni0SXU+0zB9nKRhwdjOXizlsHCiy28lhRJt31UTFXVuFOIe9e
dNN4LnD3C98oAuJmyftYeh9KOjNhS0bzS4kqBTpEf59ydb/a+og9ZznAiMVdXVZRJCgMOcSR
qLKW6sj/LgYTYO1PsqZ8Y9tO7ch6bcGGrCpOYE+LW/78tSY4ryIsRQX/a6vXacDV3k5J5P7u
GHJBbywfiSrhkh+rVd</vt:lpwstr>
  </property>
  <property fmtid="{D5CDD505-2E9C-101B-9397-08002B2CF9AE}" pid="4" name="_2015_ms_pID_7253431">
    <vt:lpwstr>LtnsA8Mtzz3l6K0983o6RFSB0Wbt+UCHif+K/ISQ2vAteWIrWCiN3k
rsfUxkZ8zYPXlLhwgmXvWPvSENrunVEYzOuYpO2kiy2P4S/hlPheV7CP050WoHJUnCtGzMfk
R3h4raVUXAo2/uy723qhBBTXfBqpkQl/okatbUvOCw0eu9M8MYJ3jjHLSXGwni/owUFXgNcV
rbM+sIdq9W7/o41HG9o3JxhMWyAZXArhu6KQ</vt:lpwstr>
  </property>
  <property fmtid="{D5CDD505-2E9C-101B-9397-08002B2CF9AE}" pid="5" name="_2015_ms_pID_7253432">
    <vt:lpwstr>LQ==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1596415250</vt:lpwstr>
  </property>
</Properties>
</file>