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4" r:id="rId3"/>
    <p:sldId id="532" r:id="rId4"/>
    <p:sldId id="534" r:id="rId5"/>
    <p:sldId id="533" r:id="rId6"/>
    <p:sldId id="540" r:id="rId7"/>
    <p:sldId id="541" r:id="rId8"/>
    <p:sldId id="542" r:id="rId9"/>
    <p:sldId id="543" r:id="rId10"/>
    <p:sldId id="551" r:id="rId11"/>
    <p:sldId id="545" r:id="rId12"/>
    <p:sldId id="546" r:id="rId13"/>
    <p:sldId id="547" r:id="rId14"/>
    <p:sldId id="548" r:id="rId15"/>
    <p:sldId id="549" r:id="rId16"/>
    <p:sldId id="550" r:id="rId17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532"/>
            <p14:sldId id="534"/>
            <p14:sldId id="533"/>
            <p14:sldId id="540"/>
            <p14:sldId id="541"/>
            <p14:sldId id="542"/>
            <p14:sldId id="543"/>
            <p14:sldId id="551"/>
            <p14:sldId id="545"/>
            <p14:sldId id="546"/>
            <p14:sldId id="547"/>
            <p14:sldId id="548"/>
            <p14:sldId id="549"/>
            <p14:sldId id="550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6D6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3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5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2021-01-01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2021-01-01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76366" y="701675"/>
            <a:ext cx="4715169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1739" y="4408489"/>
            <a:ext cx="518442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827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3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55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134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9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54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174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1991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08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121C3-613B-4259-9D44-84D141CFEE2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43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6024"/>
            <a:ext cx="10363200" cy="9265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906" y="2288238"/>
            <a:ext cx="8534400" cy="38660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October, 20202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502309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51127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59CC-F510-4F65-A9F9-70DEFFDE812C}" type="datetimeFigureOut">
              <a:rPr lang="ko-KR" altLang="en-US" smtClean="0"/>
              <a:t>2021-01-01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7201-8858-4255-BDC6-5C1CD7F157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94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914400" y="252693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October 13, 20202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5112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8202" y="32081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802.11-20/1645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  <p:sldLayoutId id="2147483699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64332"/>
            <a:ext cx="10363200" cy="11398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The </a:t>
            </a:r>
            <a:r>
              <a:rPr lang="en-US" sz="2800" dirty="0"/>
              <a:t>original</a:t>
            </a:r>
            <a:r>
              <a:rPr lang="ko-KR" altLang="en-US" sz="2800" dirty="0"/>
              <a:t> </a:t>
            </a:r>
            <a:r>
              <a:rPr lang="en-GB" sz="2800" dirty="0"/>
              <a:t>figures in the draft technical report on interworking between 3GPP 5</a:t>
            </a:r>
            <a:r>
              <a:rPr lang="en-US" sz="2800" dirty="0"/>
              <a:t>G </a:t>
            </a:r>
            <a:r>
              <a:rPr lang="en-GB" sz="2800" dirty="0"/>
              <a:t>network and WLAN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7954"/>
            <a:ext cx="8534400" cy="386601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233260" y="6510581"/>
            <a:ext cx="4246562" cy="180975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879231" y="304463"/>
            <a:ext cx="250031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January</a:t>
            </a:r>
            <a:r>
              <a:rPr lang="en-US" noProof="0" dirty="0"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0115" y="257785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010313"/>
              </p:ext>
            </p:extLst>
          </p:nvPr>
        </p:nvGraphicFramePr>
        <p:xfrm>
          <a:off x="488950" y="3065463"/>
          <a:ext cx="11128375" cy="426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8" name="Document" r:id="rId4" imgW="8235535" imgH="3153899" progId="Word.Document.8">
                  <p:embed/>
                </p:oleObj>
              </mc:Choice>
              <mc:Fallback>
                <p:oleObj name="Document" r:id="rId4" imgW="8235535" imgH="315389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065463"/>
                        <a:ext cx="11128375" cy="426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929501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795175"/>
            <a:ext cx="485010" cy="40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 flipH="1">
            <a:off x="3224670" y="1195930"/>
            <a:ext cx="6854" cy="4407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5386073" y="1221534"/>
            <a:ext cx="2" cy="43095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568850" y="121062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3241091" y="1736055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76131" y="1461787"/>
            <a:ext cx="15030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IP address allocation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585983" y="1922794"/>
            <a:ext cx="138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IKE-SA-INIT</a:t>
            </a:r>
            <a:endParaRPr lang="ko-KR" alt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581625" y="2412223"/>
            <a:ext cx="1578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</a:t>
            </a:r>
            <a:endParaRPr lang="ko-KR" alt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3562968" y="2942477"/>
            <a:ext cx="1820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AUTH-Response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3244168" y="3929091"/>
            <a:ext cx="2148723" cy="1767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575720" y="3649568"/>
            <a:ext cx="4012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3230938" y="452169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595542" y="4234964"/>
            <a:ext cx="3185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IKE AUTH-Request/Response(EAP-5G) </a:t>
            </a:r>
            <a:endParaRPr lang="ko-KR" alt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3487741" y="4811027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  IPsec SA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24227" y="5097925"/>
            <a:ext cx="4344622" cy="356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4647255" y="782888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35" name="직선 화살표 연결선 34"/>
          <p:cNvCxnSpPr/>
          <p:nvPr/>
        </p:nvCxnSpPr>
        <p:spPr>
          <a:xfrm>
            <a:off x="5392848" y="3940876"/>
            <a:ext cx="2176063" cy="717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5406236" y="4526738"/>
            <a:ext cx="2148028" cy="1008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화살표 연결선 4"/>
          <p:cNvCxnSpPr/>
          <p:nvPr/>
        </p:nvCxnSpPr>
        <p:spPr>
          <a:xfrm>
            <a:off x="3243980" y="2246500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8 </a:t>
            </a:r>
            <a:r>
              <a:rPr lang="en-US" altLang="ko-KR" dirty="0" err="1"/>
              <a:t>NWu</a:t>
            </a:r>
            <a:r>
              <a:rPr lang="en-US" altLang="ko-KR" dirty="0"/>
              <a:t> interface</a:t>
            </a:r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64B20BD0-DD64-46AE-969F-255C392458A7}"/>
              </a:ext>
            </a:extLst>
          </p:cNvPr>
          <p:cNvCxnSpPr/>
          <p:nvPr/>
        </p:nvCxnSpPr>
        <p:spPr>
          <a:xfrm>
            <a:off x="3230938" y="2696603"/>
            <a:ext cx="4337513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50965EC-BF01-42C6-A5D7-942EB3B849C2}"/>
              </a:ext>
            </a:extLst>
          </p:cNvPr>
          <p:cNvCxnSpPr>
            <a:cxnSpLocks/>
          </p:cNvCxnSpPr>
          <p:nvPr/>
        </p:nvCxnSpPr>
        <p:spPr>
          <a:xfrm flipH="1">
            <a:off x="3249650" y="3267799"/>
            <a:ext cx="431317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40F53D6-D76E-4580-A226-2EF98AB51F70}"/>
              </a:ext>
            </a:extLst>
          </p:cNvPr>
          <p:cNvSpPr/>
          <p:nvPr/>
        </p:nvSpPr>
        <p:spPr>
          <a:xfrm>
            <a:off x="8802823" y="903398"/>
            <a:ext cx="873022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AMF/AUSF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1A58A86-B210-4130-9EB5-8BA28C791D8C}"/>
              </a:ext>
            </a:extLst>
          </p:cNvPr>
          <p:cNvCxnSpPr/>
          <p:nvPr/>
        </p:nvCxnSpPr>
        <p:spPr>
          <a:xfrm>
            <a:off x="9261474" y="1180076"/>
            <a:ext cx="12643" cy="4392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84A1B72-3BAC-4F29-B50D-233ED0FFC45C}"/>
              </a:ext>
            </a:extLst>
          </p:cNvPr>
          <p:cNvCxnSpPr>
            <a:cxnSpLocks/>
          </p:cNvCxnSpPr>
          <p:nvPr/>
        </p:nvCxnSpPr>
        <p:spPr>
          <a:xfrm>
            <a:off x="7575171" y="3946767"/>
            <a:ext cx="1685771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01A44A83-BAB2-4EFE-849F-ACA41F6C6068}"/>
              </a:ext>
            </a:extLst>
          </p:cNvPr>
          <p:cNvCxnSpPr>
            <a:cxnSpLocks/>
          </p:cNvCxnSpPr>
          <p:nvPr/>
        </p:nvCxnSpPr>
        <p:spPr>
          <a:xfrm>
            <a:off x="7575171" y="4531942"/>
            <a:ext cx="1698946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D45CA3E-FCB7-4C55-B3CC-E81F074C4668}"/>
              </a:ext>
            </a:extLst>
          </p:cNvPr>
          <p:cNvSpPr txBox="1"/>
          <p:nvPr/>
        </p:nvSpPr>
        <p:spPr>
          <a:xfrm>
            <a:off x="7932542" y="3662974"/>
            <a:ext cx="1025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3F5420A-089B-4417-B17C-E818EC470731}"/>
              </a:ext>
            </a:extLst>
          </p:cNvPr>
          <p:cNvSpPr txBox="1"/>
          <p:nvPr/>
        </p:nvSpPr>
        <p:spPr>
          <a:xfrm>
            <a:off x="7958520" y="4259525"/>
            <a:ext cx="99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 message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2277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7241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2989019" y="2136700"/>
            <a:ext cx="485010" cy="2654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</a:p>
        </p:txBody>
      </p:sp>
      <p:cxnSp>
        <p:nvCxnSpPr>
          <p:cNvPr id="4" name="직선 연결선 3"/>
          <p:cNvCxnSpPr>
            <a:stCxn id="27" idx="2"/>
          </p:cNvCxnSpPr>
          <p:nvPr/>
        </p:nvCxnSpPr>
        <p:spPr>
          <a:xfrm>
            <a:off x="3231524" y="2402164"/>
            <a:ext cx="0" cy="1454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5386076" y="2427768"/>
            <a:ext cx="5678" cy="14292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7568850" y="2416860"/>
            <a:ext cx="3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87741" y="2632885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 IPsec SA is completed  </a:t>
            </a:r>
            <a:endParaRPr lang="ko-KR" altLang="en-US" sz="1200" dirty="0"/>
          </a:p>
        </p:txBody>
      </p:sp>
      <p:cxnSp>
        <p:nvCxnSpPr>
          <p:cNvPr id="65" name="직선 화살표 연결선 64"/>
          <p:cNvCxnSpPr/>
          <p:nvPr/>
        </p:nvCxnSpPr>
        <p:spPr>
          <a:xfrm flipV="1">
            <a:off x="3217121" y="2908441"/>
            <a:ext cx="4362655" cy="3877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8162500" y="2135735"/>
            <a:ext cx="654701" cy="280172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29" name="직선 연결선 28"/>
          <p:cNvCxnSpPr/>
          <p:nvPr/>
        </p:nvCxnSpPr>
        <p:spPr>
          <a:xfrm flipH="1">
            <a:off x="8474906" y="2416860"/>
            <a:ext cx="14944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0536" y="3146602"/>
            <a:ext cx="3753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NAS signaling   </a:t>
            </a:r>
            <a:endParaRPr lang="ko-KR" altLang="en-US" sz="1200" dirty="0"/>
          </a:p>
        </p:txBody>
      </p:sp>
      <p:sp>
        <p:nvSpPr>
          <p:cNvPr id="15" name="직사각형 14"/>
          <p:cNvSpPr/>
          <p:nvPr/>
        </p:nvSpPr>
        <p:spPr>
          <a:xfrm>
            <a:off x="4647255" y="1989122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3231524" y="3423600"/>
            <a:ext cx="5258326" cy="554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9 N1 interface</a:t>
            </a:r>
          </a:p>
        </p:txBody>
      </p:sp>
    </p:spTree>
    <p:extLst>
      <p:ext uri="{BB962C8B-B14F-4D97-AF65-F5344CB8AC3E}">
        <p14:creationId xmlns:p14="http://schemas.microsoft.com/office/powerpoint/2010/main" val="973936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10 Data plane between STA and N3IWF(3GPP TS 23.501)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743" y="1535876"/>
            <a:ext cx="8505149" cy="378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01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7069235" y="1484784"/>
            <a:ext cx="2245741" cy="374441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8406135" y="1700809"/>
            <a:ext cx="781796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SMF 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3227419" y="4130910"/>
            <a:ext cx="1152997" cy="49210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TEI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5401718" y="4126434"/>
            <a:ext cx="1191218" cy="51104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7191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425715" y="2708921"/>
            <a:ext cx="1143224" cy="5923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Packet Scheduling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400257" y="4076323"/>
            <a:ext cx="787675" cy="592337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UPF </a:t>
            </a:r>
          </a:p>
        </p:txBody>
      </p:sp>
      <p:sp>
        <p:nvSpPr>
          <p:cNvPr id="5" name="자유형 4"/>
          <p:cNvSpPr/>
          <p:nvPr/>
        </p:nvSpPr>
        <p:spPr>
          <a:xfrm>
            <a:off x="3799368" y="1912729"/>
            <a:ext cx="4600889" cy="787942"/>
          </a:xfrm>
          <a:custGeom>
            <a:avLst/>
            <a:gdLst>
              <a:gd name="connsiteX0" fmla="*/ 3742661 w 3742661"/>
              <a:gd name="connsiteY0" fmla="*/ 52577 h 764959"/>
              <a:gd name="connsiteX1" fmla="*/ 914400 w 3742661"/>
              <a:gd name="connsiteY1" fmla="*/ 73842 h 764959"/>
              <a:gd name="connsiteX2" fmla="*/ 0 w 3742661"/>
              <a:gd name="connsiteY2" fmla="*/ 764959 h 76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2661" h="764959">
                <a:moveTo>
                  <a:pt x="3742661" y="52577"/>
                </a:moveTo>
                <a:cubicBezTo>
                  <a:pt x="2640419" y="3844"/>
                  <a:pt x="1538177" y="-44888"/>
                  <a:pt x="914400" y="73842"/>
                </a:cubicBezTo>
                <a:cubicBezTo>
                  <a:pt x="290623" y="192572"/>
                  <a:pt x="145311" y="478765"/>
                  <a:pt x="0" y="764959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58274" y="2331480"/>
            <a:ext cx="8362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DRB</a:t>
            </a:r>
            <a:endParaRPr lang="ko-KR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6132505" y="2331480"/>
            <a:ext cx="965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/>
              <a:t>QoS</a:t>
            </a:r>
            <a:r>
              <a:rPr lang="en-US" altLang="ko-KR" sz="1100" dirty="0"/>
              <a:t> Profile</a:t>
            </a:r>
            <a:endParaRPr lang="ko-KR" altLang="en-US" sz="1100" dirty="0"/>
          </a:p>
        </p:txBody>
      </p:sp>
      <p:cxnSp>
        <p:nvCxnSpPr>
          <p:cNvPr id="12" name="직선 화살표 연결선 11"/>
          <p:cNvCxnSpPr>
            <a:stCxn id="7" idx="2"/>
            <a:endCxn id="27" idx="0"/>
          </p:cNvCxnSpPr>
          <p:nvPr/>
        </p:nvCxnSpPr>
        <p:spPr>
          <a:xfrm flipH="1">
            <a:off x="3803917" y="3301257"/>
            <a:ext cx="4886" cy="829652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/>
          <p:nvPr/>
        </p:nvCxnSpPr>
        <p:spPr>
          <a:xfrm>
            <a:off x="5997327" y="3301258"/>
            <a:ext cx="0" cy="825176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29" idx="3"/>
          </p:cNvCxnSpPr>
          <p:nvPr/>
        </p:nvCxnSpPr>
        <p:spPr>
          <a:xfrm flipV="1">
            <a:off x="6592937" y="4372492"/>
            <a:ext cx="725341" cy="9467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22" idx="2"/>
            <a:endCxn id="19" idx="0"/>
          </p:cNvCxnSpPr>
          <p:nvPr/>
        </p:nvCxnSpPr>
        <p:spPr>
          <a:xfrm flipH="1">
            <a:off x="8794095" y="2293146"/>
            <a:ext cx="2939" cy="178317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꺾인 연결선 32"/>
          <p:cNvCxnSpPr>
            <a:stCxn id="27" idx="2"/>
            <a:endCxn id="29" idx="2"/>
          </p:cNvCxnSpPr>
          <p:nvPr/>
        </p:nvCxnSpPr>
        <p:spPr>
          <a:xfrm rot="16200000" flipH="1">
            <a:off x="4893390" y="3533545"/>
            <a:ext cx="14464" cy="2193410"/>
          </a:xfrm>
          <a:prstGeom prst="bentConnector3">
            <a:avLst>
              <a:gd name="adj1" fmla="val 1680476"/>
            </a:avLst>
          </a:prstGeom>
          <a:ln w="12700">
            <a:solidFill>
              <a:srgbClr val="0070C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62295" y="4951660"/>
            <a:ext cx="1379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Wireless Access</a:t>
            </a:r>
            <a:endParaRPr lang="ko-KR" alt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863146" y="3356993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25614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STA</a:t>
            </a:r>
            <a:endParaRPr lang="ko-KR" altLang="en-US" sz="11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353980" y="3831207"/>
            <a:ext cx="59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/>
              <a:t>AP</a:t>
            </a:r>
            <a:endParaRPr lang="ko-KR" altLang="en-US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436483" y="4869489"/>
            <a:ext cx="1776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3GPP 5G Core Network</a:t>
            </a:r>
            <a:endParaRPr lang="ko-KR" altLang="en-US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6023993" y="3361469"/>
            <a:ext cx="1152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Data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Latency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Packet size</a:t>
            </a:r>
          </a:p>
        </p:txBody>
      </p:sp>
      <p:sp>
        <p:nvSpPr>
          <p:cNvPr id="70" name="자유형 69"/>
          <p:cNvSpPr/>
          <p:nvPr/>
        </p:nvSpPr>
        <p:spPr>
          <a:xfrm>
            <a:off x="5974081" y="1924814"/>
            <a:ext cx="2426176" cy="780286"/>
          </a:xfrm>
          <a:custGeom>
            <a:avLst/>
            <a:gdLst>
              <a:gd name="connsiteX0" fmla="*/ 1577340 w 1577340"/>
              <a:gd name="connsiteY0" fmla="*/ 33526 h 780286"/>
              <a:gd name="connsiteX1" fmla="*/ 426720 w 1577340"/>
              <a:gd name="connsiteY1" fmla="*/ 86866 h 780286"/>
              <a:gd name="connsiteX2" fmla="*/ 0 w 1577340"/>
              <a:gd name="connsiteY2" fmla="*/ 780286 h 78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340" h="780286">
                <a:moveTo>
                  <a:pt x="1577340" y="33526"/>
                </a:moveTo>
                <a:cubicBezTo>
                  <a:pt x="1133475" y="-2034"/>
                  <a:pt x="689610" y="-37594"/>
                  <a:pt x="426720" y="86866"/>
                </a:cubicBezTo>
                <a:cubicBezTo>
                  <a:pt x="163830" y="211326"/>
                  <a:pt x="81915" y="495806"/>
                  <a:pt x="0" y="78028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334229" y="1700809"/>
            <a:ext cx="690037" cy="296785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2" name="직선 화살표 연결선 31"/>
          <p:cNvCxnSpPr>
            <a:endCxn id="19" idx="1"/>
          </p:cNvCxnSpPr>
          <p:nvPr/>
        </p:nvCxnSpPr>
        <p:spPr>
          <a:xfrm flipV="1">
            <a:off x="8040216" y="4372491"/>
            <a:ext cx="360040" cy="2234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13 QoS mapping and scheduling example of WLAN </a:t>
            </a:r>
          </a:p>
        </p:txBody>
      </p:sp>
    </p:spTree>
    <p:extLst>
      <p:ext uri="{BB962C8B-B14F-4D97-AF65-F5344CB8AC3E}">
        <p14:creationId xmlns:p14="http://schemas.microsoft.com/office/powerpoint/2010/main" val="2681549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>
          <a:xfrm>
            <a:off x="3668163" y="2157361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229499" y="2157361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AN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1773536" y="1988544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3038350" y="2157362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7250321" y="2157359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8467546" y="1970537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4419377" y="2307738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>
            <a:stCxn id="45" idx="3"/>
            <a:endCxn id="46" idx="1"/>
          </p:cNvCxnSpPr>
          <p:nvPr/>
        </p:nvCxnSpPr>
        <p:spPr>
          <a:xfrm>
            <a:off x="2452742" y="2324154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7881938" y="230614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/>
          <p:nvPr/>
        </p:nvCxnSpPr>
        <p:spPr>
          <a:xfrm>
            <a:off x="3673381" y="2802128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668163" y="246854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/>
          <p:cNvCxnSpPr/>
          <p:nvPr/>
        </p:nvCxnSpPr>
        <p:spPr>
          <a:xfrm>
            <a:off x="7244935" y="24741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054501" y="2834099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1557521" y="1628148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8323531" y="1610496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6234185" y="2157359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14 TSN bridge using 5G AN and CN </a:t>
            </a:r>
          </a:p>
        </p:txBody>
      </p:sp>
    </p:spTree>
    <p:extLst>
      <p:ext uri="{BB962C8B-B14F-4D97-AF65-F5344CB8AC3E}">
        <p14:creationId xmlns:p14="http://schemas.microsoft.com/office/powerpoint/2010/main" val="507325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3668163" y="2158844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229499" y="2158844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773536" y="1990027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3038350" y="2158845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241529" y="2158842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458754" y="1972020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419377" y="2309221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>
            <a:stCxn id="32" idx="3"/>
            <a:endCxn id="33" idx="1"/>
          </p:cNvCxnSpPr>
          <p:nvPr/>
        </p:nvCxnSpPr>
        <p:spPr>
          <a:xfrm>
            <a:off x="2452742" y="2325637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7873146" y="2307630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3673381" y="2803611"/>
            <a:ext cx="357155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3668163" y="2470025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/>
          <p:cNvCxnSpPr/>
          <p:nvPr/>
        </p:nvCxnSpPr>
        <p:spPr>
          <a:xfrm>
            <a:off x="7236143" y="2475662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54501" y="2835582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557521" y="1629631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314739" y="1611979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18" name="직사각형 17"/>
          <p:cNvSpPr/>
          <p:nvPr/>
        </p:nvSpPr>
        <p:spPr>
          <a:xfrm>
            <a:off x="6234185" y="2158842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5G CN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15 TSN bridge using WLAN and 5G CN interworking</a:t>
            </a:r>
          </a:p>
        </p:txBody>
      </p:sp>
    </p:spTree>
    <p:extLst>
      <p:ext uri="{BB962C8B-B14F-4D97-AF65-F5344CB8AC3E}">
        <p14:creationId xmlns:p14="http://schemas.microsoft.com/office/powerpoint/2010/main" val="127196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3699552" y="2158972"/>
            <a:ext cx="679206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STA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240216" y="2158972"/>
            <a:ext cx="1010750" cy="3335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AN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804925" y="1990155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End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3069739" y="2158973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250966" y="2158971"/>
            <a:ext cx="635030" cy="333589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7468191" y="1972149"/>
            <a:ext cx="679206" cy="671221"/>
          </a:xfrm>
          <a:prstGeom prst="rect">
            <a:avLst/>
          </a:prstGeom>
          <a:solidFill>
            <a:srgbClr val="CC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Master Station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4450766" y="2309349"/>
            <a:ext cx="64807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21" idx="3"/>
            <a:endCxn id="22" idx="1"/>
          </p:cNvCxnSpPr>
          <p:nvPr/>
        </p:nvCxnSpPr>
        <p:spPr>
          <a:xfrm>
            <a:off x="2484131" y="2325765"/>
            <a:ext cx="585608" cy="2"/>
          </a:xfrm>
          <a:prstGeom prst="line">
            <a:avLst/>
          </a:prstGeom>
          <a:ln w="127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6882583" y="2307759"/>
            <a:ext cx="585608" cy="2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V="1">
            <a:off x="3697344" y="2824677"/>
            <a:ext cx="2553622" cy="1103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699552" y="2470153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6250966" y="2489879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520514" y="2835710"/>
            <a:ext cx="967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Bridge </a:t>
            </a:r>
            <a:endParaRPr lang="ko-KR" alt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588910" y="1629759"/>
            <a:ext cx="1208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4176" y="1612108"/>
            <a:ext cx="12988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TSN Domain </a:t>
            </a:r>
            <a:endParaRPr lang="ko-KR" alt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707269" y="5965482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16 TSN bridge using WLAN only </a:t>
            </a:r>
          </a:p>
        </p:txBody>
      </p:sp>
    </p:spTree>
    <p:extLst>
      <p:ext uri="{BB962C8B-B14F-4D97-AF65-F5344CB8AC3E}">
        <p14:creationId xmlns:p14="http://schemas.microsoft.com/office/powerpoint/2010/main" val="294187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figures regarding interworking  reference model shown in IEEE 802.11 AANI contribution </a:t>
            </a:r>
            <a:r>
              <a:rPr lang="en-US" altLang="pl-PL" sz="2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“Draft technical report on interworking between 3GPP 5G network and WLAN</a:t>
            </a:r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(IEEE 802.11-20/013r9)”.</a:t>
            </a:r>
          </a:p>
          <a:p>
            <a:pPr marL="0" indent="0" algn="just"/>
            <a:endParaRPr lang="en-US" altLang="pl-PL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en-US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</a:t>
            </a:r>
            <a:r>
              <a:rPr lang="en-GB" dirty="0" err="1"/>
              <a:t>Seo</a:t>
            </a:r>
            <a:r>
              <a:rPr lang="en-GB" dirty="0"/>
              <a:t> OH (ETRI)</a:t>
            </a:r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1 Overview of interworking reference model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3684085" y="2695459"/>
            <a:ext cx="1584176" cy="70905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구름 88"/>
          <p:cNvSpPr/>
          <p:nvPr/>
        </p:nvSpPr>
        <p:spPr>
          <a:xfrm>
            <a:off x="5916333" y="2206092"/>
            <a:ext cx="2129846" cy="1575891"/>
          </a:xfrm>
          <a:prstGeom prst="cloud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91" name="직선 연결선 90"/>
          <p:cNvCxnSpPr/>
          <p:nvPr/>
        </p:nvCxnSpPr>
        <p:spPr>
          <a:xfrm>
            <a:off x="7968693" y="2773852"/>
            <a:ext cx="362139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333471" y="2607145"/>
            <a:ext cx="823222" cy="42650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endCxn id="89" idx="2"/>
          </p:cNvCxnSpPr>
          <p:nvPr/>
        </p:nvCxnSpPr>
        <p:spPr>
          <a:xfrm>
            <a:off x="5340269" y="2992663"/>
            <a:ext cx="582670" cy="13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자유형 97"/>
          <p:cNvSpPr/>
          <p:nvPr/>
        </p:nvSpPr>
        <p:spPr>
          <a:xfrm>
            <a:off x="2867996" y="3070066"/>
            <a:ext cx="723412" cy="78825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2845770" y="2416980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Wireless</a:t>
            </a:r>
          </a:p>
          <a:p>
            <a:r>
              <a:rPr lang="en-US" altLang="ko-KR" sz="1200" dirty="0"/>
              <a:t>Interface</a:t>
            </a:r>
            <a:endParaRPr lang="ko-KR" alt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5340269" y="2334115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898848" y="2929550"/>
            <a:ext cx="1352817" cy="2810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 Network</a:t>
            </a:r>
            <a:endParaRPr lang="ko-KR" altLang="en-US" sz="1200" dirty="0"/>
          </a:p>
        </p:txBody>
      </p:sp>
      <p:sp>
        <p:nvSpPr>
          <p:cNvPr id="104" name="직사각형 103"/>
          <p:cNvSpPr/>
          <p:nvPr/>
        </p:nvSpPr>
        <p:spPr>
          <a:xfrm>
            <a:off x="1691873" y="2695459"/>
            <a:ext cx="1037614" cy="699378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1839905" y="2931566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6909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2 Tightly coupled interworking reference model between 5G core network and WLAN </a:t>
            </a:r>
            <a:endParaRPr lang="ko-KR" altLang="en-US" dirty="0"/>
          </a:p>
        </p:txBody>
      </p:sp>
      <p:sp>
        <p:nvSpPr>
          <p:cNvPr id="88" name="직사각형 87"/>
          <p:cNvSpPr/>
          <p:nvPr/>
        </p:nvSpPr>
        <p:spPr>
          <a:xfrm>
            <a:off x="3756093" y="1985344"/>
            <a:ext cx="1584176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구름 88"/>
          <p:cNvSpPr/>
          <p:nvPr/>
        </p:nvSpPr>
        <p:spPr>
          <a:xfrm>
            <a:off x="5916333" y="2206092"/>
            <a:ext cx="2129846" cy="1575891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5G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Core Network</a:t>
            </a:r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0" name="직사각형 89"/>
          <p:cNvSpPr/>
          <p:nvPr/>
        </p:nvSpPr>
        <p:spPr>
          <a:xfrm>
            <a:off x="6130337" y="2711887"/>
            <a:ext cx="504056" cy="17954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cxnSp>
        <p:nvCxnSpPr>
          <p:cNvPr id="91" name="직선 연결선 90"/>
          <p:cNvCxnSpPr/>
          <p:nvPr/>
        </p:nvCxnSpPr>
        <p:spPr>
          <a:xfrm>
            <a:off x="7968693" y="2773852"/>
            <a:ext cx="362139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8333471" y="2607145"/>
            <a:ext cx="823222" cy="4265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endCxn id="89" idx="2"/>
          </p:cNvCxnSpPr>
          <p:nvPr/>
        </p:nvCxnSpPr>
        <p:spPr>
          <a:xfrm>
            <a:off x="5340269" y="2992663"/>
            <a:ext cx="582670" cy="1375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4561130" y="2601284"/>
            <a:ext cx="5917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024780" y="2032459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</a:t>
            </a:r>
            <a:endParaRPr lang="ko-KR" altLang="en-US" sz="1200" dirty="0"/>
          </a:p>
        </p:txBody>
      </p:sp>
      <p:sp>
        <p:nvSpPr>
          <p:cNvPr id="96" name="직사각형 95"/>
          <p:cNvSpPr/>
          <p:nvPr/>
        </p:nvSpPr>
        <p:spPr>
          <a:xfrm>
            <a:off x="3879496" y="2472002"/>
            <a:ext cx="1289186" cy="5616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</a:t>
            </a:r>
          </a:p>
        </p:txBody>
      </p:sp>
      <p:sp>
        <p:nvSpPr>
          <p:cNvPr id="97" name="자유형 96"/>
          <p:cNvSpPr/>
          <p:nvPr/>
        </p:nvSpPr>
        <p:spPr>
          <a:xfrm>
            <a:off x="2922229" y="2584745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자유형 97"/>
          <p:cNvSpPr/>
          <p:nvPr/>
        </p:nvSpPr>
        <p:spPr>
          <a:xfrm>
            <a:off x="2880421" y="3554918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3003560" y="3021245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WLAN Access</a:t>
            </a:r>
            <a:endParaRPr lang="ko-KR" altLang="en-US" sz="1200" dirty="0"/>
          </a:p>
        </p:txBody>
      </p:sp>
      <p:sp>
        <p:nvSpPr>
          <p:cNvPr id="100" name="직사각형 99"/>
          <p:cNvSpPr/>
          <p:nvPr/>
        </p:nvSpPr>
        <p:spPr>
          <a:xfrm>
            <a:off x="3889665" y="3336098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340269" y="2334115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828101" y="2073109"/>
            <a:ext cx="1716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 Network</a:t>
            </a:r>
            <a:endParaRPr lang="ko-KR" altLang="en-US" sz="1200" dirty="0"/>
          </a:p>
        </p:txBody>
      </p:sp>
      <p:cxnSp>
        <p:nvCxnSpPr>
          <p:cNvPr id="103" name="직선 연결선 102"/>
          <p:cNvCxnSpPr>
            <a:stCxn id="96" idx="2"/>
            <a:endCxn id="100" idx="0"/>
          </p:cNvCxnSpPr>
          <p:nvPr/>
        </p:nvCxnSpPr>
        <p:spPr>
          <a:xfrm>
            <a:off x="4524089" y="3033645"/>
            <a:ext cx="10169" cy="30245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1770271" y="1985344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/>
          <p:cNvSpPr/>
          <p:nvPr/>
        </p:nvSpPr>
        <p:spPr>
          <a:xfrm>
            <a:off x="1955893" y="2414699"/>
            <a:ext cx="679206" cy="5914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883885" y="2062076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107" name="직사각형 106"/>
          <p:cNvSpPr/>
          <p:nvPr/>
        </p:nvSpPr>
        <p:spPr>
          <a:xfrm>
            <a:off x="1978451" y="3322755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23440" y="3863606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864107" y="3059099"/>
            <a:ext cx="6329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2219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3 Loosely coupled interworking reference model between 5G core network and WLAN </a:t>
            </a:r>
            <a:endParaRPr lang="ko-KR" altLang="en-US" dirty="0"/>
          </a:p>
        </p:txBody>
      </p:sp>
      <p:sp>
        <p:nvSpPr>
          <p:cNvPr id="29" name="구름 28"/>
          <p:cNvSpPr/>
          <p:nvPr/>
        </p:nvSpPr>
        <p:spPr>
          <a:xfrm>
            <a:off x="6125005" y="2293015"/>
            <a:ext cx="2156134" cy="1817616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 3GPP 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 5G Core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      Network</a:t>
            </a:r>
          </a:p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323769" y="2878937"/>
            <a:ext cx="504056" cy="179548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6325789" y="3237238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연결선 36"/>
          <p:cNvCxnSpPr/>
          <p:nvPr/>
        </p:nvCxnSpPr>
        <p:spPr>
          <a:xfrm flipV="1">
            <a:off x="8197997" y="2940902"/>
            <a:ext cx="326267" cy="830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8526903" y="2774194"/>
            <a:ext cx="937736" cy="46304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Network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직선 연결선 40"/>
          <p:cNvCxnSpPr/>
          <p:nvPr/>
        </p:nvCxnSpPr>
        <p:spPr>
          <a:xfrm>
            <a:off x="5382303" y="2661174"/>
            <a:ext cx="799470" cy="307537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4754562" y="2768334"/>
            <a:ext cx="5917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218212" y="2199509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5G Access</a:t>
            </a:r>
            <a:endParaRPr lang="ko-KR" altLang="en-US" sz="1200" dirty="0"/>
          </a:p>
        </p:txBody>
      </p:sp>
      <p:sp>
        <p:nvSpPr>
          <p:cNvPr id="48" name="직사각형 47"/>
          <p:cNvSpPr/>
          <p:nvPr/>
        </p:nvSpPr>
        <p:spPr>
          <a:xfrm>
            <a:off x="4103137" y="2351020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5G Access Network</a:t>
            </a:r>
          </a:p>
        </p:txBody>
      </p:sp>
      <p:sp>
        <p:nvSpPr>
          <p:cNvPr id="50" name="자유형 49"/>
          <p:cNvSpPr/>
          <p:nvPr/>
        </p:nvSpPr>
        <p:spPr>
          <a:xfrm>
            <a:off x="3115661" y="2751795"/>
            <a:ext cx="750672" cy="132101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자유형 55"/>
          <p:cNvSpPr/>
          <p:nvPr/>
        </p:nvSpPr>
        <p:spPr>
          <a:xfrm rot="1304329">
            <a:off x="3083909" y="3647609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3187628" y="3108078"/>
            <a:ext cx="7313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WLAN Access</a:t>
            </a:r>
            <a:endParaRPr lang="ko-KR" altLang="en-US" sz="1200" dirty="0"/>
          </a:p>
        </p:txBody>
      </p:sp>
      <p:sp>
        <p:nvSpPr>
          <p:cNvPr id="58" name="직사각형 57"/>
          <p:cNvSpPr/>
          <p:nvPr/>
        </p:nvSpPr>
        <p:spPr>
          <a:xfrm>
            <a:off x="4083097" y="3519725"/>
            <a:ext cx="1289186" cy="59818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</a:t>
            </a:r>
          </a:p>
        </p:txBody>
      </p:sp>
      <p:cxnSp>
        <p:nvCxnSpPr>
          <p:cNvPr id="59" name="직선 연결선 58"/>
          <p:cNvCxnSpPr/>
          <p:nvPr/>
        </p:nvCxnSpPr>
        <p:spPr>
          <a:xfrm flipV="1">
            <a:off x="5372283" y="3519725"/>
            <a:ext cx="809490" cy="291470"/>
          </a:xfrm>
          <a:prstGeom prst="line">
            <a:avLst/>
          </a:prstGeom>
          <a:ln w="127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75953" y="2239528"/>
            <a:ext cx="92205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Network Interface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1824453" y="4336247"/>
            <a:ext cx="1037614" cy="118098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1968469" y="4376134"/>
            <a:ext cx="75121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63" name="직사각형 62"/>
          <p:cNvSpPr/>
          <p:nvPr/>
        </p:nvSpPr>
        <p:spPr>
          <a:xfrm>
            <a:off x="2009342" y="4653133"/>
            <a:ext cx="682701" cy="55924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자유형 63"/>
          <p:cNvSpPr/>
          <p:nvPr/>
        </p:nvSpPr>
        <p:spPr>
          <a:xfrm rot="20749173">
            <a:off x="3043022" y="4152588"/>
            <a:ext cx="792480" cy="106703"/>
          </a:xfrm>
          <a:custGeom>
            <a:avLst/>
            <a:gdLst>
              <a:gd name="connsiteX0" fmla="*/ 0 w 792480"/>
              <a:gd name="connsiteY0" fmla="*/ 106680 h 106703"/>
              <a:gd name="connsiteX1" fmla="*/ 449580 w 792480"/>
              <a:gd name="connsiteY1" fmla="*/ 0 h 106703"/>
              <a:gd name="connsiteX2" fmla="*/ 434340 w 792480"/>
              <a:gd name="connsiteY2" fmla="*/ 106680 h 106703"/>
              <a:gd name="connsiteX3" fmla="*/ 792480 w 792480"/>
              <a:gd name="connsiteY3" fmla="*/ 7620 h 10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2480" h="106703">
                <a:moveTo>
                  <a:pt x="0" y="106680"/>
                </a:moveTo>
                <a:cubicBezTo>
                  <a:pt x="188595" y="53340"/>
                  <a:pt x="377190" y="0"/>
                  <a:pt x="449580" y="0"/>
                </a:cubicBezTo>
                <a:cubicBezTo>
                  <a:pt x="521970" y="0"/>
                  <a:pt x="377190" y="105410"/>
                  <a:pt x="434340" y="106680"/>
                </a:cubicBezTo>
                <a:cubicBezTo>
                  <a:pt x="491490" y="107950"/>
                  <a:pt x="641985" y="57785"/>
                  <a:pt x="792480" y="7620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/>
          <p:cNvSpPr/>
          <p:nvPr/>
        </p:nvSpPr>
        <p:spPr>
          <a:xfrm>
            <a:off x="6325789" y="3525270"/>
            <a:ext cx="574785" cy="21602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TNGF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020128" y="5240230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  <p:sp>
        <p:nvSpPr>
          <p:cNvPr id="38" name="직사각형 37"/>
          <p:cNvSpPr/>
          <p:nvPr/>
        </p:nvSpPr>
        <p:spPr>
          <a:xfrm>
            <a:off x="1823023" y="2020513"/>
            <a:ext cx="1037614" cy="2189094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2008645" y="2449868"/>
            <a:ext cx="679206" cy="5914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36637" y="2097245"/>
            <a:ext cx="4320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44" name="직사각형 43"/>
          <p:cNvSpPr/>
          <p:nvPr/>
        </p:nvSpPr>
        <p:spPr>
          <a:xfrm>
            <a:off x="2031203" y="3357924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6192" y="3898775"/>
            <a:ext cx="8844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Terminal</a:t>
            </a:r>
            <a:endParaRPr lang="ko-KR" alt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916859" y="3094268"/>
            <a:ext cx="6329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13953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1491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5849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07526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77788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58449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58973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59094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5849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3967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NWu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2189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9690" y="3999517"/>
            <a:ext cx="614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R3(Y2)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0792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686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78095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78751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2443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0786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89129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2304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N3IWF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4543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369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6541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79435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6948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4197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48319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2209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6902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2209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77114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1547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6478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6697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89129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0653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3686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17848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49820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48059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39576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7049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6749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29860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4879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2742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09025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5708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4 Untrusted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45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직사각형 97"/>
          <p:cNvSpPr/>
          <p:nvPr/>
        </p:nvSpPr>
        <p:spPr>
          <a:xfrm>
            <a:off x="5544091" y="2116971"/>
            <a:ext cx="3242304" cy="2512612"/>
          </a:xfrm>
          <a:prstGeom prst="rect">
            <a:avLst/>
          </a:prstGeom>
          <a:solidFill>
            <a:schemeClr val="bg1"/>
          </a:solidFill>
          <a:ln w="31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87674" y="4034931"/>
            <a:ext cx="679206" cy="4656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TEI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4104447" y="4349487"/>
            <a:ext cx="6260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1807061" y="2601448"/>
            <a:ext cx="679206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Access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613677" y="2601447"/>
            <a:ext cx="1196455" cy="53952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3GPP Access Network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3618914" y="3970579"/>
            <a:ext cx="1191218" cy="52998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Data Path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620127" y="3657591"/>
            <a:ext cx="1190007" cy="312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ANC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1787674" y="3710214"/>
            <a:ext cx="679206" cy="3247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TEC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8855" y="3100242"/>
            <a:ext cx="584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/>
              <a:t>NWt</a:t>
            </a:r>
            <a:endParaRPr lang="ko-KR" alt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951077" y="227687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UE</a:t>
            </a:r>
            <a:endParaRPr lang="ko-KR" alt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018265" y="3999517"/>
            <a:ext cx="644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R3(Ta)</a:t>
            </a:r>
          </a:p>
        </p:txBody>
      </p:sp>
      <p:cxnSp>
        <p:nvCxnSpPr>
          <p:cNvPr id="4" name="직선 화살표 연결선 3"/>
          <p:cNvCxnSpPr>
            <a:stCxn id="28" idx="3"/>
            <a:endCxn id="29" idx="1"/>
          </p:cNvCxnSpPr>
          <p:nvPr/>
        </p:nvCxnSpPr>
        <p:spPr>
          <a:xfrm flipV="1">
            <a:off x="6437104" y="2771307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66045" y="21438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N15</a:t>
            </a:r>
            <a:endParaRPr lang="ko-KR" altLang="en-US" sz="1200" dirty="0"/>
          </a:p>
        </p:txBody>
      </p:sp>
      <p:cxnSp>
        <p:nvCxnSpPr>
          <p:cNvPr id="43" name="직선 화살표 연결선 42"/>
          <p:cNvCxnSpPr/>
          <p:nvPr/>
        </p:nvCxnSpPr>
        <p:spPr>
          <a:xfrm>
            <a:off x="4810131" y="3823136"/>
            <a:ext cx="921952" cy="1385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816693" y="4228941"/>
            <a:ext cx="915390" cy="1409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5753616" y="2577486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AMF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6837047" y="2561573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SMF</a:t>
            </a:r>
          </a:p>
        </p:txBody>
      </p:sp>
      <p:sp>
        <p:nvSpPr>
          <p:cNvPr id="30" name="직사각형 29"/>
          <p:cNvSpPr/>
          <p:nvPr/>
        </p:nvSpPr>
        <p:spPr>
          <a:xfrm>
            <a:off x="7920479" y="2541590"/>
            <a:ext cx="683489" cy="41946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PCF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52224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TNGF</a:t>
            </a:r>
          </a:p>
        </p:txBody>
      </p:sp>
      <p:cxnSp>
        <p:nvCxnSpPr>
          <p:cNvPr id="37" name="직선 화살표 연결선 36"/>
          <p:cNvCxnSpPr/>
          <p:nvPr/>
        </p:nvCxnSpPr>
        <p:spPr>
          <a:xfrm flipV="1">
            <a:off x="2474615" y="4221197"/>
            <a:ext cx="1132647" cy="10199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12879" y="3960643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</a:t>
            </a:r>
          </a:p>
        </p:txBody>
      </p:sp>
      <p:cxnSp>
        <p:nvCxnSpPr>
          <p:cNvPr id="48" name="직선 화살표 연결선 47"/>
          <p:cNvCxnSpPr/>
          <p:nvPr/>
        </p:nvCxnSpPr>
        <p:spPr>
          <a:xfrm flipV="1">
            <a:off x="2494597" y="3843717"/>
            <a:ext cx="1112664" cy="17316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23534" y="3559990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R8</a:t>
            </a:r>
          </a:p>
        </p:txBody>
      </p:sp>
      <p:cxnSp>
        <p:nvCxnSpPr>
          <p:cNvPr id="50" name="직선 화살표 연결선 49"/>
          <p:cNvCxnSpPr/>
          <p:nvPr/>
        </p:nvCxnSpPr>
        <p:spPr>
          <a:xfrm flipV="1">
            <a:off x="2498664" y="2910170"/>
            <a:ext cx="1088864" cy="1337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671158" y="2629967"/>
            <a:ext cx="700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Access</a:t>
            </a:r>
          </a:p>
        </p:txBody>
      </p:sp>
      <p:sp>
        <p:nvSpPr>
          <p:cNvPr id="17" name="자유형 16"/>
          <p:cNvSpPr/>
          <p:nvPr/>
        </p:nvSpPr>
        <p:spPr>
          <a:xfrm>
            <a:off x="2512374" y="2017882"/>
            <a:ext cx="3212159" cy="684416"/>
          </a:xfrm>
          <a:custGeom>
            <a:avLst/>
            <a:gdLst>
              <a:gd name="connsiteX0" fmla="*/ 3232298 w 3232298"/>
              <a:gd name="connsiteY0" fmla="*/ 512668 h 693421"/>
              <a:gd name="connsiteX1" fmla="*/ 1701210 w 3232298"/>
              <a:gd name="connsiteY1" fmla="*/ 2305 h 693421"/>
              <a:gd name="connsiteX2" fmla="*/ 0 w 3232298"/>
              <a:gd name="connsiteY2" fmla="*/ 693421 h 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2298" h="693421">
                <a:moveTo>
                  <a:pt x="3232298" y="512668"/>
                </a:moveTo>
                <a:cubicBezTo>
                  <a:pt x="2736112" y="242423"/>
                  <a:pt x="2239926" y="-27821"/>
                  <a:pt x="1701210" y="2305"/>
                </a:cubicBezTo>
                <a:cubicBezTo>
                  <a:pt x="1162494" y="32430"/>
                  <a:pt x="581247" y="362925"/>
                  <a:pt x="0" y="693421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3751277" y="177281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sp>
        <p:nvSpPr>
          <p:cNvPr id="39" name="자유형 38"/>
          <p:cNvSpPr/>
          <p:nvPr/>
        </p:nvSpPr>
        <p:spPr>
          <a:xfrm>
            <a:off x="2498200" y="2209168"/>
            <a:ext cx="3198014" cy="1441694"/>
          </a:xfrm>
          <a:custGeom>
            <a:avLst/>
            <a:gdLst>
              <a:gd name="connsiteX0" fmla="*/ 3264195 w 3264195"/>
              <a:gd name="connsiteY0" fmla="*/ 461113 h 1428676"/>
              <a:gd name="connsiteX1" fmla="*/ 1690577 w 3264195"/>
              <a:gd name="connsiteY1" fmla="*/ 46443 h 1428676"/>
              <a:gd name="connsiteX2" fmla="*/ 0 w 3264195"/>
              <a:gd name="connsiteY2" fmla="*/ 1428676 h 142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4195" h="1428676">
                <a:moveTo>
                  <a:pt x="3264195" y="461113"/>
                </a:moveTo>
                <a:cubicBezTo>
                  <a:pt x="2749402" y="173147"/>
                  <a:pt x="2234609" y="-114818"/>
                  <a:pt x="1690577" y="46443"/>
                </a:cubicBezTo>
                <a:cubicBezTo>
                  <a:pt x="1146544" y="207703"/>
                  <a:pt x="573272" y="818189"/>
                  <a:pt x="0" y="1428676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3751277" y="207188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</a:t>
            </a:r>
            <a:endParaRPr lang="ko-KR" altLang="en-US" sz="1200" dirty="0"/>
          </a:p>
        </p:txBody>
      </p:sp>
      <p:cxnSp>
        <p:nvCxnSpPr>
          <p:cNvPr id="59" name="직선 화살표 연결선 58"/>
          <p:cNvCxnSpPr/>
          <p:nvPr/>
        </p:nvCxnSpPr>
        <p:spPr>
          <a:xfrm>
            <a:off x="4800320" y="2835889"/>
            <a:ext cx="915390" cy="14096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144653" y="259420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cxnSp>
        <p:nvCxnSpPr>
          <p:cNvPr id="61" name="직선 화살표 연결선 60"/>
          <p:cNvCxnSpPr>
            <a:stCxn id="28" idx="2"/>
            <a:endCxn id="31" idx="0"/>
          </p:cNvCxnSpPr>
          <p:nvPr/>
        </p:nvCxnSpPr>
        <p:spPr>
          <a:xfrm flipH="1">
            <a:off x="6093968" y="2996953"/>
            <a:ext cx="1392" cy="66706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96157" y="3066859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N2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920479" y="3664018"/>
            <a:ext cx="683489" cy="84521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UFP</a:t>
            </a:r>
          </a:p>
        </p:txBody>
      </p:sp>
      <p:cxnSp>
        <p:nvCxnSpPr>
          <p:cNvPr id="67" name="직선 화살표 연결선 66"/>
          <p:cNvCxnSpPr>
            <a:stCxn id="31" idx="3"/>
            <a:endCxn id="66" idx="1"/>
          </p:cNvCxnSpPr>
          <p:nvPr/>
        </p:nvCxnSpPr>
        <p:spPr>
          <a:xfrm>
            <a:off x="6435712" y="4086623"/>
            <a:ext cx="1484766" cy="0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966046" y="3843718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N3</a:t>
            </a:r>
          </a:p>
        </p:txBody>
      </p:sp>
      <p:cxnSp>
        <p:nvCxnSpPr>
          <p:cNvPr id="71" name="직선 화살표 연결선 70"/>
          <p:cNvCxnSpPr/>
          <p:nvPr/>
        </p:nvCxnSpPr>
        <p:spPr>
          <a:xfrm>
            <a:off x="7207662" y="2995686"/>
            <a:ext cx="702051" cy="712725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27386" y="3083924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N4</a:t>
            </a:r>
          </a:p>
        </p:txBody>
      </p:sp>
      <p:cxnSp>
        <p:nvCxnSpPr>
          <p:cNvPr id="82" name="직선 화살표 연결선 81"/>
          <p:cNvCxnSpPr/>
          <p:nvPr/>
        </p:nvCxnSpPr>
        <p:spPr>
          <a:xfrm flipV="1">
            <a:off x="7509770" y="2773663"/>
            <a:ext cx="399942" cy="15913"/>
          </a:xfrm>
          <a:prstGeom prst="straightConnector1">
            <a:avLst/>
          </a:prstGeom>
          <a:ln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424948" y="2492417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N11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499675" y="2506541"/>
            <a:ext cx="54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N7</a:t>
            </a:r>
          </a:p>
        </p:txBody>
      </p:sp>
      <p:sp>
        <p:nvSpPr>
          <p:cNvPr id="97" name="자유형 96"/>
          <p:cNvSpPr/>
          <p:nvPr/>
        </p:nvSpPr>
        <p:spPr>
          <a:xfrm>
            <a:off x="6096672" y="2370109"/>
            <a:ext cx="2137145" cy="202971"/>
          </a:xfrm>
          <a:custGeom>
            <a:avLst/>
            <a:gdLst>
              <a:gd name="connsiteX0" fmla="*/ 0 w 2137145"/>
              <a:gd name="connsiteY0" fmla="*/ 138223 h 138223"/>
              <a:gd name="connsiteX1" fmla="*/ 10633 w 2137145"/>
              <a:gd name="connsiteY1" fmla="*/ 21265 h 138223"/>
              <a:gd name="connsiteX2" fmla="*/ 2137145 w 2137145"/>
              <a:gd name="connsiteY2" fmla="*/ 0 h 138223"/>
              <a:gd name="connsiteX3" fmla="*/ 2126512 w 2137145"/>
              <a:gd name="connsiteY3" fmla="*/ 106325 h 13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7145" h="138223">
                <a:moveTo>
                  <a:pt x="0" y="138223"/>
                </a:moveTo>
                <a:lnTo>
                  <a:pt x="10633" y="21265"/>
                </a:lnTo>
                <a:lnTo>
                  <a:pt x="2137145" y="0"/>
                </a:lnTo>
                <a:lnTo>
                  <a:pt x="2126512" y="106325"/>
                </a:ln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6327787" y="4167919"/>
            <a:ext cx="164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3GPP 5G </a:t>
            </a:r>
          </a:p>
          <a:p>
            <a:pPr algn="ctr"/>
            <a:r>
              <a:rPr lang="en-US" altLang="ko-KR" sz="1200" dirty="0"/>
              <a:t>Core Network</a:t>
            </a:r>
            <a:endParaRPr lang="ko-KR" alt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877977" y="3393500"/>
            <a:ext cx="59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STA</a:t>
            </a:r>
            <a:endParaRPr lang="ko-KR" alt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56603" y="3364263"/>
            <a:ext cx="18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WLAN Access Network</a:t>
            </a:r>
            <a:endParaRPr lang="ko-KR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5119430" y="3584158"/>
            <a:ext cx="543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R9</a:t>
            </a:r>
          </a:p>
        </p:txBody>
      </p:sp>
      <p:sp>
        <p:nvSpPr>
          <p:cNvPr id="2" name="자유형 1"/>
          <p:cNvSpPr/>
          <p:nvPr/>
        </p:nvSpPr>
        <p:spPr>
          <a:xfrm>
            <a:off x="2486267" y="3231592"/>
            <a:ext cx="3255190" cy="521442"/>
          </a:xfrm>
          <a:custGeom>
            <a:avLst/>
            <a:gdLst>
              <a:gd name="connsiteX0" fmla="*/ 0 w 3261360"/>
              <a:gd name="connsiteY0" fmla="*/ 326948 h 326948"/>
              <a:gd name="connsiteX1" fmla="*/ 967740 w 3261360"/>
              <a:gd name="connsiteY1" fmla="*/ 60248 h 326948"/>
              <a:gd name="connsiteX2" fmla="*/ 2110740 w 3261360"/>
              <a:gd name="connsiteY2" fmla="*/ 14528 h 326948"/>
              <a:gd name="connsiteX3" fmla="*/ 3261360 w 3261360"/>
              <a:gd name="connsiteY3" fmla="*/ 258368 h 32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1360" h="326948">
                <a:moveTo>
                  <a:pt x="0" y="326948"/>
                </a:moveTo>
                <a:cubicBezTo>
                  <a:pt x="307975" y="219633"/>
                  <a:pt x="615950" y="112318"/>
                  <a:pt x="967740" y="60248"/>
                </a:cubicBezTo>
                <a:cubicBezTo>
                  <a:pt x="1319530" y="8178"/>
                  <a:pt x="1728470" y="-18492"/>
                  <a:pt x="2110740" y="14528"/>
                </a:cubicBezTo>
                <a:cubicBezTo>
                  <a:pt x="2493010" y="47548"/>
                  <a:pt x="2877185" y="152958"/>
                  <a:pt x="3261360" y="258368"/>
                </a:cubicBezTo>
              </a:path>
            </a:pathLst>
          </a:custGeom>
          <a:noFill/>
          <a:ln w="127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5 Trusted WLAN interworking reference model with 5G core network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186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698753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6 Control plane between STA and N3IWF(3GPP TS 23.501)</a:t>
            </a: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845" y="1815046"/>
            <a:ext cx="7102594" cy="329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2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6541104" y="1989404"/>
            <a:ext cx="654701" cy="40704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N3IWF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3965599" y="1989404"/>
            <a:ext cx="1440160" cy="407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WLAN Access Network </a:t>
            </a:r>
          </a:p>
        </p:txBody>
      </p:sp>
      <p:cxnSp>
        <p:nvCxnSpPr>
          <p:cNvPr id="41" name="직선 연결선 40"/>
          <p:cNvCxnSpPr/>
          <p:nvPr/>
        </p:nvCxnSpPr>
        <p:spPr>
          <a:xfrm>
            <a:off x="4685680" y="2408309"/>
            <a:ext cx="6711" cy="1141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868453" y="2397401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692390" y="2933731"/>
            <a:ext cx="2144982" cy="10329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76997" y="2628578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Ethernet protocol </a:t>
            </a:r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89025" y="5711456"/>
            <a:ext cx="910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Fig. 7 R3 interface</a:t>
            </a:r>
          </a:p>
        </p:txBody>
      </p:sp>
    </p:spTree>
    <p:extLst>
      <p:ext uri="{BB962C8B-B14F-4D97-AF65-F5344CB8AC3E}">
        <p14:creationId xmlns:p14="http://schemas.microsoft.com/office/powerpoint/2010/main" val="89026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7175</TotalTime>
  <Words>552</Words>
  <Application>Microsoft Office PowerPoint</Application>
  <PresentationFormat>와이드스크린</PresentationFormat>
  <Paragraphs>229</Paragraphs>
  <Slides>16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Arial Unicode MS</vt:lpstr>
      <vt:lpstr>MS Gothic</vt:lpstr>
      <vt:lpstr>돋움</vt:lpstr>
      <vt:lpstr>맑은 고딕</vt:lpstr>
      <vt:lpstr>Arial</vt:lpstr>
      <vt:lpstr>Times New Roman</vt:lpstr>
      <vt:lpstr>Office Theme</vt:lpstr>
      <vt:lpstr>Document</vt:lpstr>
      <vt:lpstr>The original figures in the draft technical report on interworking between 3GPP 5G network and WLAN </vt:lpstr>
      <vt:lpstr>Abstract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USER</cp:lastModifiedBy>
  <cp:revision>775</cp:revision>
  <cp:lastPrinted>2020-10-14T05:05:48Z</cp:lastPrinted>
  <dcterms:created xsi:type="dcterms:W3CDTF">2016-03-01T04:36:01Z</dcterms:created>
  <dcterms:modified xsi:type="dcterms:W3CDTF">2021-01-01T02:11:57Z</dcterms:modified>
</cp:coreProperties>
</file>