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9"/>
  </p:notesMasterIdLst>
  <p:handoutMasterIdLst>
    <p:handoutMasterId r:id="rId40"/>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42" r:id="rId22"/>
    <p:sldId id="344" r:id="rId23"/>
    <p:sldId id="343" r:id="rId24"/>
    <p:sldId id="345" r:id="rId25"/>
    <p:sldId id="346" r:id="rId26"/>
    <p:sldId id="348" r:id="rId27"/>
    <p:sldId id="347" r:id="rId28"/>
    <p:sldId id="351" r:id="rId29"/>
    <p:sldId id="352" r:id="rId30"/>
    <p:sldId id="354" r:id="rId31"/>
    <p:sldId id="353" r:id="rId32"/>
    <p:sldId id="355" r:id="rId33"/>
    <p:sldId id="356" r:id="rId34"/>
    <p:sldId id="350" r:id="rId35"/>
    <p:sldId id="349" r:id="rId36"/>
    <p:sldId id="336" r:id="rId37"/>
    <p:sldId id="337" r:id="rId38"/>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09" d="100"/>
          <a:sy n="109" d="100"/>
        </p:scale>
        <p:origin x="204"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11-20/1639r12</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February 2021</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2021-02-03</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345"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 Jan plenary session, and teleconferences.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evolution and status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From the discussion on November 16 telecon, started with the figure on slide 18, then:</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Realized that a goal of 11be (and current direction in SFD/motions) is to have a single PHY for both legacy and the component of the MLD that is on the same band/channel.  So, modified the figure to share the PHY (similar to slide 19).</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Next step was to realize/agree that there is only one Beacon, shared between legacy and the MLD component.  And, other “low-level” MAC functions that are link-specific are also shared.  Modified the figure to show this sharing – shared the “Lower MAC and PHY” function.</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See next slide for current figure/status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7812530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WIP figure:</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E2480C9F-9D25-42FE-85BD-885EA839642F}"/>
              </a:ext>
            </a:extLst>
          </p:cNvPr>
          <p:cNvPicPr>
            <a:picLocks noChangeAspect="1"/>
          </p:cNvPicPr>
          <p:nvPr/>
        </p:nvPicPr>
        <p:blipFill>
          <a:blip r:embed="rId2"/>
          <a:stretch>
            <a:fillRect/>
          </a:stretch>
        </p:blipFill>
        <p:spPr>
          <a:xfrm>
            <a:off x="1187624" y="1267114"/>
            <a:ext cx="6984776" cy="5121069"/>
          </a:xfrm>
          <a:prstGeom prst="rect">
            <a:avLst/>
          </a:prstGeom>
        </p:spPr>
      </p:pic>
    </p:spTree>
    <p:extLst>
      <p:ext uri="{BB962C8B-B14F-4D97-AF65-F5344CB8AC3E}">
        <p14:creationId xmlns:p14="http://schemas.microsoft.com/office/powerpoint/2010/main" val="5623550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discussion</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11112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What is left in the “Upper legacy MAC”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for the MLD components, the Management, etc., functions that are unique per-link are already “pulled out, to the side” per the prior discussions on the “W” shaped MLD figure.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It seems that all the matching legacy functions are also handled in this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the remainder of the “Upper legacy MAC” component are data plane, and higher-level management (Auth/Assoc, Action frames,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is very similar to the “Upper MLD MAC” functions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 Upper MLD MAC component already has many behaviors that are per-peer, based on the peer’s capabilities and state.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are the legacy behaviors anything more than an extension of the per-peer state and behavior already built-in to the Upper MLD MAC?  If not, consider combining the legacy support into the Upper MLD MAC.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9555489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79565"/>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first alternative (Alternative1):</a:t>
            </a:r>
            <a:endParaRPr lang="en-US" sz="3600" b="0" kern="1200" dirty="0">
              <a:solidFill>
                <a:schemeClr val="accent6"/>
              </a:solidFill>
            </a:endParaRPr>
          </a:p>
        </p:txBody>
      </p:sp>
      <p:pic>
        <p:nvPicPr>
          <p:cNvPr id="4" name="Picture 3">
            <a:extLst>
              <a:ext uri="{FF2B5EF4-FFF2-40B4-BE49-F238E27FC236}">
                <a16:creationId xmlns:a16="http://schemas.microsoft.com/office/drawing/2014/main" id="{BB7685CC-C00D-431E-BAF5-3648CFC6D70F}"/>
              </a:ext>
            </a:extLst>
          </p:cNvPr>
          <p:cNvPicPr>
            <a:picLocks noChangeAspect="1"/>
          </p:cNvPicPr>
          <p:nvPr/>
        </p:nvPicPr>
        <p:blipFill>
          <a:blip r:embed="rId2"/>
          <a:stretch>
            <a:fillRect/>
          </a:stretch>
        </p:blipFill>
        <p:spPr>
          <a:xfrm>
            <a:off x="2365106" y="1268760"/>
            <a:ext cx="4223118" cy="5131408"/>
          </a:xfrm>
          <a:prstGeom prst="rect">
            <a:avLst/>
          </a:prstGeom>
        </p:spPr>
      </p:pic>
    </p:spTree>
    <p:extLst>
      <p:ext uri="{BB962C8B-B14F-4D97-AF65-F5344CB8AC3E}">
        <p14:creationId xmlns:p14="http://schemas.microsoft.com/office/powerpoint/2010/main" val="1664153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1051573"/>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alternative from Dec 7 (Alt2):</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3C974E59-1215-49C2-8C99-486BC1F21890}"/>
              </a:ext>
            </a:extLst>
          </p:cNvPr>
          <p:cNvPicPr>
            <a:picLocks noChangeAspect="1"/>
          </p:cNvPicPr>
          <p:nvPr/>
        </p:nvPicPr>
        <p:blipFill>
          <a:blip r:embed="rId2"/>
          <a:stretch>
            <a:fillRect/>
          </a:stretch>
        </p:blipFill>
        <p:spPr>
          <a:xfrm>
            <a:off x="1048608" y="1397963"/>
            <a:ext cx="6691744" cy="4923360"/>
          </a:xfrm>
          <a:prstGeom prst="rect">
            <a:avLst/>
          </a:prstGeom>
        </p:spPr>
      </p:pic>
    </p:spTree>
    <p:extLst>
      <p:ext uri="{BB962C8B-B14F-4D97-AF65-F5344CB8AC3E}">
        <p14:creationId xmlns:p14="http://schemas.microsoft.com/office/powerpoint/2010/main" val="39942178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3" name="TextBox 2">
            <a:extLst>
              <a:ext uri="{FF2B5EF4-FFF2-40B4-BE49-F238E27FC236}">
                <a16:creationId xmlns:a16="http://schemas.microsoft.com/office/drawing/2014/main" id="{39A4ED98-0458-4B60-B65B-BFEB5F850357}"/>
              </a:ext>
            </a:extLst>
          </p:cNvPr>
          <p:cNvSpPr txBox="1"/>
          <p:nvPr/>
        </p:nvSpPr>
        <p:spPr>
          <a:xfrm>
            <a:off x="486584" y="980728"/>
            <a:ext cx="7109752" cy="400110"/>
          </a:xfrm>
          <a:prstGeom prst="rect">
            <a:avLst/>
          </a:prstGeom>
          <a:noFill/>
          <a:ln w="28575">
            <a:solidFill>
              <a:schemeClr val="tx1"/>
            </a:solidFill>
          </a:ln>
        </p:spPr>
        <p:txBody>
          <a:bodyPr wrap="square" rtlCol="0">
            <a:spAutoFit/>
          </a:bodyPr>
          <a:lstStyle/>
          <a:p>
            <a:pPr algn="l"/>
            <a:r>
              <a:rPr lang="en-US" dirty="0"/>
              <a:t>Alternative 2: Revisit stack operations and how they are split: </a:t>
            </a:r>
          </a:p>
        </p:txBody>
      </p:sp>
      <p:pic>
        <p:nvPicPr>
          <p:cNvPr id="5" name="Picture 4">
            <a:extLst>
              <a:ext uri="{FF2B5EF4-FFF2-40B4-BE49-F238E27FC236}">
                <a16:creationId xmlns:a16="http://schemas.microsoft.com/office/drawing/2014/main" id="{7DB33F9D-EFE9-467D-A146-11B70A0CE7A6}"/>
              </a:ext>
            </a:extLst>
          </p:cNvPr>
          <p:cNvPicPr>
            <a:picLocks noChangeAspect="1"/>
          </p:cNvPicPr>
          <p:nvPr/>
        </p:nvPicPr>
        <p:blipFill>
          <a:blip r:embed="rId2"/>
          <a:stretch>
            <a:fillRect/>
          </a:stretch>
        </p:blipFill>
        <p:spPr>
          <a:xfrm>
            <a:off x="529462" y="1624450"/>
            <a:ext cx="8085076" cy="3609100"/>
          </a:xfrm>
          <a:prstGeom prst="rect">
            <a:avLst/>
          </a:prstGeom>
        </p:spPr>
      </p:pic>
    </p:spTree>
    <p:extLst>
      <p:ext uri="{BB962C8B-B14F-4D97-AF65-F5344CB8AC3E}">
        <p14:creationId xmlns:p14="http://schemas.microsoft.com/office/powerpoint/2010/main" val="233001453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3502305619"/>
              </p:ext>
            </p:extLst>
          </p:nvPr>
        </p:nvGraphicFramePr>
        <p:xfrm>
          <a:off x="539553" y="1556793"/>
          <a:ext cx="8064894" cy="348004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(In MLO, agreement, there is 1 PTK/PMK per “MLD-MLD (P2P) association”, managed by MLD stack)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(GTKs are distributed via MLD-MLD association)</a:t>
                      </a:r>
                    </a:p>
                  </a:txBody>
                  <a:tcPr/>
                </a:tc>
                <a:tc>
                  <a:txBody>
                    <a:bodyPr/>
                    <a:lstStyle/>
                    <a:p>
                      <a:r>
                        <a:rPr lang="en-US" sz="1400" dirty="0"/>
                        <a:t>PTK/PMK: Per peer, all in MLD</a:t>
                      </a:r>
                    </a:p>
                    <a:p>
                      <a:r>
                        <a:rPr lang="en-US" sz="1400" dirty="0"/>
                        <a:t>GTK, IGTK, BIGTK: in each legacy stack</a:t>
                      </a:r>
                      <a:endParaRPr lang="en-US" sz="1400" b="0" dirty="0"/>
                    </a:p>
                  </a:txBody>
                  <a:tcPr/>
                </a:tc>
                <a:tc>
                  <a:txBody>
                    <a:bodyPr/>
                    <a:lstStyle/>
                    <a:p>
                      <a:r>
                        <a:rPr lang="en-US" sz="1400" dirty="0"/>
                        <a:t>PTK/PMK: </a:t>
                      </a:r>
                    </a:p>
                    <a:p>
                      <a:pPr marL="285750" indent="-285750">
                        <a:buFontTx/>
                        <a:buChar char="-"/>
                      </a:pPr>
                      <a:r>
                        <a:rPr lang="en-US" sz="1400" dirty="0"/>
                        <a:t>MLO: PTK/PMK in MLD stack;</a:t>
                      </a:r>
                    </a:p>
                    <a:p>
                      <a:pPr marL="285750" indent="-285750">
                        <a:buFontTx/>
                        <a:buChar char="-"/>
                      </a:pPr>
                      <a:r>
                        <a:rPr lang="en-US" sz="1400" dirty="0"/>
                        <a:t>Legacy: legacy stack’s PTK/PMK;</a:t>
                      </a:r>
                    </a:p>
                    <a:p>
                      <a:pPr marL="285750" indent="-285750">
                        <a:buFontTx/>
                        <a:buChar char="-"/>
                      </a:pPr>
                      <a:endParaRPr lang="en-US" sz="1400" dirty="0"/>
                    </a:p>
                    <a:p>
                      <a:r>
                        <a:rPr lang="en-US" sz="1400" dirty="0"/>
                        <a:t>GTK, IGTK, BIGTK: in each legacy stack</a:t>
                      </a:r>
                      <a:endParaRPr lang="en-US" sz="1400" b="0" dirty="0"/>
                    </a:p>
                  </a:txBody>
                  <a:tcPr/>
                </a:tc>
                <a:extLst>
                  <a:ext uri="{0D108BD9-81ED-4DB2-BD59-A6C34878D82A}">
                    <a16:rowId xmlns:a16="http://schemas.microsoft.com/office/drawing/2014/main" val="756955148"/>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Split based on </a:t>
                      </a:r>
                      <a:r>
                        <a:rPr lang="en-US" sz="1400" dirty="0">
                          <a:highlight>
                            <a:srgbClr val="00FFFF"/>
                          </a:highlight>
                        </a:rPr>
                        <a:t>Address1</a:t>
                      </a:r>
                      <a:r>
                        <a:rPr lang="en-US" sz="1400" dirty="0"/>
                        <a:t> (or MLO indication?)</a:t>
                      </a:r>
                    </a:p>
                  </a:txBody>
                  <a:tcPr/>
                </a:tc>
                <a:extLst>
                  <a:ext uri="{0D108BD9-81ED-4DB2-BD59-A6C34878D82A}">
                    <a16:rowId xmlns:a16="http://schemas.microsoft.com/office/drawing/2014/main" val="59187549"/>
                  </a:ext>
                </a:extLst>
              </a:tr>
              <a:tr h="432048">
                <a:tc>
                  <a:txBody>
                    <a:bodyPr/>
                    <a:lstStyle/>
                    <a:p>
                      <a:r>
                        <a:rPr lang="en-US" sz="1400" dirty="0"/>
                        <a:t>Authenticator(s)</a:t>
                      </a:r>
                    </a:p>
                  </a:txBody>
                  <a:tcPr/>
                </a:tc>
                <a:tc>
                  <a:txBody>
                    <a:bodyPr/>
                    <a:lstStyle/>
                    <a:p>
                      <a:r>
                        <a:rPr lang="en-US" sz="1400" dirty="0"/>
                        <a:t>1</a:t>
                      </a:r>
                    </a:p>
                  </a:txBody>
                  <a:tcPr/>
                </a:tc>
                <a:tc>
                  <a:txBody>
                    <a:bodyPr/>
                    <a:lstStyle/>
                    <a:p>
                      <a:r>
                        <a:rPr lang="en-US" sz="1400" dirty="0"/>
                        <a:t>1 per legacy + 1 for MLD</a:t>
                      </a:r>
                    </a:p>
                    <a:p>
                      <a:r>
                        <a:rPr lang="en-US" sz="1400" dirty="0"/>
                        <a:t>* Needs discussion about implications on counts</a:t>
                      </a:r>
                    </a:p>
                  </a:txBody>
                  <a:tcPr/>
                </a:tc>
                <a:extLst>
                  <a:ext uri="{0D108BD9-81ED-4DB2-BD59-A6C34878D82A}">
                    <a16:rowId xmlns:a16="http://schemas.microsoft.com/office/drawing/2014/main" val="862417344"/>
                  </a:ext>
                </a:extLst>
              </a:tr>
            </a:tbl>
          </a:graphicData>
        </a:graphic>
      </p:graphicFrame>
    </p:spTree>
    <p:extLst>
      <p:ext uri="{BB962C8B-B14F-4D97-AF65-F5344CB8AC3E}">
        <p14:creationId xmlns:p14="http://schemas.microsoft.com/office/powerpoint/2010/main" val="157418611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1764574155"/>
              </p:ext>
            </p:extLst>
          </p:nvPr>
        </p:nvGraphicFramePr>
        <p:xfrm>
          <a:off x="539553" y="1556793"/>
          <a:ext cx="8064894" cy="338860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The value of the RA/TA fields sent over-the-air in the MAC header of a frame is the MAC address of the STA affiliated with the MLD corresponding to that link.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[Motion 108, [30] and [186]]</a:t>
                      </a:r>
                    </a:p>
                  </a:txBody>
                  <a:tcPr/>
                </a:tc>
                <a:tc>
                  <a:txBody>
                    <a:bodyPr/>
                    <a:lstStyle/>
                    <a:p>
                      <a:r>
                        <a:rPr lang="en-US" sz="1400" dirty="0"/>
                        <a:t>All data frames -&gt; MLD;</a:t>
                      </a:r>
                    </a:p>
                    <a:p>
                      <a:r>
                        <a:rPr lang="en-US" sz="1400" dirty="0"/>
                        <a:t>All Auth/Assoc based -&gt; MLD;</a:t>
                      </a:r>
                    </a:p>
                    <a:p>
                      <a:r>
                        <a:rPr lang="en-US" sz="1400" dirty="0"/>
                        <a:t>Most </a:t>
                      </a:r>
                      <a:r>
                        <a:rPr lang="en-US" sz="1400" dirty="0" err="1"/>
                        <a:t>Mgmt</a:t>
                      </a:r>
                      <a:r>
                        <a:rPr lang="en-US" sz="1400" dirty="0"/>
                        <a:t> -&gt; MLD (?) …</a:t>
                      </a:r>
                    </a:p>
                    <a:p>
                      <a:r>
                        <a:rPr lang="en-US" sz="1400" dirty="0"/>
                        <a:t>Any </a:t>
                      </a:r>
                      <a:r>
                        <a:rPr lang="en-US" sz="1400" dirty="0" err="1"/>
                        <a:t>Mgmt</a:t>
                      </a:r>
                      <a:r>
                        <a:rPr lang="en-US" sz="1400" dirty="0"/>
                        <a:t> -&gt; legacy??  (maybe only Control frames?)</a:t>
                      </a:r>
                    </a:p>
                  </a:txBody>
                  <a:tcPr/>
                </a:tc>
                <a:tc>
                  <a:txBody>
                    <a:bodyPr/>
                    <a:lstStyle/>
                    <a:p>
                      <a:r>
                        <a:rPr lang="en-US" sz="1400" dirty="0"/>
                        <a:t>Can we arrange a clean </a:t>
                      </a:r>
                      <a:r>
                        <a:rPr lang="en-US" sz="1400" dirty="0">
                          <a:highlight>
                            <a:srgbClr val="00FFFF"/>
                          </a:highlight>
                        </a:rPr>
                        <a:t>Address1</a:t>
                      </a:r>
                      <a:r>
                        <a:rPr lang="en-US" sz="1400" dirty="0"/>
                        <a:t> split?  (Only MLO peers will know the MLD address?)</a:t>
                      </a:r>
                    </a:p>
                  </a:txBody>
                  <a:tcPr/>
                </a:tc>
                <a:extLst>
                  <a:ext uri="{0D108BD9-81ED-4DB2-BD59-A6C34878D82A}">
                    <a16:rowId xmlns:a16="http://schemas.microsoft.com/office/drawing/2014/main" val="1819069386"/>
                  </a:ext>
                </a:extLst>
              </a:tr>
              <a:tr h="432048">
                <a:tc>
                  <a:txBody>
                    <a:bodyPr/>
                    <a:lstStyle/>
                    <a:p>
                      <a:r>
                        <a:rPr lang="en-US" sz="1400" dirty="0"/>
                        <a:t>SAP(s)</a:t>
                      </a:r>
                    </a:p>
                  </a:txBody>
                  <a:tcPr/>
                </a:tc>
                <a:tc>
                  <a:txBody>
                    <a:bodyPr/>
                    <a:lstStyle/>
                    <a:p>
                      <a:r>
                        <a:rPr lang="en-US" sz="1400" dirty="0"/>
                        <a:t>1</a:t>
                      </a:r>
                    </a:p>
                    <a:p>
                      <a:r>
                        <a:rPr lang="en-US" sz="1400" dirty="0"/>
                        <a:t>* MLD is responsible for “routing”</a:t>
                      </a:r>
                    </a:p>
                  </a:txBody>
                  <a:tcPr/>
                </a:tc>
                <a:tc>
                  <a:txBody>
                    <a:bodyPr/>
                    <a:lstStyle/>
                    <a:p>
                      <a:r>
                        <a:rPr lang="en-US" sz="1400" dirty="0"/>
                        <a:t>1 MLO, 1 per legacy</a:t>
                      </a:r>
                    </a:p>
                    <a:p>
                      <a:r>
                        <a:rPr lang="en-US" sz="1400" dirty="0"/>
                        <a:t>* DS is responsible for “routing”</a:t>
                      </a:r>
                    </a:p>
                    <a:p>
                      <a:r>
                        <a:rPr lang="en-US" sz="1400" dirty="0">
                          <a:highlight>
                            <a:srgbClr val="00FFFF"/>
                          </a:highlight>
                        </a:rPr>
                        <a:t>* Need to work through MSDU flow(s) through APs/DS/Portal</a:t>
                      </a:r>
                    </a:p>
                  </a:txBody>
                  <a:tcPr/>
                </a:tc>
                <a:extLst>
                  <a:ext uri="{0D108BD9-81ED-4DB2-BD59-A6C34878D82A}">
                    <a16:rowId xmlns:a16="http://schemas.microsoft.com/office/drawing/2014/main" val="1025275817"/>
                  </a:ext>
                </a:extLst>
              </a:tr>
            </a:tbl>
          </a:graphicData>
        </a:graphic>
      </p:graphicFrame>
    </p:spTree>
    <p:extLst>
      <p:ext uri="{BB962C8B-B14F-4D97-AF65-F5344CB8AC3E}">
        <p14:creationId xmlns:p14="http://schemas.microsoft.com/office/powerpoint/2010/main" val="365724122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(Alt 2, simplified)</a:t>
            </a:r>
          </a:p>
        </p:txBody>
      </p:sp>
      <p:pic>
        <p:nvPicPr>
          <p:cNvPr id="6" name="Content Placeholder 5">
            <a:extLst>
              <a:ext uri="{FF2B5EF4-FFF2-40B4-BE49-F238E27FC236}">
                <a16:creationId xmlns:a16="http://schemas.microsoft.com/office/drawing/2014/main" id="{F52312E6-0862-4A87-AE9F-9337ADE138AB}"/>
              </a:ext>
            </a:extLst>
          </p:cNvPr>
          <p:cNvPicPr>
            <a:picLocks noGrp="1" noChangeAspect="1"/>
          </p:cNvPicPr>
          <p:nvPr>
            <p:ph idx="1"/>
          </p:nvPr>
        </p:nvPicPr>
        <p:blipFill>
          <a:blip r:embed="rId2"/>
          <a:stretch>
            <a:fillRect/>
          </a:stretch>
        </p:blipFill>
        <p:spPr>
          <a:xfrm>
            <a:off x="2546325" y="1362600"/>
            <a:ext cx="3825875" cy="5073594"/>
          </a:xfrm>
          <a:prstGeom prst="rect">
            <a:avLst/>
          </a:prstGeom>
        </p:spPr>
      </p:pic>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29</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7" name="TextBox 6">
            <a:extLst>
              <a:ext uri="{FF2B5EF4-FFF2-40B4-BE49-F238E27FC236}">
                <a16:creationId xmlns:a16="http://schemas.microsoft.com/office/drawing/2014/main" id="{525AC369-2EF6-4CB3-AC16-C96221D6ACEB}"/>
              </a:ext>
            </a:extLst>
          </p:cNvPr>
          <p:cNvSpPr txBox="1"/>
          <p:nvPr/>
        </p:nvSpPr>
        <p:spPr>
          <a:xfrm>
            <a:off x="6876256" y="3645024"/>
            <a:ext cx="1872208" cy="1938992"/>
          </a:xfrm>
          <a:prstGeom prst="rect">
            <a:avLst/>
          </a:prstGeom>
          <a:solidFill>
            <a:schemeClr val="bg2">
              <a:lumMod val="20000"/>
              <a:lumOff val="80000"/>
            </a:schemeClr>
          </a:solidFill>
          <a:ln>
            <a:solidFill>
              <a:schemeClr val="tx1"/>
            </a:solidFill>
          </a:ln>
        </p:spPr>
        <p:txBody>
          <a:bodyPr wrap="square" rtlCol="0">
            <a:spAutoFit/>
          </a:bodyPr>
          <a:lstStyle/>
          <a:p>
            <a:r>
              <a:rPr lang="en-US" dirty="0"/>
              <a:t>But, how can the Lower MACs know how to route incoming frames?</a:t>
            </a:r>
          </a:p>
        </p:txBody>
      </p:sp>
    </p:spTree>
    <p:extLst>
      <p:ext uri="{BB962C8B-B14F-4D97-AF65-F5344CB8AC3E}">
        <p14:creationId xmlns:p14="http://schemas.microsoft.com/office/powerpoint/2010/main" val="3794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Initially (in this discussion), ignore “legacy” AP, only affiliated AP(s) are considered, then add legacy (slide 18)</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discussion</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30</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8" name="Content Placeholder 7">
            <a:extLst>
              <a:ext uri="{FF2B5EF4-FFF2-40B4-BE49-F238E27FC236}">
                <a16:creationId xmlns:a16="http://schemas.microsoft.com/office/drawing/2014/main" id="{2DB16DA1-18CA-497E-8FCC-160D46A69F03}"/>
              </a:ext>
            </a:extLst>
          </p:cNvPr>
          <p:cNvSpPr>
            <a:spLocks noGrp="1"/>
          </p:cNvSpPr>
          <p:nvPr>
            <p:ph idx="1"/>
          </p:nvPr>
        </p:nvSpPr>
        <p:spPr>
          <a:xfrm>
            <a:off x="755575" y="1484784"/>
            <a:ext cx="7699449" cy="4617566"/>
          </a:xfrm>
        </p:spPr>
        <p:txBody>
          <a:bodyPr/>
          <a:lstStyle/>
          <a:p>
            <a:r>
              <a:rPr lang="en-US" dirty="0"/>
              <a:t>Consider an alternate view, for MLO:</a:t>
            </a:r>
          </a:p>
          <a:p>
            <a:pPr>
              <a:buFontTx/>
              <a:buChar char="-"/>
            </a:pPr>
            <a:r>
              <a:rPr lang="en-US" sz="2000" b="0" dirty="0"/>
              <a:t>Frames are received at the Lower MAC, relatively arbitrarily (based on the link the </a:t>
            </a:r>
            <a:r>
              <a:rPr lang="en-US" sz="2000" b="0" dirty="0" err="1"/>
              <a:t>TXer</a:t>
            </a:r>
            <a:r>
              <a:rPr lang="en-US" sz="2000" b="0" dirty="0"/>
              <a:t> chose)</a:t>
            </a:r>
          </a:p>
          <a:p>
            <a:pPr>
              <a:buFontTx/>
              <a:buChar char="-"/>
            </a:pPr>
            <a:r>
              <a:rPr lang="en-US" sz="2000" b="0" dirty="0"/>
              <a:t>For MLD/MLO peers, the two stacks “share state” (with implementation ‘magic’) for all the per-peer attributes that are needed, but either one can process an incoming frame, using that shared state</a:t>
            </a:r>
          </a:p>
          <a:p>
            <a:pPr>
              <a:buFontTx/>
              <a:buChar char="-"/>
            </a:pPr>
            <a:r>
              <a:rPr lang="en-US" sz="2000" b="0" dirty="0"/>
              <a:t>So, the Lower MAC doesn’t need to “route” incoming frames, they just always go to the “matching” Upper MAC</a:t>
            </a:r>
          </a:p>
          <a:p>
            <a:pPr>
              <a:buFontTx/>
              <a:buChar char="-"/>
            </a:pPr>
            <a:r>
              <a:rPr lang="en-US" sz="2000" b="0" dirty="0"/>
              <a:t>Upper MACs can direct transmitted frames into either Lower MAC</a:t>
            </a:r>
          </a:p>
          <a:p>
            <a:pPr>
              <a:buFontTx/>
              <a:buChar char="-"/>
            </a:pPr>
            <a:r>
              <a:rPr lang="en-US" sz="2000" b="0" dirty="0"/>
              <a:t>(Power save and EDCA queuing FFS, on TX)</a:t>
            </a:r>
          </a:p>
          <a:p>
            <a:pPr>
              <a:buFontTx/>
              <a:buChar char="-"/>
            </a:pPr>
            <a:endParaRPr lang="en-US" dirty="0"/>
          </a:p>
        </p:txBody>
      </p:sp>
    </p:spTree>
    <p:extLst>
      <p:ext uri="{BB962C8B-B14F-4D97-AF65-F5344CB8AC3E}">
        <p14:creationId xmlns:p14="http://schemas.microsoft.com/office/powerpoint/2010/main" val="3383017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31</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pic>
        <p:nvPicPr>
          <p:cNvPr id="11" name="Picture 10">
            <a:extLst>
              <a:ext uri="{FF2B5EF4-FFF2-40B4-BE49-F238E27FC236}">
                <a16:creationId xmlns:a16="http://schemas.microsoft.com/office/drawing/2014/main" id="{36459BA8-DBB3-425E-859B-3E61FAFD86C4}"/>
              </a:ext>
            </a:extLst>
          </p:cNvPr>
          <p:cNvPicPr>
            <a:picLocks noChangeAspect="1"/>
          </p:cNvPicPr>
          <p:nvPr/>
        </p:nvPicPr>
        <p:blipFill>
          <a:blip r:embed="rId2"/>
          <a:stretch>
            <a:fillRect/>
          </a:stretch>
        </p:blipFill>
        <p:spPr>
          <a:xfrm>
            <a:off x="1403648" y="1268760"/>
            <a:ext cx="6446313" cy="5170139"/>
          </a:xfrm>
          <a:prstGeom prst="rect">
            <a:avLst/>
          </a:prstGeom>
        </p:spPr>
      </p:pic>
      <p:sp>
        <p:nvSpPr>
          <p:cNvPr id="12" name="TextBox 11">
            <a:extLst>
              <a:ext uri="{FF2B5EF4-FFF2-40B4-BE49-F238E27FC236}">
                <a16:creationId xmlns:a16="http://schemas.microsoft.com/office/drawing/2014/main" id="{6D2C35BF-E7B0-4F12-9D4A-7B2F88FF6CDE}"/>
              </a:ext>
            </a:extLst>
          </p:cNvPr>
          <p:cNvSpPr txBox="1"/>
          <p:nvPr/>
        </p:nvSpPr>
        <p:spPr>
          <a:xfrm>
            <a:off x="323528" y="4149080"/>
            <a:ext cx="1872208" cy="1323439"/>
          </a:xfrm>
          <a:prstGeom prst="rect">
            <a:avLst/>
          </a:prstGeom>
          <a:solidFill>
            <a:schemeClr val="bg2">
              <a:lumMod val="20000"/>
              <a:lumOff val="80000"/>
            </a:schemeClr>
          </a:solidFill>
          <a:ln>
            <a:solidFill>
              <a:schemeClr val="tx1"/>
            </a:solidFill>
          </a:ln>
        </p:spPr>
        <p:txBody>
          <a:bodyPr wrap="square" rtlCol="0">
            <a:spAutoFit/>
          </a:bodyPr>
          <a:lstStyle/>
          <a:p>
            <a:r>
              <a:rPr lang="en-US" dirty="0"/>
              <a:t>The legacy MAC SAP is pretty clear, and (I think) agreed</a:t>
            </a:r>
          </a:p>
        </p:txBody>
      </p:sp>
      <p:cxnSp>
        <p:nvCxnSpPr>
          <p:cNvPr id="14" name="Connector: Curved 13">
            <a:extLst>
              <a:ext uri="{FF2B5EF4-FFF2-40B4-BE49-F238E27FC236}">
                <a16:creationId xmlns:a16="http://schemas.microsoft.com/office/drawing/2014/main" id="{F66244C8-C10C-4B87-BECA-ACD5F984C8E3}"/>
              </a:ext>
            </a:extLst>
          </p:cNvPr>
          <p:cNvCxnSpPr>
            <a:cxnSpLocks/>
          </p:cNvCxnSpPr>
          <p:nvPr/>
        </p:nvCxnSpPr>
        <p:spPr bwMode="auto">
          <a:xfrm rot="5400000" flipH="1" flipV="1">
            <a:off x="503548" y="2024844"/>
            <a:ext cx="2520280" cy="1728192"/>
          </a:xfrm>
          <a:prstGeom prst="curvedConnector3">
            <a:avLst>
              <a:gd name="adj1" fmla="val 106167"/>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9FAEFACD-968C-44F2-BF94-0ED89FB4F260}"/>
              </a:ext>
            </a:extLst>
          </p:cNvPr>
          <p:cNvSpPr txBox="1"/>
          <p:nvPr/>
        </p:nvSpPr>
        <p:spPr>
          <a:xfrm>
            <a:off x="7217183" y="4149079"/>
            <a:ext cx="1872208" cy="1015663"/>
          </a:xfrm>
          <a:prstGeom prst="rect">
            <a:avLst/>
          </a:prstGeom>
          <a:solidFill>
            <a:schemeClr val="bg2">
              <a:lumMod val="20000"/>
              <a:lumOff val="80000"/>
            </a:schemeClr>
          </a:solidFill>
          <a:ln>
            <a:solidFill>
              <a:schemeClr val="tx1"/>
            </a:solidFill>
          </a:ln>
        </p:spPr>
        <p:txBody>
          <a:bodyPr wrap="square" rtlCol="0">
            <a:spAutoFit/>
          </a:bodyPr>
          <a:lstStyle/>
          <a:p>
            <a:r>
              <a:rPr lang="en-US" dirty="0"/>
              <a:t>But where is the MAC SAP for MLO peers?</a:t>
            </a:r>
          </a:p>
        </p:txBody>
      </p:sp>
    </p:spTree>
    <p:extLst>
      <p:ext uri="{BB962C8B-B14F-4D97-AF65-F5344CB8AC3E}">
        <p14:creationId xmlns:p14="http://schemas.microsoft.com/office/powerpoint/2010/main" val="1762255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Reminder of (legacy) DS structure</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32</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pic>
        <p:nvPicPr>
          <p:cNvPr id="3" name="Picture 2">
            <a:extLst>
              <a:ext uri="{FF2B5EF4-FFF2-40B4-BE49-F238E27FC236}">
                <a16:creationId xmlns:a16="http://schemas.microsoft.com/office/drawing/2014/main" id="{A5F73A86-4A9C-47B1-8B6F-FA62869F8776}"/>
              </a:ext>
            </a:extLst>
          </p:cNvPr>
          <p:cNvPicPr>
            <a:picLocks noChangeAspect="1"/>
          </p:cNvPicPr>
          <p:nvPr/>
        </p:nvPicPr>
        <p:blipFill>
          <a:blip r:embed="rId2"/>
          <a:stretch>
            <a:fillRect/>
          </a:stretch>
        </p:blipFill>
        <p:spPr>
          <a:xfrm>
            <a:off x="721411" y="1484784"/>
            <a:ext cx="7701178" cy="2303833"/>
          </a:xfrm>
          <a:prstGeom prst="rect">
            <a:avLst/>
          </a:prstGeom>
        </p:spPr>
      </p:pic>
      <p:sp>
        <p:nvSpPr>
          <p:cNvPr id="6" name="TextBox 5">
            <a:extLst>
              <a:ext uri="{FF2B5EF4-FFF2-40B4-BE49-F238E27FC236}">
                <a16:creationId xmlns:a16="http://schemas.microsoft.com/office/drawing/2014/main" id="{6433E7BF-12B4-41A6-BDD2-6F38986B34D8}"/>
              </a:ext>
            </a:extLst>
          </p:cNvPr>
          <p:cNvSpPr txBox="1"/>
          <p:nvPr/>
        </p:nvSpPr>
        <p:spPr>
          <a:xfrm>
            <a:off x="572153" y="4153066"/>
            <a:ext cx="8096532" cy="2246769"/>
          </a:xfrm>
          <a:prstGeom prst="rect">
            <a:avLst/>
          </a:prstGeom>
          <a:noFill/>
        </p:spPr>
        <p:txBody>
          <a:bodyPr wrap="square" rtlCol="0">
            <a:spAutoFit/>
          </a:bodyPr>
          <a:lstStyle/>
          <a:p>
            <a:pPr algn="l"/>
            <a:r>
              <a:rPr lang="en-US" dirty="0"/>
              <a:t>Maybe it doesn’t matter where the MLO MAC SAP is?</a:t>
            </a:r>
          </a:p>
          <a:p>
            <a:pPr marL="342900" indent="-342900" algn="l">
              <a:buFontTx/>
              <a:buChar char="-"/>
            </a:pPr>
            <a:r>
              <a:rPr lang="en-US" dirty="0"/>
              <a:t>Each stack has a MAC SAP, which (on an AP) supports a DSAF</a:t>
            </a:r>
          </a:p>
          <a:p>
            <a:pPr marL="342900" indent="-342900" algn="l">
              <a:buFontTx/>
              <a:buChar char="-"/>
            </a:pPr>
            <a:r>
              <a:rPr lang="en-US" dirty="0"/>
              <a:t>The DS doesn’t care (or can be designed/fixed to not care) where uplink frames enter</a:t>
            </a:r>
          </a:p>
          <a:p>
            <a:pPr marL="342900" indent="-342900" algn="l">
              <a:buFontTx/>
              <a:buChar char="-"/>
            </a:pPr>
            <a:r>
              <a:rPr lang="en-US" dirty="0"/>
              <a:t>The DS will route all downlink frames to one of the MAC SAPs (the one that has “registered” this client (really associated, but that’s confusing right now)</a:t>
            </a:r>
          </a:p>
        </p:txBody>
      </p:sp>
      <p:sp>
        <p:nvSpPr>
          <p:cNvPr id="7" name="Rectangle 6">
            <a:extLst>
              <a:ext uri="{FF2B5EF4-FFF2-40B4-BE49-F238E27FC236}">
                <a16:creationId xmlns:a16="http://schemas.microsoft.com/office/drawing/2014/main" id="{EB0202E8-A704-452E-A09F-4A00F2E577D1}"/>
              </a:ext>
            </a:extLst>
          </p:cNvPr>
          <p:cNvSpPr/>
          <p:nvPr/>
        </p:nvSpPr>
        <p:spPr bwMode="auto">
          <a:xfrm>
            <a:off x="572153" y="1323381"/>
            <a:ext cx="8096532" cy="2681683"/>
          </a:xfrm>
          <a:prstGeom prst="rect">
            <a:avLst/>
          </a:prstGeom>
          <a:noFill/>
          <a:ln w="9525" cap="flat" cmpd="sng" algn="ctr">
            <a:solidFill>
              <a:schemeClr val="tx1"/>
            </a:solidFill>
            <a:prstDash val="solid"/>
            <a:round/>
            <a:headEnd type="none" w="med" len="med"/>
            <a:tailEnd type="none" w="med" len="med"/>
          </a:ln>
          <a:effectLst>
            <a:glow rad="635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173415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MLO DS structure</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33</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7" name="Rectangle 6">
            <a:extLst>
              <a:ext uri="{FF2B5EF4-FFF2-40B4-BE49-F238E27FC236}">
                <a16:creationId xmlns:a16="http://schemas.microsoft.com/office/drawing/2014/main" id="{EB0202E8-A704-452E-A09F-4A00F2E577D1}"/>
              </a:ext>
            </a:extLst>
          </p:cNvPr>
          <p:cNvSpPr/>
          <p:nvPr/>
        </p:nvSpPr>
        <p:spPr bwMode="auto">
          <a:xfrm>
            <a:off x="572153" y="1323381"/>
            <a:ext cx="8096532" cy="2681683"/>
          </a:xfrm>
          <a:prstGeom prst="rect">
            <a:avLst/>
          </a:prstGeom>
          <a:noFill/>
          <a:ln w="9525" cap="flat" cmpd="sng" algn="ctr">
            <a:solidFill>
              <a:schemeClr val="tx1"/>
            </a:solidFill>
            <a:prstDash val="solid"/>
            <a:round/>
            <a:headEnd type="none" w="med" len="med"/>
            <a:tailEnd type="none" w="med" len="med"/>
          </a:ln>
          <a:effectLst>
            <a:glow rad="635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8" name="Picture 7">
            <a:extLst>
              <a:ext uri="{FF2B5EF4-FFF2-40B4-BE49-F238E27FC236}">
                <a16:creationId xmlns:a16="http://schemas.microsoft.com/office/drawing/2014/main" id="{0A92C9B6-BE56-447F-B26C-B93603687D25}"/>
              </a:ext>
            </a:extLst>
          </p:cNvPr>
          <p:cNvPicPr>
            <a:picLocks noChangeAspect="1"/>
          </p:cNvPicPr>
          <p:nvPr/>
        </p:nvPicPr>
        <p:blipFill>
          <a:blip r:embed="rId2"/>
          <a:stretch>
            <a:fillRect/>
          </a:stretch>
        </p:blipFill>
        <p:spPr>
          <a:xfrm>
            <a:off x="685800" y="1340768"/>
            <a:ext cx="7922759" cy="2727873"/>
          </a:xfrm>
          <a:prstGeom prst="rect">
            <a:avLst/>
          </a:prstGeom>
        </p:spPr>
      </p:pic>
      <p:sp>
        <p:nvSpPr>
          <p:cNvPr id="9" name="TextBox 8">
            <a:extLst>
              <a:ext uri="{FF2B5EF4-FFF2-40B4-BE49-F238E27FC236}">
                <a16:creationId xmlns:a16="http://schemas.microsoft.com/office/drawing/2014/main" id="{038B00F4-E42C-489B-B9BE-6E8B0BB615FF}"/>
              </a:ext>
            </a:extLst>
          </p:cNvPr>
          <p:cNvSpPr txBox="1"/>
          <p:nvPr/>
        </p:nvSpPr>
        <p:spPr>
          <a:xfrm>
            <a:off x="700635" y="4273630"/>
            <a:ext cx="7615781" cy="1631216"/>
          </a:xfrm>
          <a:prstGeom prst="rect">
            <a:avLst/>
          </a:prstGeom>
          <a:noFill/>
        </p:spPr>
        <p:txBody>
          <a:bodyPr wrap="square" rtlCol="0">
            <a:spAutoFit/>
          </a:bodyPr>
          <a:lstStyle/>
          <a:p>
            <a:pPr marL="342900" indent="-342900" algn="l">
              <a:buFontTx/>
              <a:buChar char="-"/>
            </a:pPr>
            <a:r>
              <a:rPr lang="en-US" dirty="0"/>
              <a:t>Multi-link Device (AP) looks much like (N) APs to the DS</a:t>
            </a:r>
          </a:p>
          <a:p>
            <a:pPr marL="342900" indent="-342900" algn="l">
              <a:buFontTx/>
              <a:buChar char="-"/>
            </a:pPr>
            <a:r>
              <a:rPr lang="en-US" dirty="0"/>
              <a:t>Portal hides the details to the outside world</a:t>
            </a:r>
          </a:p>
          <a:p>
            <a:pPr marL="342900" indent="-342900" algn="l">
              <a:buFontTx/>
              <a:buChar char="-"/>
            </a:pPr>
            <a:r>
              <a:rPr lang="en-US" dirty="0"/>
              <a:t>Other devices attached to the DS don’t care where MSDUs (MAC service tuples) enter the DS</a:t>
            </a:r>
          </a:p>
          <a:p>
            <a:pPr marL="342900" indent="-342900" algn="l">
              <a:buFontTx/>
              <a:buChar char="-"/>
            </a:pPr>
            <a:r>
              <a:rPr lang="en-US" dirty="0"/>
              <a:t>“MLD MAC address” is never exposed to DS/Portal/outside world </a:t>
            </a:r>
          </a:p>
        </p:txBody>
      </p:sp>
    </p:spTree>
    <p:extLst>
      <p:ext uri="{BB962C8B-B14F-4D97-AF65-F5344CB8AC3E}">
        <p14:creationId xmlns:p14="http://schemas.microsoft.com/office/powerpoint/2010/main" val="3561860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707461086"/>
              </p:ext>
            </p:extLst>
          </p:nvPr>
        </p:nvGraphicFramePr>
        <p:xfrm>
          <a:off x="539553" y="1556793"/>
          <a:ext cx="8064894" cy="3922752"/>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r>
                        <a:rPr lang="en-US" sz="1400" dirty="0"/>
                        <a:t>Beacons; Probes</a:t>
                      </a:r>
                    </a:p>
                  </a:txBody>
                  <a:tcPr/>
                </a:tc>
                <a:tc>
                  <a:txBody>
                    <a:bodyPr/>
                    <a:lstStyle/>
                    <a:p>
                      <a:r>
                        <a:rPr lang="en-US" sz="1400" dirty="0"/>
                        <a:t>All go to legacy stack</a:t>
                      </a:r>
                    </a:p>
                  </a:txBody>
                  <a:tcPr/>
                </a:tc>
                <a:tc>
                  <a:txBody>
                    <a:bodyPr/>
                    <a:lstStyle/>
                    <a:p>
                      <a:r>
                        <a:rPr lang="en-US" sz="1400" dirty="0"/>
                        <a:t>All go to legacy stack</a:t>
                      </a:r>
                    </a:p>
                  </a:txBody>
                  <a:tcPr/>
                </a:tc>
                <a:extLst>
                  <a:ext uri="{0D108BD9-81ED-4DB2-BD59-A6C34878D82A}">
                    <a16:rowId xmlns:a16="http://schemas.microsoft.com/office/drawing/2014/main" val="4028072618"/>
                  </a:ext>
                </a:extLst>
              </a:tr>
              <a:tr h="432048">
                <a:tc>
                  <a:txBody>
                    <a:bodyPr/>
                    <a:lstStyle/>
                    <a:p>
                      <a:r>
                        <a:rPr lang="en-US" sz="1400" dirty="0"/>
                        <a:t>Robust management frames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794363115"/>
                  </a:ext>
                </a:extLst>
              </a:tr>
              <a:tr h="432048">
                <a:tc>
                  <a:txBody>
                    <a:bodyPr/>
                    <a:lstStyle/>
                    <a:p>
                      <a:r>
                        <a:rPr lang="en-US" sz="1400" dirty="0"/>
                        <a:t>GAS/ANQP (Pre-Assoc or post-Assoc)</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097817663"/>
                  </a:ext>
                </a:extLst>
              </a:tr>
              <a:tr h="432048">
                <a:tc>
                  <a:txBody>
                    <a:bodyPr/>
                    <a:lstStyle/>
                    <a:p>
                      <a:r>
                        <a:rPr lang="en-US" sz="1400" dirty="0"/>
                        <a:t>QoS queues/retry buffers (includes how to “merge” TX traffic at the lower MAC boundary)</a:t>
                      </a:r>
                    </a:p>
                  </a:txBody>
                  <a:tcPr/>
                </a:tc>
                <a:tc>
                  <a:txBody>
                    <a:bodyPr/>
                    <a:lstStyle/>
                    <a:p>
                      <a:r>
                        <a:rPr lang="en-US" sz="1400" dirty="0"/>
                        <a:t>One set, in MLD (but need to merge in mgmt. traffic)</a:t>
                      </a:r>
                    </a:p>
                  </a:txBody>
                  <a:tcPr/>
                </a:tc>
                <a:tc>
                  <a:txBody>
                    <a:bodyPr/>
                    <a:lstStyle/>
                    <a:p>
                      <a:r>
                        <a:rPr lang="en-US" sz="1400" dirty="0"/>
                        <a:t>Two sets?  (With normal co-located BSS contention between them?)</a:t>
                      </a:r>
                    </a:p>
                  </a:txBody>
                  <a:tcPr/>
                </a:tc>
                <a:extLst>
                  <a:ext uri="{0D108BD9-81ED-4DB2-BD59-A6C34878D82A}">
                    <a16:rowId xmlns:a16="http://schemas.microsoft.com/office/drawing/2014/main" val="2629091920"/>
                  </a:ext>
                </a:extLst>
              </a:tr>
              <a:tr h="432048">
                <a:tc>
                  <a:txBody>
                    <a:bodyPr/>
                    <a:lstStyle/>
                    <a:p>
                      <a:r>
                        <a:rPr lang="en-US" sz="1400" dirty="0"/>
                        <a:t>Block Ack</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394939494"/>
                  </a:ext>
                </a:extLst>
              </a:tr>
              <a:tr h="432048">
                <a:tc>
                  <a:txBody>
                    <a:bodyPr/>
                    <a:lstStyle/>
                    <a:p>
                      <a:r>
                        <a:rPr lang="en-US" sz="1400" dirty="0"/>
                        <a:t>MLO channel configuration/modification of operation</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2629309"/>
                  </a:ext>
                </a:extLst>
              </a:tr>
            </a:tbl>
          </a:graphicData>
        </a:graphic>
      </p:graphicFrame>
    </p:spTree>
    <p:extLst>
      <p:ext uri="{BB962C8B-B14F-4D97-AF65-F5344CB8AC3E}">
        <p14:creationId xmlns:p14="http://schemas.microsoft.com/office/powerpoint/2010/main" val="266229193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251563410"/>
              </p:ext>
            </p:extLst>
          </p:nvPr>
        </p:nvGraphicFramePr>
        <p:xfrm>
          <a:off x="539553" y="1556793"/>
          <a:ext cx="8064894" cy="4532352"/>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2319219022"/>
                  </a:ext>
                </a:extLst>
              </a:tr>
              <a:tr h="432048">
                <a:tc>
                  <a:txBody>
                    <a:bodyPr/>
                    <a:lstStyle/>
                    <a:p>
                      <a:r>
                        <a:rPr lang="en-US" sz="1400" dirty="0"/>
                        <a:t>SN and PN (including QMF)</a:t>
                      </a:r>
                    </a:p>
                  </a:txBody>
                  <a:tcPr/>
                </a:tc>
                <a:tc>
                  <a:txBody>
                    <a:bodyPr/>
                    <a:lstStyle/>
                    <a:p>
                      <a:r>
                        <a:rPr lang="en-US" sz="1400" dirty="0"/>
                        <a:t>Single stack, single spaces as per legacy behavior – including across BSSs</a:t>
                      </a:r>
                    </a:p>
                  </a:txBody>
                  <a:tcPr/>
                </a:tc>
                <a:tc>
                  <a:txBody>
                    <a:bodyPr/>
                    <a:lstStyle/>
                    <a:p>
                      <a:r>
                        <a:rPr lang="en-US" sz="1400" dirty="0"/>
                        <a:t>Number spaces per stack – need MLO </a:t>
                      </a:r>
                      <a:r>
                        <a:rPr lang="en-US" sz="1400" dirty="0" err="1"/>
                        <a:t>RXr</a:t>
                      </a:r>
                      <a:r>
                        <a:rPr lang="en-US" sz="1400" dirty="0"/>
                        <a:t> to keep separate</a:t>
                      </a:r>
                    </a:p>
                  </a:txBody>
                  <a:tcPr/>
                </a:tc>
                <a:extLst>
                  <a:ext uri="{0D108BD9-81ED-4DB2-BD59-A6C34878D82A}">
                    <a16:rowId xmlns:a16="http://schemas.microsoft.com/office/drawing/2014/main" val="529537626"/>
                  </a:ext>
                </a:extLst>
              </a:tr>
              <a:tr h="432048">
                <a:tc>
                  <a:txBody>
                    <a:bodyPr/>
                    <a:lstStyle/>
                    <a:p>
                      <a:r>
                        <a:rPr lang="en-US" sz="1400" dirty="0"/>
                        <a:t>DMS</a:t>
                      </a:r>
                    </a:p>
                  </a:txBody>
                  <a:tcPr/>
                </a:tc>
                <a:tc>
                  <a:txBody>
                    <a:bodyPr/>
                    <a:lstStyle/>
                    <a:p>
                      <a:r>
                        <a:rPr lang="en-US" sz="1400" dirty="0"/>
                        <a:t>Messy</a:t>
                      </a:r>
                    </a:p>
                  </a:txBody>
                  <a:tcPr/>
                </a:tc>
                <a:tc>
                  <a:txBody>
                    <a:bodyPr/>
                    <a:lstStyle/>
                    <a:p>
                      <a:r>
                        <a:rPr lang="en-US" sz="1400" dirty="0"/>
                        <a:t>Legacy peer: as today;</a:t>
                      </a:r>
                    </a:p>
                    <a:p>
                      <a:r>
                        <a:rPr lang="en-US" sz="1400" dirty="0"/>
                        <a:t>MLO peer: messy</a:t>
                      </a:r>
                    </a:p>
                  </a:txBody>
                  <a:tcPr/>
                </a:tc>
                <a:extLst>
                  <a:ext uri="{0D108BD9-81ED-4DB2-BD59-A6C34878D82A}">
                    <a16:rowId xmlns:a16="http://schemas.microsoft.com/office/drawing/2014/main" val="3585495078"/>
                  </a:ext>
                </a:extLst>
              </a:tr>
              <a:tr h="432048">
                <a:tc>
                  <a:txBody>
                    <a:bodyPr/>
                    <a:lstStyle/>
                    <a:p>
                      <a:r>
                        <a:rPr lang="en-US" sz="1400" dirty="0"/>
                        <a:t>Multiple BSSID sets</a:t>
                      </a:r>
                      <a:endParaRPr lang="en-US" sz="1400" b="0" dirty="0"/>
                    </a:p>
                  </a:txBody>
                  <a:tcPr/>
                </a:tc>
                <a:tc>
                  <a:txBody>
                    <a:bodyPr/>
                    <a:lstStyle/>
                    <a:p>
                      <a:r>
                        <a:rPr lang="en-US" sz="1400" dirty="0"/>
                        <a:t>?? (Being discussed)</a:t>
                      </a:r>
                      <a:endParaRPr lang="en-US" sz="1400" b="0" dirty="0"/>
                    </a:p>
                  </a:txBody>
                  <a:tcPr/>
                </a:tc>
                <a:tc>
                  <a:txBody>
                    <a:bodyPr/>
                    <a:lstStyle/>
                    <a:p>
                      <a:r>
                        <a:rPr lang="en-US" sz="1400" dirty="0"/>
                        <a:t>Are legacy and MLD stacks separate “multiple BSSs”?</a:t>
                      </a:r>
                      <a:endParaRPr lang="en-US" sz="1400" b="0" dirty="0"/>
                    </a:p>
                  </a:txBody>
                  <a:tcPr/>
                </a:tc>
                <a:extLst>
                  <a:ext uri="{0D108BD9-81ED-4DB2-BD59-A6C34878D82A}">
                    <a16:rowId xmlns:a16="http://schemas.microsoft.com/office/drawing/2014/main" val="3444121553"/>
                  </a:ext>
                </a:extLst>
              </a:tr>
              <a:tr h="432048">
                <a:tc>
                  <a:txBody>
                    <a:bodyPr/>
                    <a:lstStyle/>
                    <a:p>
                      <a:r>
                        <a:rPr lang="en-US" sz="1400" dirty="0"/>
                        <a:t>Any impacts on DS interface?</a:t>
                      </a:r>
                    </a:p>
                  </a:txBody>
                  <a:tcPr/>
                </a:tc>
                <a:tc>
                  <a:txBody>
                    <a:bodyPr/>
                    <a:lstStyle/>
                    <a:p>
                      <a:r>
                        <a:rPr lang="en-US" sz="1400" dirty="0"/>
                        <a:t>Single SAP</a:t>
                      </a:r>
                    </a:p>
                  </a:txBody>
                  <a:tcPr/>
                </a:tc>
                <a:tc>
                  <a:txBody>
                    <a:bodyPr/>
                    <a:lstStyle/>
                    <a:p>
                      <a:r>
                        <a:rPr lang="en-US" sz="1400" dirty="0"/>
                        <a:t>Separate SAPs – so what (??)</a:t>
                      </a:r>
                    </a:p>
                  </a:txBody>
                  <a:tcPr/>
                </a:tc>
                <a:extLst>
                  <a:ext uri="{0D108BD9-81ED-4DB2-BD59-A6C34878D82A}">
                    <a16:rowId xmlns:a16="http://schemas.microsoft.com/office/drawing/2014/main" val="3656802186"/>
                  </a:ext>
                </a:extLst>
              </a:tr>
              <a:tr h="432048">
                <a:tc>
                  <a:txBody>
                    <a:bodyPr/>
                    <a:lstStyle/>
                    <a:p>
                      <a:r>
                        <a:rPr lang="en-US" sz="1400" dirty="0"/>
                        <a:t>What is an ESS/BSS?  (In MLO, transitions to/from MLO)</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673159107"/>
                  </a:ext>
                </a:extLst>
              </a:tr>
              <a:tr h="432048">
                <a:tc>
                  <a:txBody>
                    <a:bodyPr/>
                    <a:lstStyle/>
                    <a:p>
                      <a:r>
                        <a:rPr lang="en-US" sz="1400" dirty="0"/>
                        <a:t>Access Controls?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1251109"/>
                  </a:ext>
                </a:extLst>
              </a:tr>
              <a:tr h="432048">
                <a:tc>
                  <a:txBody>
                    <a:bodyPr/>
                    <a:lstStyle/>
                    <a:p>
                      <a:r>
                        <a:rPr lang="en-US" sz="1400" dirty="0"/>
                        <a:t>Multi-AP coordination?</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790961084"/>
                  </a:ext>
                </a:extLst>
              </a:tr>
              <a:tr h="432048">
                <a:tc>
                  <a:txBody>
                    <a:bodyPr/>
                    <a:lstStyle/>
                    <a:p>
                      <a:r>
                        <a:rPr lang="en-US" sz="1400" dirty="0"/>
                        <a:t>(Mixed-mode) Mesh?  Relays?  OCB?  TDLS?</a:t>
                      </a:r>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35876608"/>
                  </a:ext>
                </a:extLst>
              </a:tr>
            </a:tbl>
          </a:graphicData>
        </a:graphic>
      </p:graphicFrame>
    </p:spTree>
    <p:extLst>
      <p:ext uri="{BB962C8B-B14F-4D97-AF65-F5344CB8AC3E}">
        <p14:creationId xmlns:p14="http://schemas.microsoft.com/office/powerpoint/2010/main" val="376251775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43881</TotalTime>
  <Words>4099</Words>
  <Application>Microsoft Office PowerPoint</Application>
  <PresentationFormat>On-screen Show (4:3)</PresentationFormat>
  <Paragraphs>362</Paragraphs>
  <Slides>37</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1"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“Legacy” AP behaviors – evolution and status</vt:lpstr>
      <vt:lpstr>With legacy added, WIP figure:</vt:lpstr>
      <vt:lpstr>“Legacy” AP behaviors – discussion</vt:lpstr>
      <vt:lpstr>With legacy added, first alternative (Alternative1):</vt:lpstr>
      <vt:lpstr>With legacy added, alternative from Dec 7 (Alt2):</vt:lpstr>
      <vt:lpstr>PowerPoint Presentation</vt:lpstr>
      <vt:lpstr>Analysis of alternatives – what is where; what is different?</vt:lpstr>
      <vt:lpstr>Analysis of alternatives – what is where; what is different?</vt:lpstr>
      <vt:lpstr>AP Data plane (Alt 2, simplified)</vt:lpstr>
      <vt:lpstr>AP Data plane discussion</vt:lpstr>
      <vt:lpstr>AP Data plane – no MLD stack</vt:lpstr>
      <vt:lpstr>Reminder of (legacy) DS structure</vt:lpstr>
      <vt:lpstr>MLO DS structure</vt:lpstr>
      <vt:lpstr>Analysis of alternatives – what is where; what is different?</vt:lpstr>
      <vt:lpstr>Analysis of alternatives – what is where; what is different?</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391</cp:revision>
  <cp:lastPrinted>1601-01-01T00:00:00Z</cp:lastPrinted>
  <dcterms:created xsi:type="dcterms:W3CDTF">2010-02-15T12:38:41Z</dcterms:created>
  <dcterms:modified xsi:type="dcterms:W3CDTF">2021-02-03T22:49:30Z</dcterms:modified>
</cp:coreProperties>
</file>