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396" r:id="rId8"/>
    <p:sldId id="393" r:id="rId9"/>
    <p:sldId id="394" r:id="rId10"/>
    <p:sldId id="368" r:id="rId11"/>
    <p:sldId id="268" r:id="rId12"/>
    <p:sldId id="280" r:id="rId13"/>
    <p:sldId id="372" r:id="rId14"/>
    <p:sldId id="367" r:id="rId15"/>
    <p:sldId id="371" r:id="rId16"/>
    <p:sldId id="370" r:id="rId17"/>
    <p:sldId id="395" r:id="rId18"/>
    <p:sldId id="27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1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2FA53E-E106-4FC0-B519-629890016E00}" v="1" dt="2020-11-03T16:46:11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2" d="100"/>
          <a:sy n="72" d="100"/>
        </p:scale>
        <p:origin x="90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02FA53E-E106-4FC0-B519-629890016E00}"/>
    <pc:docChg chg="undo custSel addSld delSld modSld modMainMaster">
      <pc:chgData name="Joseph Levy" userId="3766db8f-7892-44ce-ae9b-8fce39950acf" providerId="ADAL" clId="{B02FA53E-E106-4FC0-B519-629890016E00}" dt="2020-11-03T17:23:33.781" v="408" actId="6549"/>
      <pc:docMkLst>
        <pc:docMk/>
      </pc:docMkLst>
      <pc:sldChg chg="modSp mod">
        <pc:chgData name="Joseph Levy" userId="3766db8f-7892-44ce-ae9b-8fce39950acf" providerId="ADAL" clId="{B02FA53E-E106-4FC0-B519-629890016E00}" dt="2020-11-03T15:56:24.384" v="130" actId="20577"/>
        <pc:sldMkLst>
          <pc:docMk/>
          <pc:sldMk cId="0" sldId="257"/>
        </pc:sldMkLst>
        <pc:spChg chg="mod">
          <ac:chgData name="Joseph Levy" userId="3766db8f-7892-44ce-ae9b-8fce39950acf" providerId="ADAL" clId="{B02FA53E-E106-4FC0-B519-629890016E00}" dt="2020-11-03T15:56:24.384" v="130" actId="20577"/>
          <ac:spMkLst>
            <pc:docMk/>
            <pc:sldMk cId="0" sldId="257"/>
            <ac:spMk id="3" creationId="{443B98C9-C847-4EA9-A208-0AE53C2FE4EA}"/>
          </ac:spMkLst>
        </pc:spChg>
      </pc:sldChg>
      <pc:sldChg chg="addSp delSp modSp del mod">
        <pc:chgData name="Joseph Levy" userId="3766db8f-7892-44ce-ae9b-8fce39950acf" providerId="ADAL" clId="{B02FA53E-E106-4FC0-B519-629890016E00}" dt="2020-11-03T16:46:14.326" v="164" actId="47"/>
        <pc:sldMkLst>
          <pc:docMk/>
          <pc:sldMk cId="1419489285" sldId="321"/>
        </pc:sldMkLst>
        <pc:spChg chg="mod">
          <ac:chgData name="Joseph Levy" userId="3766db8f-7892-44ce-ae9b-8fce39950acf" providerId="ADAL" clId="{B02FA53E-E106-4FC0-B519-629890016E00}" dt="2020-11-03T16:45:56.570" v="162"/>
          <ac:spMkLst>
            <pc:docMk/>
            <pc:sldMk cId="1419489285" sldId="321"/>
            <ac:spMk id="7" creationId="{BA9BEAD3-2F5E-409C-8C49-640EBBCAE149}"/>
          </ac:spMkLst>
        </pc:spChg>
        <pc:spChg chg="add del mod">
          <ac:chgData name="Joseph Levy" userId="3766db8f-7892-44ce-ae9b-8fce39950acf" providerId="ADAL" clId="{B02FA53E-E106-4FC0-B519-629890016E00}" dt="2020-11-03T16:45:07.407" v="159" actId="478"/>
          <ac:spMkLst>
            <pc:docMk/>
            <pc:sldMk cId="1419489285" sldId="321"/>
            <ac:spMk id="9" creationId="{3ECD7F38-8A4E-4A0F-B4C8-E490A5D02C8C}"/>
          </ac:spMkLst>
        </pc:spChg>
        <pc:graphicFrameChg chg="del">
          <ac:chgData name="Joseph Levy" userId="3766db8f-7892-44ce-ae9b-8fce39950acf" providerId="ADAL" clId="{B02FA53E-E106-4FC0-B519-629890016E00}" dt="2020-11-03T16:44:47.510" v="156" actId="478"/>
          <ac:graphicFrameMkLst>
            <pc:docMk/>
            <pc:sldMk cId="1419489285" sldId="321"/>
            <ac:graphicFrameMk id="8" creationId="{7E843717-C199-4CCF-BCC1-42CECE5F6961}"/>
          </ac:graphicFrameMkLst>
        </pc:graphicFrameChg>
      </pc:sldChg>
      <pc:sldChg chg="add">
        <pc:chgData name="Joseph Levy" userId="3766db8f-7892-44ce-ae9b-8fce39950acf" providerId="ADAL" clId="{B02FA53E-E106-4FC0-B519-629890016E00}" dt="2020-11-03T16:46:11.313" v="163"/>
        <pc:sldMkLst>
          <pc:docMk/>
          <pc:sldMk cId="2972509850" sldId="370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369155219" sldId="373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2970816093" sldId="375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3501313285" sldId="376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2663949626" sldId="379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628225793" sldId="382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13363561" sldId="383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1457310657" sldId="384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2844961264" sldId="385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1720210974" sldId="386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391457374" sldId="387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370831184" sldId="388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176679035" sldId="389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1871146048" sldId="390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3877669502" sldId="391"/>
        </pc:sldMkLst>
      </pc:sldChg>
      <pc:sldChg chg="del">
        <pc:chgData name="Joseph Levy" userId="3766db8f-7892-44ce-ae9b-8fce39950acf" providerId="ADAL" clId="{B02FA53E-E106-4FC0-B519-629890016E00}" dt="2020-11-03T17:18:07.348" v="165" actId="47"/>
        <pc:sldMkLst>
          <pc:docMk/>
          <pc:sldMk cId="2081558752" sldId="392"/>
        </pc:sldMkLst>
      </pc:sldChg>
      <pc:sldChg chg="modSp mod">
        <pc:chgData name="Joseph Levy" userId="3766db8f-7892-44ce-ae9b-8fce39950acf" providerId="ADAL" clId="{B02FA53E-E106-4FC0-B519-629890016E00}" dt="2020-11-03T16:36:54.275" v="155" actId="20577"/>
        <pc:sldMkLst>
          <pc:docMk/>
          <pc:sldMk cId="1942127335" sldId="393"/>
        </pc:sldMkLst>
        <pc:spChg chg="mod">
          <ac:chgData name="Joseph Levy" userId="3766db8f-7892-44ce-ae9b-8fce39950acf" providerId="ADAL" clId="{B02FA53E-E106-4FC0-B519-629890016E00}" dt="2020-11-03T16:36:54.275" v="155" actId="20577"/>
          <ac:spMkLst>
            <pc:docMk/>
            <pc:sldMk cId="1942127335" sldId="393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B02FA53E-E106-4FC0-B519-629890016E00}" dt="2020-11-03T16:36:36.165" v="153" actId="13926"/>
        <pc:sldMkLst>
          <pc:docMk/>
          <pc:sldMk cId="3629360698" sldId="394"/>
        </pc:sldMkLst>
        <pc:spChg chg="mod">
          <ac:chgData name="Joseph Levy" userId="3766db8f-7892-44ce-ae9b-8fce39950acf" providerId="ADAL" clId="{B02FA53E-E106-4FC0-B519-629890016E00}" dt="2020-11-03T16:36:36.165" v="153" actId="13926"/>
          <ac:spMkLst>
            <pc:docMk/>
            <pc:sldMk cId="3629360698" sldId="394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B02FA53E-E106-4FC0-B519-629890016E00}" dt="2020-11-03T17:23:33.781" v="408" actId="6549"/>
        <pc:sldMkLst>
          <pc:docMk/>
          <pc:sldMk cId="2715350261" sldId="396"/>
        </pc:sldMkLst>
        <pc:spChg chg="mod">
          <ac:chgData name="Joseph Levy" userId="3766db8f-7892-44ce-ae9b-8fce39950acf" providerId="ADAL" clId="{B02FA53E-E106-4FC0-B519-629890016E00}" dt="2020-11-03T17:22:42.820" v="387" actId="14100"/>
          <ac:spMkLst>
            <pc:docMk/>
            <pc:sldMk cId="2715350261" sldId="396"/>
            <ac:spMk id="2" creationId="{45B65425-2516-4CEB-8DA9-A218E794ECEB}"/>
          </ac:spMkLst>
        </pc:spChg>
        <pc:spChg chg="mod">
          <ac:chgData name="Joseph Levy" userId="3766db8f-7892-44ce-ae9b-8fce39950acf" providerId="ADAL" clId="{B02FA53E-E106-4FC0-B519-629890016E00}" dt="2020-11-03T17:23:33.781" v="408" actId="6549"/>
          <ac:spMkLst>
            <pc:docMk/>
            <pc:sldMk cId="2715350261" sldId="396"/>
            <ac:spMk id="3" creationId="{927013F5-2113-47D0-BF90-F66349599CDC}"/>
          </ac:spMkLst>
        </pc:spChg>
      </pc:sldChg>
      <pc:sldMasterChg chg="modSp mod">
        <pc:chgData name="Joseph Levy" userId="3766db8f-7892-44ce-ae9b-8fce39950acf" providerId="ADAL" clId="{B02FA53E-E106-4FC0-B519-629890016E00}" dt="2020-11-03T15:57:12.009" v="132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02FA53E-E106-4FC0-B519-629890016E00}" dt="2020-11-03T15:57:12.009" v="13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638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07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802.11-20/1602r3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7-00-AANI-aani-sc-teleconference-1-oct-2020-meeting-minutes.docx" TargetMode="External"/><Relationship Id="rId7" Type="http://schemas.openxmlformats.org/officeDocument/2006/relationships/hyperlink" Target="https://mentor.ieee.org/802.11/dcn/20/11-20-1748-00-AANI-aani-sc-teleconference-27-oct-2020-meeting-minutes.docx" TargetMode="External"/><Relationship Id="rId2" Type="http://schemas.openxmlformats.org/officeDocument/2006/relationships/hyperlink" Target="https://mentor.ieee.org/802.11/dcn/20/11-20-1512-01-AANI-aani-sc-teleconference-15-sep-2020-meeting-minut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89-00-AANI-aani-sc-teleconference-20-oct-2020-meeting-minutes.docx" TargetMode="External"/><Relationship Id="rId5" Type="http://schemas.openxmlformats.org/officeDocument/2006/relationships/hyperlink" Target="https://mentor.ieee.org/802.11/dcn/20/11-20-1668-00-AANI-aani-sc-teleconference-13-oct-2020-meeting-minutes.docx" TargetMode="External"/><Relationship Id="rId4" Type="http://schemas.openxmlformats.org/officeDocument/2006/relationships/hyperlink" Target="https://mentor.ieee.org/802.11/dcn/20/11-20-1600-01-AANI-aani-sc-teleconference-6-oct-2020-meeting-minutes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11" Type="http://schemas.openxmlformats.org/officeDocument/2006/relationships/hyperlink" Target="https://mentor.ieee.org/802.11/dcn/20/11-20-1601" TargetMode="External"/><Relationship Id="rId5" Type="http://schemas.openxmlformats.org/officeDocument/2006/relationships/hyperlink" Target="https://mentor.ieee.org/802.11/dcn/20/11-20-1262-03-AANI-cc32-aani-report-comments.xlsx" TargetMode="External"/><Relationship Id="rId10" Type="http://schemas.openxmlformats.org/officeDocument/2006/relationships/hyperlink" Target="https://mentor.ieee.org/802.11/dcn/20/11-20-1567-AANI-aani-sc-teleconference-1-oct-2020-meeting-minutes.doc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5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45-01-AANI-the-original-figures-in-the-draft-technical-report-on-interworking-between-3gpp-5g-network-and-wlan.pptx" TargetMode="External"/><Relationship Id="rId2" Type="http://schemas.openxmlformats.org/officeDocument/2006/relationships/hyperlink" Target="https://mentor.ieee.org/802.11/dcn/20/11-20-0013-07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95682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9760" imgH="2855880" progId="Word.Document.8">
                  <p:embed/>
                </p:oleObj>
              </mc:Choice>
              <mc:Fallback>
                <p:oleObj name="Document" r:id="rId4" imgW="8249760" imgH="285588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altLang="en-US" dirty="0"/>
              <a:t>Minutes from the 15 September 2020 </a:t>
            </a:r>
            <a:r>
              <a:rPr lang="en-US" dirty="0"/>
              <a:t>Telecon (802.11 September Interim)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11-20/1512r1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Teleconferences:</a:t>
            </a:r>
          </a:p>
          <a:p>
            <a:r>
              <a:rPr lang="en-US" altLang="en-US" sz="2000" dirty="0"/>
              <a:t>	1 October 2020 Teleconference: </a:t>
            </a:r>
            <a:r>
              <a:rPr lang="en-US" altLang="en-US" sz="2000" dirty="0">
                <a:hlinkClick r:id="rId3"/>
              </a:rPr>
              <a:t>11-20/1567r0</a:t>
            </a:r>
            <a:endParaRPr lang="en-US" altLang="en-US" sz="2000" dirty="0"/>
          </a:p>
          <a:p>
            <a:r>
              <a:rPr lang="en-US" altLang="en-US" sz="2000" dirty="0"/>
              <a:t>	8 October 2020 Teleconference: </a:t>
            </a:r>
            <a:r>
              <a:rPr lang="en-US" altLang="en-US" sz="2000" dirty="0">
                <a:hlinkClick r:id="rId4"/>
              </a:rPr>
              <a:t>11-20/1600r1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	13 October 2020 Teleconference: </a:t>
            </a:r>
            <a:r>
              <a:rPr lang="en-US" altLang="en-US" sz="2000" dirty="0">
                <a:hlinkClick r:id="rId5"/>
              </a:rPr>
              <a:t>11-20/1668r0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	Available as of today:</a:t>
            </a:r>
            <a:br>
              <a:rPr lang="en-US" altLang="en-US" sz="2000" dirty="0"/>
            </a:br>
            <a:r>
              <a:rPr lang="en-US" altLang="en-US" sz="2000" dirty="0"/>
              <a:t>20 October 2020 Teleconference: </a:t>
            </a:r>
            <a:r>
              <a:rPr lang="en-US" altLang="en-US" sz="2000" dirty="0">
                <a:hlinkClick r:id="rId6"/>
              </a:rPr>
              <a:t>11-20/1689r0</a:t>
            </a:r>
            <a:endParaRPr lang="en-US" altLang="en-US" sz="2000" dirty="0"/>
          </a:p>
          <a:p>
            <a:r>
              <a:rPr lang="en-US" altLang="en-US" sz="2000" dirty="0"/>
              <a:t>	27 October 2020 Teleconference: </a:t>
            </a:r>
            <a:r>
              <a:rPr lang="en-US" altLang="en-US" sz="2000" dirty="0">
                <a:hlinkClick r:id="rId7"/>
              </a:rPr>
              <a:t>11-20/1748r0</a:t>
            </a:r>
            <a:endParaRPr lang="en-US" altLang="en-US" sz="2000" dirty="0"/>
          </a:p>
          <a:p>
            <a:r>
              <a:rPr lang="en-US" altLang="en-US" dirty="0"/>
              <a:t>   </a:t>
            </a:r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6" y="1017994"/>
            <a:ext cx="11999913" cy="5535842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Poll: </a:t>
            </a: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 2020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16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11-20/1262r2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1600" b="0" dirty="0">
                <a:solidFill>
                  <a:schemeClr val="tx1"/>
                </a:solidFill>
              </a:rPr>
              <a:t>) – one Motion passed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1600" b="0" dirty="0">
                <a:solidFill>
                  <a:schemeClr val="tx1"/>
                </a:solidFill>
              </a:rPr>
              <a:t>) – one Straw Poll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8 October 2020 – (see minutes: 11-20/1600) – two Straw Polls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13 October 2020 – (see minutes; 11-20/1668) – no Straw Polls  - 802 Tutorial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DejaVu Serif"/>
                <a:ea typeface="DengXian" panose="02010600030101010101" pitchFamily="2" charset="-122"/>
                <a:hlinkClick r:id="rId11"/>
              </a:rPr>
              <a:t>11-20/1601</a:t>
            </a:r>
            <a:r>
              <a:rPr lang="en-US" altLang="en-US" sz="16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20 October 2020 – (see minutes; 11-20/1689) – no Straw 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27 October 2020 – (see minutes; 11-20/1748) </a:t>
            </a:r>
            <a:r>
              <a:rPr lang="en-US" altLang="en-US" sz="1600" b="0">
                <a:solidFill>
                  <a:schemeClr val="tx1"/>
                </a:solidFill>
              </a:rPr>
              <a:t>– no Straw </a:t>
            </a:r>
            <a:r>
              <a:rPr lang="en-US" altLang="en-US" sz="1600" b="0" dirty="0">
                <a:solidFill>
                  <a:schemeClr val="tx1"/>
                </a:solidFill>
              </a:rPr>
              <a:t>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1-20/1262r5</a:t>
            </a:r>
            <a:r>
              <a:rPr lang="en-US" sz="3200" b="0" dirty="0"/>
              <a:t> “CC32 AANI Report Comments” – no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4C3E3B4-00D0-4AD8-B135-E6B351D113CD}"/>
              </a:ext>
            </a:extLst>
          </p:cNvPr>
          <p:cNvGraphicFramePr>
            <a:graphicFrameLocks noGrp="1"/>
          </p:cNvGraphicFramePr>
          <p:nvPr/>
        </p:nvGraphicFramePr>
        <p:xfrm>
          <a:off x="265129" y="2209800"/>
          <a:ext cx="11658599" cy="3886198"/>
        </p:xfrm>
        <a:graphic>
          <a:graphicData uri="http://schemas.openxmlformats.org/drawingml/2006/table">
            <a:tbl>
              <a:tblPr/>
              <a:tblGrid>
                <a:gridCol w="1944157">
                  <a:extLst>
                    <a:ext uri="{9D8B030D-6E8A-4147-A177-3AD203B41FA5}">
                      <a16:colId xmlns:a16="http://schemas.microsoft.com/office/drawing/2014/main" val="321702808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35622028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6745417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3186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23838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1759742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26810895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501681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765019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099528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0305487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05887634"/>
                    </a:ext>
                  </a:extLst>
                </a:gridCol>
                <a:gridCol w="1180042">
                  <a:extLst>
                    <a:ext uri="{9D8B030D-6E8A-4147-A177-3AD203B41FA5}">
                      <a16:colId xmlns:a16="http://schemas.microsoft.com/office/drawing/2014/main" val="413170457"/>
                    </a:ext>
                  </a:extLst>
                </a:gridCol>
              </a:tblGrid>
              <a:tr h="789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RFM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Motioned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M+RFM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398358"/>
                  </a:ext>
                </a:extLst>
              </a:tr>
              <a:tr h="758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082826"/>
                  </a:ext>
                </a:extLst>
              </a:tr>
              <a:tr h="758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696644"/>
                  </a:ext>
                </a:extLst>
              </a:tr>
              <a:tr h="789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27758"/>
                  </a:ext>
                </a:extLst>
              </a:tr>
              <a:tr h="789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16452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F4DA3D6-93AE-47C0-8DDA-A81C0F27EE56}"/>
              </a:ext>
            </a:extLst>
          </p:cNvPr>
          <p:cNvSpPr txBox="1"/>
          <p:nvPr/>
        </p:nvSpPr>
        <p:spPr>
          <a:xfrm>
            <a:off x="3047215" y="3015858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Motions related to the Technical report are not in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DB79-1735-4E2C-AFD2-31204DF6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0194-6C28-4B68-8C28-CC3A8B96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11-20/0013r7</a:t>
            </a:r>
            <a:r>
              <a:rPr lang="en-US" dirty="0"/>
              <a:t> -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Draft technical report on interworking between 3GPP 5G network &amp; WLAN” - Hyun Seo Oh (ETRI)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11-20/1645r1</a:t>
            </a:r>
            <a:r>
              <a:rPr lang="en-US" b="0" dirty="0">
                <a:latin typeface="Verdana" panose="020B0604030504040204" pitchFamily="34" charset="0"/>
              </a:rPr>
              <a:t> -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original figures in the draft technical report on interworking between 3GPP 5G network and WLAN</a:t>
            </a:r>
            <a:r>
              <a:rPr lang="en-US" b="0" dirty="0">
                <a:latin typeface="Verdana" panose="020B0604030504040204" pitchFamily="34" charset="0"/>
              </a:rPr>
              <a:t>” - 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Hyun Seo Oh (ETRI)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dirty="0">
                <a:latin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5A63B-029A-4D97-BB2B-CCB4471A18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6FD9-4934-4A99-B462-8B302AD067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7FB2B2-DCF3-4B7B-95F1-6A2A1785BD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489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9939" y="990599"/>
            <a:ext cx="10992122" cy="5534025"/>
          </a:xfrm>
        </p:spPr>
        <p:txBody>
          <a:bodyPr/>
          <a:lstStyle/>
          <a:p>
            <a:r>
              <a:rPr lang="it-IT" altLang="en-US" sz="2000" b="0" i="1" dirty="0"/>
              <a:t>802.11 WG January Interim Teleconferences:</a:t>
            </a:r>
            <a:br>
              <a:rPr lang="it-IT" altLang="en-US" sz="2000" b="0" i="1" dirty="0"/>
            </a:br>
            <a:r>
              <a:rPr lang="it-IT" altLang="en-US" sz="1600" b="0" i="1" dirty="0"/>
              <a:t>AANI SC -  </a:t>
            </a:r>
            <a:r>
              <a:rPr lang="it-IT" altLang="en-US" sz="1800" b="0" i="1" dirty="0"/>
              <a:t>- TBA</a:t>
            </a:r>
            <a:br>
              <a:rPr lang="it-IT" altLang="en-US" sz="1800" b="0" i="1" dirty="0"/>
            </a:br>
            <a:r>
              <a:rPr lang="it-IT" altLang="en-US" sz="1600" b="0" i="1" dirty="0"/>
              <a:t>Closing 802.11 WG Plenary, TBA</a:t>
            </a:r>
          </a:p>
          <a:p>
            <a:r>
              <a:rPr lang="it-IT" altLang="en-US" sz="2000" dirty="0"/>
              <a:t>AANI SC Teleconference Plan (weekly meetings until comment resoluitons is completed):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17 November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24 November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8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15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5 January 9:00am-10:00am ET: comment resolution </a:t>
            </a:r>
            <a:endParaRPr lang="en-US" dirty="0">
              <a:latin typeface="Times New Roman" panose="02020603050405020304" pitchFamily="18" charset="0"/>
            </a:endParaRPr>
          </a:p>
          <a:p>
            <a:pPr marL="57150" indent="0"/>
            <a:r>
              <a:rPr lang="it-IT" altLang="en-US" sz="1600" b="0" i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contributions on are in scope: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To resolve comments from </a:t>
            </a:r>
            <a:r>
              <a:rPr lang="en-US" sz="2000" b="0" dirty="0"/>
              <a:t>CC32 and on Interworking of 802.11 with 3GPP.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November 2020</a:t>
            </a:r>
          </a:p>
          <a:p>
            <a:pPr algn="ctr"/>
            <a:r>
              <a:rPr lang="en-GB" dirty="0"/>
              <a:t>  Teleconferences – During 802.11 WG Plenary Meeting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3B98C9-C847-4EA9-A208-0AE53C2FE4EA}"/>
              </a:ext>
            </a:extLst>
          </p:cNvPr>
          <p:cNvSpPr txBox="1"/>
          <p:nvPr/>
        </p:nvSpPr>
        <p:spPr>
          <a:xfrm>
            <a:off x="818100" y="5253882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r0: First draft of the Agenda</a:t>
            </a:r>
          </a:p>
          <a:p>
            <a:r>
              <a:rPr lang="en-US" sz="1800" dirty="0">
                <a:solidFill>
                  <a:schemeClr val="tx1"/>
                </a:solidFill>
              </a:rPr>
              <a:t>r1: some minor updates</a:t>
            </a:r>
          </a:p>
          <a:p>
            <a:r>
              <a:rPr lang="en-US" sz="1800" dirty="0">
                <a:solidFill>
                  <a:schemeClr val="tx1"/>
                </a:solidFill>
              </a:rPr>
              <a:t>r2: some additional minor updates</a:t>
            </a:r>
          </a:p>
          <a:p>
            <a:r>
              <a:rPr lang="en-US" sz="1800" dirty="0">
                <a:solidFill>
                  <a:schemeClr val="tx1"/>
                </a:solidFill>
              </a:rPr>
              <a:t>r3: As updated in the 3 November Teleconference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2400" dirty="0">
                <a:hlinkClick r:id="rId3"/>
              </a:rPr>
              <a:t>https://imat.ieee.org/attendance</a:t>
            </a:r>
            <a:r>
              <a:rPr lang="en-US" sz="2400" dirty="0"/>
              <a:t> </a:t>
            </a:r>
          </a:p>
          <a:p>
            <a:pPr lvl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802.11 </a:t>
            </a:r>
            <a:r>
              <a:rPr lang="en-US" altLang="en-US" sz="2400"/>
              <a:t>WG Plenary </a:t>
            </a:r>
            <a:r>
              <a:rPr lang="en-US" altLang="en-US" sz="2400" dirty="0"/>
              <a:t>meeting (this meeting) motions are in order. </a:t>
            </a:r>
          </a:p>
          <a:p>
            <a:pPr lvl="1" eaLnBrk="1" hangingPunct="1"/>
            <a:r>
              <a:rPr lang="en-US" altLang="en-US" sz="2400" dirty="0"/>
              <a:t>	Motions can be made: Anyone present can vote or make motions </a:t>
            </a:r>
            <a:br>
              <a:rPr lang="en-US" altLang="en-US" sz="2400" dirty="0"/>
            </a:br>
            <a:r>
              <a:rPr lang="en-US" altLang="en-US" sz="2400" dirty="0"/>
              <a:t>(Only name and affiliation are required, please register your attendance on imat.)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5425-2516-4CEB-8DA9-A218E794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Discussion on Motions, before approval of the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013F5-2113-47D0-BF90-F66349599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11506200" cy="5103814"/>
          </a:xfrm>
        </p:spPr>
        <p:txBody>
          <a:bodyPr/>
          <a:lstStyle/>
          <a:p>
            <a:r>
              <a:rPr lang="en-US" dirty="0"/>
              <a:t>There has been a request to restrict Motions related to the Technical Report to the AANI SC meeting of Wednesday 4 November (19:00-21:00 h ET)</a:t>
            </a:r>
          </a:p>
          <a:p>
            <a:r>
              <a:rPr lang="en-US" dirty="0"/>
              <a:t>If this action is to be taken the agenda needs to state this restriction. </a:t>
            </a:r>
          </a:p>
          <a:p>
            <a:r>
              <a:rPr lang="en-US" dirty="0"/>
              <a:t>Discussion: </a:t>
            </a:r>
          </a:p>
          <a:p>
            <a:r>
              <a:rPr lang="en-US" dirty="0"/>
              <a:t>Straw Poll held:</a:t>
            </a:r>
          </a:p>
          <a:p>
            <a:pPr marL="400050" lvl="1" indent="0"/>
            <a:r>
              <a:rPr lang="en-US" dirty="0"/>
              <a:t>Do you support restricting Motions on the Technical report to the Wednesday 4 November meeting?</a:t>
            </a:r>
          </a:p>
          <a:p>
            <a:pPr lvl="1"/>
            <a:r>
              <a:rPr lang="en-US" sz="1400" dirty="0"/>
              <a:t>        </a:t>
            </a:r>
            <a:r>
              <a:rPr lang="en-US" sz="1400" dirty="0" err="1"/>
              <a:t>A.Yes</a:t>
            </a:r>
            <a:r>
              <a:rPr lang="en-US" sz="1400" dirty="0"/>
              <a:t>          15/71 ( 21%)</a:t>
            </a:r>
          </a:p>
          <a:p>
            <a:pPr lvl="1"/>
            <a:r>
              <a:rPr lang="en-US" sz="1400" dirty="0"/>
              <a:t>        </a:t>
            </a:r>
            <a:r>
              <a:rPr lang="en-US" sz="1400" dirty="0" err="1"/>
              <a:t>B.No</a:t>
            </a:r>
            <a:r>
              <a:rPr lang="en-US" sz="1400" dirty="0"/>
              <a:t>            5/71 (  7%)</a:t>
            </a:r>
          </a:p>
          <a:p>
            <a:pPr lvl="1"/>
            <a:r>
              <a:rPr lang="en-US" sz="1400" dirty="0"/>
              <a:t>        </a:t>
            </a:r>
            <a:r>
              <a:rPr lang="en-US" sz="1400" dirty="0" err="1"/>
              <a:t>C.Abs</a:t>
            </a:r>
            <a:r>
              <a:rPr lang="en-US" sz="1400" dirty="0"/>
              <a:t>          21/71 ( 30%)</a:t>
            </a:r>
          </a:p>
          <a:p>
            <a:pPr lvl="1"/>
            <a:r>
              <a:rPr lang="en-US" sz="1400" dirty="0"/>
              <a:t>			No Answer  30/71 ( 42%)</a:t>
            </a:r>
          </a:p>
          <a:p>
            <a:r>
              <a:rPr lang="en-US" dirty="0"/>
              <a:t>Yes 15, No 5 – 75% in agreement:</a:t>
            </a:r>
            <a:br>
              <a:rPr lang="en-US" dirty="0"/>
            </a:br>
            <a:r>
              <a:rPr lang="en-US" dirty="0"/>
              <a:t>Agenda amended to restrict motions to Wednesday 4 November (19:00-21:00 h ET)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F1479-5F79-4A67-B3F7-BD7CC95C3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37F0E-5FB2-427A-8CD5-746FB849B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C2148-07EF-4020-97A6-0EBD2EF06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35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0779"/>
            <a:ext cx="1139479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Tuesday 3 November 2020 11:15 – 13:15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Motions discussion, Approval of Minutes, Status [10 min.], 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Technical Report [110 min.] – Motions related to the Technical report are not in order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 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Comment Resolution Contributions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altLang="en-US" dirty="0"/>
              <a:t>Motions related to the Technical report are not in order 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Straw Polls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 on way forward/goals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Wednesday 4 November 2020 19:00 – 21:00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[115 min.] – Motions are in order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Motions (resolutions of comments previously supported by Straw Poll)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Additional Motions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2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 11:15 – 13:15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[115 min.] </a:t>
            </a:r>
            <a:br>
              <a:rPr lang="en-US" dirty="0"/>
            </a:br>
            <a:r>
              <a:rPr lang="en-US" altLang="en-US" dirty="0"/>
              <a:t>Motions related to the Technical report are not in order</a:t>
            </a:r>
            <a:endParaRPr lang="en-US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Monday 9 November 2020 13:30 – 15:30 h ET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[110 min.]</a:t>
            </a:r>
            <a:br>
              <a:rPr lang="en-US" dirty="0"/>
            </a:br>
            <a:r>
              <a:rPr lang="en-US" altLang="en-US" dirty="0"/>
              <a:t>Motions related to the Technical report are not in order</a:t>
            </a:r>
            <a:endParaRPr lang="en-US" dirty="0"/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36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B35010-95F5-442D-8F5B-357EDA6B4347}">
  <ds:schemaRefs>
    <ds:schemaRef ds:uri="http://schemas.microsoft.com/office/2006/documentManagement/types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36d776-f4f9-4739-bb28-fcc060563e1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58196</TotalTime>
  <Words>2168</Words>
  <Application>Microsoft Office PowerPoint</Application>
  <PresentationFormat>Widescreen</PresentationFormat>
  <Paragraphs>302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DejaVu Serif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Discussion on Motions, before approval of the Agenda</vt:lpstr>
      <vt:lpstr>Agenda</vt:lpstr>
      <vt:lpstr>Agenda (cont.)</vt:lpstr>
      <vt:lpstr>Guidelines for IEEE-SA Meetings</vt:lpstr>
      <vt:lpstr>Resources – URLs</vt:lpstr>
      <vt:lpstr>Participation in IEEE 802 Meetings</vt:lpstr>
      <vt:lpstr>Approval of Minutes</vt:lpstr>
      <vt:lpstr>Status on the Proposal on Interworking</vt:lpstr>
      <vt:lpstr>Status on the Proposal on Interworking (cont.)</vt:lpstr>
      <vt:lpstr>Comment Resolution Status</vt:lpstr>
      <vt:lpstr>Contributions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11-20-1602-02-AANI-aani-sc-teleconference-agenda-november-2020-plenary</dc:title>
  <dc:creator>Levy, Joseph</dc:creator>
  <cp:lastModifiedBy>Joseph Levy</cp:lastModifiedBy>
  <cp:revision>419</cp:revision>
  <cp:lastPrinted>1601-01-01T00:00:00Z</cp:lastPrinted>
  <dcterms:created xsi:type="dcterms:W3CDTF">2017-06-02T20:57:23Z</dcterms:created>
  <dcterms:modified xsi:type="dcterms:W3CDTF">2020-11-03T17:23:58Z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