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65" r:id="rId2"/>
    <p:sldId id="266" r:id="rId3"/>
    <p:sldId id="267" r:id="rId4"/>
    <p:sldId id="270" r:id="rId5"/>
    <p:sldId id="271" r:id="rId6"/>
    <p:sldId id="272" r:id="rId7"/>
    <p:sldId id="273" r:id="rId8"/>
    <p:sldId id="274" r:id="rId9"/>
    <p:sldId id="296" r:id="rId10"/>
    <p:sldId id="297" r:id="rId11"/>
    <p:sldId id="298" r:id="rId12"/>
    <p:sldId id="533" r:id="rId13"/>
    <p:sldId id="475" r:id="rId14"/>
    <p:sldId id="527" r:id="rId15"/>
    <p:sldId id="535" r:id="rId16"/>
    <p:sldId id="534" r:id="rId17"/>
    <p:sldId id="536" r:id="rId18"/>
    <p:sldId id="537" r:id="rId19"/>
    <p:sldId id="538" r:id="rId20"/>
    <p:sldId id="539" r:id="rId21"/>
    <p:sldId id="540" r:id="rId22"/>
    <p:sldId id="541" r:id="rId23"/>
    <p:sldId id="542" r:id="rId24"/>
    <p:sldId id="543" r:id="rId25"/>
    <p:sldId id="544" r:id="rId26"/>
    <p:sldId id="545" r:id="rId27"/>
    <p:sldId id="546" r:id="rId28"/>
    <p:sldId id="547" r:id="rId2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882" autoAdjust="0"/>
    <p:restoredTop sz="94660"/>
  </p:normalViewPr>
  <p:slideViewPr>
    <p:cSldViewPr>
      <p:cViewPr varScale="1">
        <p:scale>
          <a:sx n="112" d="100"/>
          <a:sy n="112" d="100"/>
        </p:scale>
        <p:origin x="216" y="31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10/12/20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5816701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23600779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a:p>
        </p:txBody>
      </p:sp>
    </p:spTree>
    <p:extLst>
      <p:ext uri="{BB962C8B-B14F-4D97-AF65-F5344CB8AC3E}">
        <p14:creationId xmlns:p14="http://schemas.microsoft.com/office/powerpoint/2010/main" val="578260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a:p>
        </p:txBody>
      </p:sp>
    </p:spTree>
    <p:extLst>
      <p:ext uri="{BB962C8B-B14F-4D97-AF65-F5344CB8AC3E}">
        <p14:creationId xmlns:p14="http://schemas.microsoft.com/office/powerpoint/2010/main" val="40036684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CA"/>
              <a:t>October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October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CA"/>
              <a:t>October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CA"/>
              <a:t>October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CA"/>
              <a:t>October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CA"/>
              <a:t>October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CA"/>
              <a:t>October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October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October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October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802.11-20/1552r6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0/11-20-1531-01-00ax-cr-for-miscellaneous-cids-in-sa2.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541-00-00ax-mac-cr-miscellaneous-cids-for-sa2.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0/11-20-1559-02-00ax-capability-indication-for-he-sm-power-save.docx" TargetMode="External"/><Relationship Id="rId5" Type="http://schemas.openxmlformats.org/officeDocument/2006/relationships/hyperlink" Target="https://mentor.ieee.org/802.11/dcn/20/11-20-1530-02-00ax-sa2-clause-10-comment-resolution.docx" TargetMode="External"/><Relationship Id="rId4" Type="http://schemas.openxmlformats.org/officeDocument/2006/relationships/hyperlink" Target="https://mentor.ieee.org/802.11/dcn/20/11-20-1528-00-00ax-sig-b-cr-on-d7-0.doc"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20/11-20-1530-02-00ax-sa2-clause-10-comment-resolution.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0/11-20-1531-04-00ax-cr-for-miscellaneous-cids-in-sa2.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571-00-00ax-sa2-comment-resolution-25076-25077.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0/11-20-1541-00-00ax-mac-cr-miscellaneous-cids-for-sa2.docx" TargetMode="External"/><Relationship Id="rId5" Type="http://schemas.openxmlformats.org/officeDocument/2006/relationships/hyperlink" Target="https://mentor.ieee.org/802.11/dcn/20/11-20-1530-02-00ax-sa2-clause-10-comment-resolution.docx" TargetMode="External"/><Relationship Id="rId4" Type="http://schemas.openxmlformats.org/officeDocument/2006/relationships/hyperlink" Target="https://mentor.ieee.org/802.11/dcn/20/11-20-1528-00-00ax-sig-b-cr-on-d7-0.doc"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20/11-20-1523-02-00ax-11ax-sa2-draft-7-0-comment-resolutions.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0/11-20-1589-01-00ax-sa2-misc-phy-cids.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585-00-00ax-mac-misc-cr-for-sa2.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1/dcn/20/11-20-1571-00-00ax-sa2-comment-resolution-25076-25077.docx" TargetMode="External"/><Relationship Id="rId5" Type="http://schemas.openxmlformats.org/officeDocument/2006/relationships/hyperlink" Target="https://mentor.ieee.org/802.11/dcn/20/11-20-1541-00-00ax-mac-cr-miscellaneous-cids-for-sa2.docx" TargetMode="External"/><Relationship Id="rId4" Type="http://schemas.openxmlformats.org/officeDocument/2006/relationships/hyperlink" Target="https://mentor.ieee.org/802.11/dcn/20/11-20-1528-00-00ax-sig-b-cr-on-d7-0.doc" TargetMode="External"/><Relationship Id="rId9" Type="http://schemas.openxmlformats.org/officeDocument/2006/relationships/hyperlink" Target="https://mentor.ieee.org/802.11/dcn/20/11-20-1543-01-00ax-cr-d7-0-he-phy-txvector-rxvector-parameters.docx" TargetMode="Externa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20/11-20-1541-02-00ax-mac-cr-miscellaneous-cids-for-sa2.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0/11-20-1585-02-00ax-mac-misc-cr-for-sa2.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0/11-20-1589-02-00ax-sa2-misc-phy-cids.doc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20/11-20-1543-02-00ax-cr-d7-0-he-phy-txvector-rxvector-parameters.doc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0/11-20-1543-01-00ax-cr-d7-0-he-phy-txvector-rxvector-parameters.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589-01-00ax-sa2-misc-phy-cids.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0/11-20-1571-00-00ax-sa2-comment-resolution-25076-25077.docx" TargetMode="External"/><Relationship Id="rId5" Type="http://schemas.openxmlformats.org/officeDocument/2006/relationships/hyperlink" Target="https://mentor.ieee.org/802.11/dcn/20/11-20-1541-00-00ax-mac-cr-miscellaneous-cids-for-sa2.docx" TargetMode="External"/><Relationship Id="rId4" Type="http://schemas.openxmlformats.org/officeDocument/2006/relationships/hyperlink" Target="https://mentor.ieee.org/802.11/dcn/20/11-20-1528-00-00ax-sig-b-cr-on-d7-0.doc"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CA"/>
              <a:t>October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905674" y="685800"/>
            <a:ext cx="9762326"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Agendas: October – November - December 2020</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2020-08-02</a:t>
            </a:r>
          </a:p>
        </p:txBody>
      </p:sp>
      <p:graphicFrame>
        <p:nvGraphicFramePr>
          <p:cNvPr id="3075" name="Object 3"/>
          <p:cNvGraphicFramePr>
            <a:graphicFrameLocks noChangeAspect="1"/>
          </p:cNvGraphicFramePr>
          <p:nvPr>
            <p:extLst>
              <p:ext uri="{D42A27DB-BD31-4B8C-83A1-F6EECF244321}">
                <p14:modId xmlns:p14="http://schemas.microsoft.com/office/powerpoint/2010/main" val="1778320601"/>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216"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1</a:t>
            </a:r>
            <a:r>
              <a:rPr lang="en-US" baseline="30000" dirty="0"/>
              <a:t>st</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dirty="0"/>
              <a:t>Comment Resolution and Motions</a:t>
            </a:r>
          </a:p>
          <a:p>
            <a:pPr lvl="1">
              <a:buFont typeface="Arial" panose="020B0604020202020204" pitchFamily="34" charset="0"/>
              <a:buChar char="•"/>
            </a:pPr>
            <a:r>
              <a:rPr lang="en-US" dirty="0"/>
              <a:t>Cascading Discussion</a:t>
            </a:r>
            <a:endParaRPr lang="en-US" sz="1200" dirty="0">
              <a:hlinkClick r:id="rId3"/>
            </a:endParaRPr>
          </a:p>
          <a:p>
            <a:pPr lvl="1">
              <a:buFont typeface="Arial" panose="020B0604020202020204" pitchFamily="34" charset="0"/>
              <a:buChar char="•"/>
            </a:pPr>
            <a:r>
              <a:rPr lang="en-US" sz="1200" strike="sngStrike" dirty="0">
                <a:hlinkClick r:id="rId3"/>
              </a:rPr>
              <a:t>https://mentor.ieee.org/802.11/dcn/20/11-20-1523-00-00ax-11ax-sa2-draft-7-0-comment-resolutions.docx</a:t>
            </a:r>
            <a:r>
              <a:rPr lang="en-US" sz="1200" strike="sngStrike" dirty="0"/>
              <a:t> - </a:t>
            </a:r>
            <a:r>
              <a:rPr lang="en-US" sz="1200" strike="sngStrike" dirty="0" err="1"/>
              <a:t>Menzo</a:t>
            </a:r>
            <a:r>
              <a:rPr lang="en-US" sz="1200" strike="sngStrike" dirty="0"/>
              <a:t> </a:t>
            </a:r>
            <a:r>
              <a:rPr lang="en-US" sz="1200" strike="sngStrike" dirty="0" err="1"/>
              <a:t>Wentink</a:t>
            </a:r>
            <a:endParaRPr lang="en-US" sz="1200" strike="sngStrike" dirty="0"/>
          </a:p>
          <a:p>
            <a:pPr lvl="1">
              <a:buFont typeface="Arial" panose="020B0604020202020204" pitchFamily="34" charset="0"/>
              <a:buChar char="•"/>
            </a:pPr>
            <a:r>
              <a:rPr lang="en-US" sz="1200" strike="sngStrike" dirty="0">
                <a:hlinkClick r:id="rId4"/>
              </a:rPr>
              <a:t>https://mentor.ieee.org/802.11/dcn/20/11-20-1528-00-00ax-sig-b-cr-on-d7-0.doc</a:t>
            </a:r>
            <a:r>
              <a:rPr lang="en-US" sz="1200" strike="sngStrike" dirty="0"/>
              <a:t> - Ross Jian Yu</a:t>
            </a:r>
          </a:p>
          <a:p>
            <a:pPr lvl="1">
              <a:buFont typeface="Arial" panose="020B0604020202020204" pitchFamily="34" charset="0"/>
              <a:buChar char="•"/>
            </a:pPr>
            <a:r>
              <a:rPr lang="en-US" sz="1200" dirty="0">
                <a:hlinkClick r:id="rId5"/>
              </a:rPr>
              <a:t>https://mentor.ieee.org/802.11/dcn/20/11-20-1530-02-00ax-sa2-clause-10-comment-resolution.docx</a:t>
            </a:r>
            <a:r>
              <a:rPr lang="en-US" sz="1200" dirty="0"/>
              <a:t> - Osama </a:t>
            </a:r>
            <a:r>
              <a:rPr lang="en-US" sz="1200" dirty="0" err="1"/>
              <a:t>Aboul-Magd</a:t>
            </a:r>
            <a:endParaRPr lang="en-US" sz="1200" dirty="0"/>
          </a:p>
          <a:p>
            <a:pPr lvl="1">
              <a:buFont typeface="Arial" panose="020B0604020202020204" pitchFamily="34" charset="0"/>
              <a:buChar char="•"/>
            </a:pPr>
            <a:r>
              <a:rPr lang="en-US" sz="1200" dirty="0">
                <a:hlinkClick r:id="rId6"/>
              </a:rPr>
              <a:t>https://mentor.ieee.org/802.11/dcn/20/11-20-1559-02-00ax-capability-indication-for-he-sm-power-save.docx</a:t>
            </a:r>
            <a:r>
              <a:rPr lang="en-US" sz="1200" dirty="0"/>
              <a:t> - Po-Kai Huang</a:t>
            </a:r>
          </a:p>
          <a:p>
            <a:pPr lvl="1">
              <a:buFont typeface="Arial" panose="020B0604020202020204" pitchFamily="34" charset="0"/>
              <a:buChar char="•"/>
            </a:pPr>
            <a:r>
              <a:rPr lang="en-US" sz="1200" dirty="0">
                <a:hlinkClick r:id="rId7"/>
              </a:rPr>
              <a:t>https://mentor.ieee.org/802.11/dcn/20/11-20-1541-00-00ax-mac-cr-miscellaneous-cids-for-sa2.docx</a:t>
            </a:r>
            <a:r>
              <a:rPr lang="en-US" sz="1200" dirty="0"/>
              <a:t> - Alfred </a:t>
            </a:r>
            <a:r>
              <a:rPr lang="en-US" sz="1200" dirty="0" err="1"/>
              <a:t>Asterjadhi</a:t>
            </a:r>
            <a:endParaRPr lang="en-US" sz="1200" dirty="0"/>
          </a:p>
          <a:p>
            <a:pPr lvl="1">
              <a:buFont typeface="Arial" panose="020B0604020202020204" pitchFamily="34" charset="0"/>
              <a:buChar char="•"/>
            </a:pPr>
            <a:r>
              <a:rPr lang="en-US" sz="1200" dirty="0">
                <a:hlinkClick r:id="rId8"/>
              </a:rPr>
              <a:t>https://mentor.ieee.org/802.11/dcn/20/11-20-1531-01-00ax-cr-for-miscellaneous-cids-in-sa2.docx</a:t>
            </a:r>
            <a:r>
              <a:rPr lang="en-US" sz="1200" dirty="0"/>
              <a:t> - Po-Kai Huang</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238814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October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577188825"/>
              </p:ext>
            </p:extLst>
          </p:nvPr>
        </p:nvGraphicFramePr>
        <p:xfrm>
          <a:off x="1676400" y="2316480"/>
          <a:ext cx="9093202" cy="19862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11-20/1530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25043, </a:t>
                      </a:r>
                      <a:r>
                        <a:rPr lang="en-GB" sz="1800" strike="noStrike" kern="1200" dirty="0">
                          <a:solidFill>
                            <a:schemeClr val="dk1"/>
                          </a:solidFill>
                          <a:effectLst/>
                          <a:highlight>
                            <a:srgbClr val="FFFF00"/>
                          </a:highlight>
                          <a:latin typeface="+mn-lt"/>
                          <a:ea typeface="+mn-ea"/>
                          <a:cs typeface="+mn-cs"/>
                        </a:rPr>
                        <a:t>25044</a:t>
                      </a:r>
                      <a:r>
                        <a:rPr lang="en-GB" sz="1800" strike="noStrike" kern="1200" dirty="0">
                          <a:solidFill>
                            <a:schemeClr val="dk1"/>
                          </a:solidFill>
                          <a:effectLst/>
                          <a:latin typeface="+mn-lt"/>
                          <a:ea typeface="+mn-ea"/>
                          <a:cs typeface="+mn-cs"/>
                        </a:rPr>
                        <a:t>, 25064, 25118 </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11-20/1531</a:t>
                      </a:r>
                    </a:p>
                  </a:txBody>
                  <a:tcPr/>
                </a:tc>
                <a:tc>
                  <a:txBody>
                    <a:bodyPr/>
                    <a:lstStyle/>
                    <a:p>
                      <a:r>
                        <a:rPr lang="en-GB" sz="1800" kern="1200" dirty="0">
                          <a:solidFill>
                            <a:schemeClr val="dk1"/>
                          </a:solidFill>
                          <a:effectLst/>
                          <a:latin typeface="+mn-lt"/>
                          <a:ea typeface="+mn-ea"/>
                          <a:cs typeface="+mn-cs"/>
                        </a:rPr>
                        <a:t>25045, 25048, 25065, 25070, 25093</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657884173"/>
                  </a:ext>
                </a:extLst>
              </a:tr>
              <a:tr h="370840">
                <a:tc>
                  <a:txBody>
                    <a:bodyPr/>
                    <a:lstStyle/>
                    <a:p>
                      <a:endParaRPr lang="en-US" strike="noStrik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25005 </a:t>
                      </a:r>
                      <a:r>
                        <a:rPr lang="en-US" strike="noStrike" dirty="0">
                          <a:sym typeface="Wingdings" pitchFamily="2" charset="2"/>
                        </a:rPr>
                        <a:t> Cascading</a:t>
                      </a:r>
                      <a:endParaRPr lang="en-US" strike="noStrike" dirty="0"/>
                    </a:p>
                  </a:txBody>
                  <a:tcPr/>
                </a:tc>
                <a:extLst>
                  <a:ext uri="{0D108BD9-81ED-4DB2-BD59-A6C34878D82A}">
                    <a16:rowId xmlns:a16="http://schemas.microsoft.com/office/drawing/2014/main" val="644024948"/>
                  </a:ext>
                </a:extLst>
              </a:tr>
              <a:tr h="370840">
                <a:tc>
                  <a:txBody>
                    <a:bodyPr/>
                    <a:lstStyle/>
                    <a:p>
                      <a:endParaRPr lang="en-US" strike="sngStrik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trike="sngStrike" dirty="0"/>
                    </a:p>
                  </a:txBody>
                  <a:tcPr/>
                </a:tc>
                <a:extLst>
                  <a:ext uri="{0D108BD9-81ED-4DB2-BD59-A6C34878D82A}">
                    <a16:rowId xmlns:a16="http://schemas.microsoft.com/office/drawing/2014/main" val="3989363071"/>
                  </a:ext>
                </a:extLst>
              </a:tr>
            </a:tbl>
          </a:graphicData>
        </a:graphic>
      </p:graphicFrame>
    </p:spTree>
    <p:extLst>
      <p:ext uri="{BB962C8B-B14F-4D97-AF65-F5344CB8AC3E}">
        <p14:creationId xmlns:p14="http://schemas.microsoft.com/office/powerpoint/2010/main" val="725030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E516B-12AF-3C49-B955-78DE5EEC3D14}"/>
              </a:ext>
            </a:extLst>
          </p:cNvPr>
          <p:cNvSpPr>
            <a:spLocks noGrp="1"/>
          </p:cNvSpPr>
          <p:nvPr>
            <p:ph type="title"/>
          </p:nvPr>
        </p:nvSpPr>
        <p:spPr/>
        <p:txBody>
          <a:bodyPr/>
          <a:lstStyle/>
          <a:p>
            <a:r>
              <a:rPr lang="en-US" dirty="0"/>
              <a:t>Cascading Discussion</a:t>
            </a:r>
          </a:p>
        </p:txBody>
      </p:sp>
      <p:sp>
        <p:nvSpPr>
          <p:cNvPr id="3" name="Content Placeholder 2">
            <a:extLst>
              <a:ext uri="{FF2B5EF4-FFF2-40B4-BE49-F238E27FC236}">
                <a16:creationId xmlns:a16="http://schemas.microsoft.com/office/drawing/2014/main" id="{6C158B8E-76FB-A343-9F1B-B200A5D3E6A3}"/>
              </a:ext>
            </a:extLst>
          </p:cNvPr>
          <p:cNvSpPr>
            <a:spLocks noGrp="1"/>
          </p:cNvSpPr>
          <p:nvPr>
            <p:ph idx="1"/>
          </p:nvPr>
        </p:nvSpPr>
        <p:spPr>
          <a:xfrm>
            <a:off x="965200" y="1818667"/>
            <a:ext cx="10361084" cy="2666999"/>
          </a:xfrm>
        </p:spPr>
        <p:txBody>
          <a:bodyPr/>
          <a:lstStyle/>
          <a:p>
            <a:r>
              <a:rPr lang="en-US" sz="1400" b="0" dirty="0"/>
              <a:t>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 sentence, </a:t>
            </a:r>
            <a:r>
              <a:rPr lang="en-US" altLang="ja-JP" sz="1400" b="0" dirty="0"/>
              <a:t>“</a:t>
            </a:r>
            <a:r>
              <a:rPr lang="en-US" sz="1400" b="0" dirty="0"/>
              <a:t>The MU cascading sequence may include one or more QoS Data frames with ack policy HTPE Ack and/or Management frame soliciting acknowledgement together with a triggering frame.</a:t>
            </a:r>
            <a:r>
              <a:rPr lang="en-US" altLang="ja-JP" sz="1400" b="0" dirty="0"/>
              <a:t>”</a:t>
            </a:r>
            <a:r>
              <a:rPr lang="en-US" sz="1400" b="0" dirty="0"/>
              <a:t>, at the beginning of the paragraph that starts with </a:t>
            </a:r>
            <a:r>
              <a:rPr lang="en-US" altLang="ja-JP" sz="1400" b="0" dirty="0"/>
              <a:t>“</a:t>
            </a:r>
            <a:r>
              <a:rPr lang="en-US" sz="1400" b="0" dirty="0"/>
              <a:t>The MU cascading sequence may have a different set of transmitters in HE TB PPDUs </a:t>
            </a:r>
            <a:r>
              <a:rPr lang="en-US" altLang="ja-JP" sz="1400" b="0" dirty="0"/>
              <a:t>…”</a:t>
            </a:r>
            <a:r>
              <a:rPr lang="en-US" sz="1400" b="0" dirty="0"/>
              <a:t> in 26.5.3, and</a:t>
            </a:r>
          </a:p>
          <a:p>
            <a:r>
              <a:rPr lang="en-US" sz="1400" b="0" dirty="0"/>
              <a:t>-      </a:t>
            </a:r>
            <a:r>
              <a:rPr lang="en-US" sz="1400" b="0" dirty="0">
                <a:highlight>
                  <a:srgbClr val="00FF00"/>
                </a:highlight>
              </a:rPr>
              <a:t>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  </a:t>
            </a:r>
            <a:r>
              <a:rPr lang="en-US" sz="1400" b="0" dirty="0" err="1">
                <a:highlight>
                  <a:srgbClr val="00FF00"/>
                </a:highlight>
              </a:rPr>
              <a:t>ß</a:t>
            </a:r>
            <a:r>
              <a:rPr lang="en-US" sz="1400" b="0" dirty="0">
                <a:highlight>
                  <a:srgbClr val="00FF00"/>
                </a:highlight>
              </a:rPr>
              <a:t> I am open with this.</a:t>
            </a:r>
          </a:p>
          <a:p>
            <a:r>
              <a:rPr lang="en-US" sz="1400" b="0" dirty="0"/>
              <a:t> </a:t>
            </a:r>
          </a:p>
          <a:p>
            <a:r>
              <a:rPr lang="en-US" sz="1400" b="0" dirty="0"/>
              <a:t>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t>
            </a:r>
            <a:r>
              <a:rPr lang="en-US" altLang="ja-JP" sz="1400" b="0" dirty="0"/>
              <a:t>“</a:t>
            </a:r>
            <a:r>
              <a:rPr lang="en-US" sz="1400" b="0" dirty="0"/>
              <a:t>NOTE</a:t>
            </a:r>
            <a:r>
              <a:rPr lang="en-US" altLang="ja-JP" sz="1400" b="0" dirty="0"/>
              <a:t>—</a:t>
            </a:r>
            <a:r>
              <a:rPr lang="en-US" sz="1400" b="0" dirty="0"/>
              <a:t>An A-MPDU sent by an AP in an MU cascading sequence typically includes, in addition to the acknowledgement and triggering frames, one or more QoS Data frames with ack policy HETP Ack and/or a Management frame soliciting acknowledgement, subject to the rules in 26.6.</a:t>
            </a:r>
            <a:r>
              <a:rPr lang="en-US" altLang="ja-JP" sz="1400" b="0" dirty="0"/>
              <a:t>” </a:t>
            </a:r>
            <a:r>
              <a:rPr lang="en-US" sz="1400" b="0" dirty="0"/>
              <a:t>(probably between the last 3</a:t>
            </a:r>
            <a:r>
              <a:rPr lang="en-US" sz="1400" b="0" baseline="30000" dirty="0"/>
              <a:t>rd</a:t>
            </a:r>
            <a:r>
              <a:rPr lang="en-US" sz="1400" b="0" dirty="0"/>
              <a:t> and 2</a:t>
            </a:r>
            <a:r>
              <a:rPr lang="en-US" sz="1400" b="0" baseline="30000" dirty="0"/>
              <a:t>nd</a:t>
            </a:r>
            <a:r>
              <a:rPr lang="en-US" sz="1400" b="0" dirty="0"/>
              <a:t>paragraph) in 26.5.3, and</a:t>
            </a:r>
          </a:p>
          <a:p>
            <a:r>
              <a:rPr lang="en-US" sz="1400" b="0" dirty="0"/>
              <a:t>-     </a:t>
            </a:r>
            <a:r>
              <a:rPr lang="en-US" sz="1400" b="0" dirty="0">
                <a:highlight>
                  <a:srgbClr val="00FF00"/>
                </a:highlight>
              </a:rPr>
              <a:t> 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a:t>
            </a:r>
          </a:p>
          <a:p>
            <a:endParaRPr lang="en-US" sz="1400" b="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34E680D0-2DE4-6D47-A35A-D220150E2D8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DFA3B5BF-8B09-A54B-9311-8FC9B62BEF3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DCC4269-1621-5C4F-90D8-02D0486E932B}"/>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7373356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E516B-12AF-3C49-B955-78DE5EEC3D14}"/>
              </a:ext>
            </a:extLst>
          </p:cNvPr>
          <p:cNvSpPr>
            <a:spLocks noGrp="1"/>
          </p:cNvSpPr>
          <p:nvPr>
            <p:ph type="title"/>
          </p:nvPr>
        </p:nvSpPr>
        <p:spPr/>
        <p:txBody>
          <a:bodyPr/>
          <a:lstStyle/>
          <a:p>
            <a:r>
              <a:rPr lang="en-US" dirty="0"/>
              <a:t>Cascading SP</a:t>
            </a:r>
          </a:p>
        </p:txBody>
      </p:sp>
      <p:sp>
        <p:nvSpPr>
          <p:cNvPr id="3" name="Content Placeholder 2">
            <a:extLst>
              <a:ext uri="{FF2B5EF4-FFF2-40B4-BE49-F238E27FC236}">
                <a16:creationId xmlns:a16="http://schemas.microsoft.com/office/drawing/2014/main" id="{6C158B8E-76FB-A343-9F1B-B200A5D3E6A3}"/>
              </a:ext>
            </a:extLst>
          </p:cNvPr>
          <p:cNvSpPr>
            <a:spLocks noGrp="1"/>
          </p:cNvSpPr>
          <p:nvPr>
            <p:ph idx="1"/>
          </p:nvPr>
        </p:nvSpPr>
        <p:spPr>
          <a:xfrm>
            <a:off x="965200" y="1591629"/>
            <a:ext cx="10361084" cy="2666999"/>
          </a:xfrm>
        </p:spPr>
        <p:txBody>
          <a:bodyPr/>
          <a:lstStyle/>
          <a:p>
            <a:r>
              <a:rPr lang="en-US" sz="1400" b="0" dirty="0"/>
              <a:t>Which Option do you prefer</a:t>
            </a:r>
          </a:p>
          <a:p>
            <a:r>
              <a:rPr lang="en-US" sz="1400" b="0" dirty="0"/>
              <a:t>Option 1:	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 sentence, </a:t>
            </a:r>
            <a:r>
              <a:rPr lang="en-US" altLang="ja-JP" sz="1400" b="0" dirty="0"/>
              <a:t>“</a:t>
            </a:r>
            <a:r>
              <a:rPr lang="en-US" sz="1400" b="0" dirty="0"/>
              <a:t>The MU cascading sequence may include one or more QoS Data frames with ack policy HTPE Ack and/or Management frame soliciting acknowledgement together with a triggering frame.</a:t>
            </a:r>
            <a:r>
              <a:rPr lang="en-US" altLang="ja-JP" sz="1400" b="0" dirty="0"/>
              <a:t>”</a:t>
            </a:r>
            <a:r>
              <a:rPr lang="en-US" sz="1400" b="0" dirty="0"/>
              <a:t>, at the beginning of the paragraph that starts with </a:t>
            </a:r>
            <a:r>
              <a:rPr lang="en-US" altLang="ja-JP" sz="1400" b="0" dirty="0"/>
              <a:t>“</a:t>
            </a:r>
            <a:r>
              <a:rPr lang="en-US" sz="1400" b="0" dirty="0"/>
              <a:t>The MU cascading sequence may have a different set of transmitters in HE TB PPDUs </a:t>
            </a:r>
            <a:r>
              <a:rPr lang="en-US" altLang="ja-JP" sz="1400" b="0" dirty="0"/>
              <a:t>…”</a:t>
            </a:r>
            <a:r>
              <a:rPr lang="en-US" sz="1400" b="0" dirty="0"/>
              <a:t> in 26.5.3, and</a:t>
            </a:r>
          </a:p>
          <a:p>
            <a:r>
              <a:rPr lang="en-US" sz="1400" b="0" dirty="0"/>
              <a:t>-      </a:t>
            </a:r>
            <a:r>
              <a:rPr lang="en-US" sz="1400" b="0" dirty="0">
                <a:highlight>
                  <a:srgbClr val="00FF00"/>
                </a:highlight>
              </a:rPr>
              <a:t>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  </a:t>
            </a:r>
            <a:r>
              <a:rPr lang="en-US" sz="1400" b="0" dirty="0" err="1">
                <a:highlight>
                  <a:srgbClr val="00FF00"/>
                </a:highlight>
              </a:rPr>
              <a:t>ß</a:t>
            </a:r>
            <a:r>
              <a:rPr lang="en-US" sz="1400" b="0" dirty="0">
                <a:highlight>
                  <a:srgbClr val="00FF00"/>
                </a:highlight>
              </a:rPr>
              <a:t> I am open with this. </a:t>
            </a:r>
            <a:r>
              <a:rPr lang="en-US" sz="1400" b="0" dirty="0">
                <a:solidFill>
                  <a:srgbClr val="FF0000"/>
                </a:solidFill>
                <a:highlight>
                  <a:srgbClr val="00FF00"/>
                </a:highlight>
              </a:rPr>
              <a:t>- 1</a:t>
            </a:r>
          </a:p>
          <a:p>
            <a:r>
              <a:rPr lang="en-US" sz="1400" b="0" dirty="0"/>
              <a:t> </a:t>
            </a:r>
          </a:p>
          <a:p>
            <a:r>
              <a:rPr lang="en-US" sz="1400" b="0" dirty="0"/>
              <a:t>Option 2:	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t>
            </a:r>
            <a:r>
              <a:rPr lang="en-US" altLang="ja-JP" sz="1400" b="0" dirty="0"/>
              <a:t>“</a:t>
            </a:r>
            <a:r>
              <a:rPr lang="en-US" sz="1400" b="0" dirty="0"/>
              <a:t>NOTE</a:t>
            </a:r>
            <a:r>
              <a:rPr lang="en-US" altLang="ja-JP" sz="1400" b="0" dirty="0"/>
              <a:t>—</a:t>
            </a:r>
            <a:r>
              <a:rPr lang="en-US" sz="1400" b="0" dirty="0"/>
              <a:t>An A-MPDU sent by an AP in an MU cascading sequence typically includes, in addition to the acknowledgement and triggering frames, one or more QoS Data frames with ack policy HETP Ack and/or a Management frame soliciting acknowledgement, subject to the rules in 26.6.</a:t>
            </a:r>
            <a:r>
              <a:rPr lang="en-US" altLang="ja-JP" sz="1400" b="0" dirty="0"/>
              <a:t>” </a:t>
            </a:r>
            <a:r>
              <a:rPr lang="en-US" sz="1400" b="0" dirty="0"/>
              <a:t>(probably between the last 3</a:t>
            </a:r>
            <a:r>
              <a:rPr lang="en-US" sz="1400" b="0" baseline="30000" dirty="0"/>
              <a:t>rd</a:t>
            </a:r>
            <a:r>
              <a:rPr lang="en-US" sz="1400" b="0" dirty="0"/>
              <a:t> and 2</a:t>
            </a:r>
            <a:r>
              <a:rPr lang="en-US" sz="1400" b="0" baseline="30000" dirty="0"/>
              <a:t>nd</a:t>
            </a:r>
            <a:r>
              <a:rPr lang="en-US" sz="1400" b="0" dirty="0"/>
              <a:t>paragraph) in 26.5.3, and -8</a:t>
            </a:r>
          </a:p>
          <a:p>
            <a:r>
              <a:rPr lang="en-US" sz="1400" b="0" dirty="0"/>
              <a:t>-     </a:t>
            </a:r>
            <a:r>
              <a:rPr lang="en-US" sz="1400" b="0" dirty="0">
                <a:highlight>
                  <a:srgbClr val="00FF00"/>
                </a:highlight>
              </a:rPr>
              <a:t> 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a:t>
            </a:r>
          </a:p>
          <a:p>
            <a:endParaRPr lang="en-US" sz="1400" b="0" dirty="0"/>
          </a:p>
          <a:p>
            <a:r>
              <a:rPr lang="en-US" sz="1400" b="0" dirty="0"/>
              <a:t>Option 3: No change - 3</a:t>
            </a:r>
          </a:p>
          <a:p>
            <a:endParaRPr lang="en-US" sz="1400" b="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34E680D0-2DE4-6D47-A35A-D220150E2D8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DFA3B5BF-8B09-A54B-9311-8FC9B62BEF3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DCC4269-1621-5C4F-90D8-02D0486E932B}"/>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1341768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79549-A1E6-F047-90AD-432BAE46BA76}"/>
              </a:ext>
            </a:extLst>
          </p:cNvPr>
          <p:cNvSpPr>
            <a:spLocks noGrp="1"/>
          </p:cNvSpPr>
          <p:nvPr>
            <p:ph type="title"/>
          </p:nvPr>
        </p:nvSpPr>
        <p:spPr/>
        <p:txBody>
          <a:bodyPr/>
          <a:lstStyle/>
          <a:p>
            <a:r>
              <a:rPr lang="en-US" dirty="0"/>
              <a:t>CR Motion # 1108</a:t>
            </a:r>
          </a:p>
        </p:txBody>
      </p:sp>
      <p:sp>
        <p:nvSpPr>
          <p:cNvPr id="3" name="Content Placeholder 2">
            <a:extLst>
              <a:ext uri="{FF2B5EF4-FFF2-40B4-BE49-F238E27FC236}">
                <a16:creationId xmlns:a16="http://schemas.microsoft.com/office/drawing/2014/main" id="{BE636CC0-E74D-364C-971A-BBFAC9A5AE16}"/>
              </a:ext>
            </a:extLst>
          </p:cNvPr>
          <p:cNvSpPr>
            <a:spLocks noGrp="1"/>
          </p:cNvSpPr>
          <p:nvPr>
            <p:ph idx="1"/>
          </p:nvPr>
        </p:nvSpPr>
        <p:spPr/>
        <p:txBody>
          <a:bodyPr/>
          <a:lstStyle/>
          <a:p>
            <a:r>
              <a:rPr lang="en-US" dirty="0"/>
              <a:t>Move to approve “Revised” as the resolution to CID 25005. </a:t>
            </a:r>
            <a:r>
              <a:rPr lang="en-US" dirty="0" err="1"/>
              <a:t>TGax</a:t>
            </a:r>
            <a:r>
              <a:rPr lang="en-US" dirty="0"/>
              <a:t> Editor please make the changes:</a:t>
            </a:r>
          </a:p>
          <a:p>
            <a:r>
              <a:rPr lang="en-US" sz="1600" b="0" dirty="0"/>
              <a:t>change the first sentence in 26.5.3 MU cascading sequence to </a:t>
            </a:r>
            <a:r>
              <a:rPr lang="en-US" altLang="ja-JP" sz="1600" b="0" dirty="0"/>
              <a:t>“</a:t>
            </a:r>
            <a:r>
              <a:rPr lang="en-US" sz="1600" b="0" dirty="0"/>
              <a:t>An MU cascading sequence is a frame exchange sequence between an AP and one or more non-AP STAs in which the AP, within a single PPDU, acknowledges one or more frames from a STA, and triggers the STA for a further UL transmission.",</a:t>
            </a:r>
          </a:p>
          <a:p>
            <a:r>
              <a:rPr lang="en-US" sz="1600" b="0" dirty="0"/>
              <a:t>-      add </a:t>
            </a:r>
            <a:r>
              <a:rPr lang="en-US" altLang="ja-JP" sz="1600" b="0" dirty="0"/>
              <a:t>“</a:t>
            </a:r>
            <a:r>
              <a:rPr lang="en-US" sz="1600" b="0" dirty="0"/>
              <a:t>NOTE</a:t>
            </a:r>
            <a:r>
              <a:rPr lang="en-US" altLang="ja-JP" sz="1600" b="0" dirty="0"/>
              <a:t>—</a:t>
            </a:r>
            <a:r>
              <a:rPr lang="en-US" sz="1600" b="0" dirty="0"/>
              <a:t>An A-MPDU sent by an AP in an MU cascading sequence typically includes, in addition to the acknowledgement and triggering frames, one or more QoS Data frames with ack policy HETP Ack and/or a Management frame soliciting acknowledgement, subject to the rules in 26.6.</a:t>
            </a:r>
            <a:r>
              <a:rPr lang="en-US" altLang="ja-JP" sz="1600" b="0" dirty="0"/>
              <a:t>” </a:t>
            </a:r>
            <a:r>
              <a:rPr lang="en-US" sz="1600" b="0" dirty="0"/>
              <a:t>between the last 3</a:t>
            </a:r>
            <a:r>
              <a:rPr lang="en-US" sz="1600" b="0" baseline="30000" dirty="0"/>
              <a:t>rd</a:t>
            </a:r>
            <a:r>
              <a:rPr lang="en-US" sz="1600" b="0" dirty="0"/>
              <a:t> and 2</a:t>
            </a:r>
            <a:r>
              <a:rPr lang="en-US" sz="1600" b="0" baseline="30000" dirty="0"/>
              <a:t>nd</a:t>
            </a:r>
            <a:r>
              <a:rPr lang="en-US" sz="1600" b="0" dirty="0"/>
              <a:t>paragraph in 26.5.3, and</a:t>
            </a:r>
          </a:p>
          <a:p>
            <a:r>
              <a:rPr lang="en-US" sz="1600" b="0" dirty="0"/>
              <a:t>-      delete </a:t>
            </a:r>
            <a:r>
              <a:rPr lang="en-US" altLang="ja-JP" sz="1600" b="0" dirty="0"/>
              <a:t>“</a:t>
            </a:r>
            <a:r>
              <a:rPr lang="en-US" sz="1600" b="0" dirty="0"/>
              <a:t>The A-MPDU may contain other MPDUs, subject to the rules in 26.6 (A-MPDU operation in an HE PPDU).</a:t>
            </a:r>
            <a:r>
              <a:rPr lang="en-US" altLang="ja-JP" sz="1600" b="0" dirty="0"/>
              <a:t>”</a:t>
            </a:r>
            <a:r>
              <a:rPr lang="en-US" sz="1600" b="0" dirty="0"/>
              <a:t> in 26.5.3.</a:t>
            </a:r>
            <a:endParaRPr lang="en-US" b="0" dirty="0">
              <a:highlight>
                <a:srgbClr val="00FF00"/>
              </a:highlight>
            </a:endParaRPr>
          </a:p>
          <a:p>
            <a:r>
              <a:rPr lang="en-US" dirty="0"/>
              <a:t>Move: 	Mark Rison	Second: </a:t>
            </a:r>
            <a:r>
              <a:rPr lang="en-US" dirty="0" err="1"/>
              <a:t>Tomo</a:t>
            </a:r>
            <a:r>
              <a:rPr lang="en-US" dirty="0"/>
              <a:t> Adachi</a:t>
            </a:r>
          </a:p>
          <a:p>
            <a:r>
              <a:rPr lang="en-US" dirty="0"/>
              <a:t>Y/N/A:10/1/1 Motion pass</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77E50AF5-7155-E840-83A5-BAEFD3EADD9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EA0C521B-BE8C-774A-A7FD-8CA888407B9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3013052-9D4A-C04E-A09C-B9B28C70AB95}"/>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6432112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8C9C3-C699-9641-9FAF-1EC866BD4547}"/>
              </a:ext>
            </a:extLst>
          </p:cNvPr>
          <p:cNvSpPr>
            <a:spLocks noGrp="1"/>
          </p:cNvSpPr>
          <p:nvPr>
            <p:ph type="title"/>
          </p:nvPr>
        </p:nvSpPr>
        <p:spPr/>
        <p:txBody>
          <a:bodyPr/>
          <a:lstStyle/>
          <a:p>
            <a:r>
              <a:rPr lang="en-US" dirty="0"/>
              <a:t>CR Motion #1109</a:t>
            </a:r>
          </a:p>
        </p:txBody>
      </p:sp>
      <p:sp>
        <p:nvSpPr>
          <p:cNvPr id="3" name="Content Placeholder 2">
            <a:extLst>
              <a:ext uri="{FF2B5EF4-FFF2-40B4-BE49-F238E27FC236}">
                <a16:creationId xmlns:a16="http://schemas.microsoft.com/office/drawing/2014/main" id="{8D1C34AF-116E-074B-93F2-50448730C2D3}"/>
              </a:ext>
            </a:extLst>
          </p:cNvPr>
          <p:cNvSpPr>
            <a:spLocks noGrp="1"/>
          </p:cNvSpPr>
          <p:nvPr>
            <p:ph idx="1"/>
          </p:nvPr>
        </p:nvSpPr>
        <p:spPr/>
        <p:txBody>
          <a:bodyPr/>
          <a:lstStyle/>
          <a:p>
            <a:r>
              <a:rPr lang="en-US" dirty="0"/>
              <a:t>Move to approve resolutions to CIDs </a:t>
            </a:r>
            <a:r>
              <a:rPr lang="en-GB" dirty="0"/>
              <a:t>25043, 25044, 25118 in doc</a:t>
            </a:r>
            <a:r>
              <a:rPr lang="en-CA" dirty="0"/>
              <a:t> </a:t>
            </a:r>
            <a:r>
              <a:rPr lang="en-CA" dirty="0">
                <a:hlinkClick r:id="rId2"/>
              </a:rPr>
              <a:t>https://mentor.ieee.org/802.11/dcn/20/11-20-1530-02-00ax-sa2-clause-10-comment-resolution.docx</a:t>
            </a:r>
            <a:r>
              <a:rPr lang="en-CA" dirty="0"/>
              <a:t> </a:t>
            </a:r>
          </a:p>
          <a:p>
            <a:endParaRPr lang="en-CA" dirty="0"/>
          </a:p>
          <a:p>
            <a:r>
              <a:rPr lang="en-CA" dirty="0"/>
              <a:t>Move:  Alfred </a:t>
            </a:r>
            <a:r>
              <a:rPr lang="en-CA" dirty="0" err="1"/>
              <a:t>Asterjadhi</a:t>
            </a:r>
            <a:r>
              <a:rPr lang="en-CA" dirty="0"/>
              <a:t>			Second: </a:t>
            </a:r>
            <a:r>
              <a:rPr lang="en-CA" dirty="0" err="1"/>
              <a:t>Yasu</a:t>
            </a:r>
            <a:r>
              <a:rPr lang="en-CA" dirty="0"/>
              <a:t> Inoue</a:t>
            </a:r>
          </a:p>
          <a:p>
            <a:r>
              <a:rPr lang="en-CA" dirty="0"/>
              <a:t>Approved with unanimous </a:t>
            </a:r>
            <a:r>
              <a:rPr lang="en-CA" dirty="0" err="1"/>
              <a:t>sconsent</a:t>
            </a:r>
            <a:endParaRPr lang="en-US" dirty="0"/>
          </a:p>
        </p:txBody>
      </p:sp>
      <p:sp>
        <p:nvSpPr>
          <p:cNvPr id="4" name="Slide Number Placeholder 3">
            <a:extLst>
              <a:ext uri="{FF2B5EF4-FFF2-40B4-BE49-F238E27FC236}">
                <a16:creationId xmlns:a16="http://schemas.microsoft.com/office/drawing/2014/main" id="{396AB94E-5487-4949-9C12-138A9B34008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6F6AB0B6-7A26-484C-B9AA-1CAC72BCCE4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AEE1B56-DC0E-A04B-BD4E-F183DD9B205E}"/>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96685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BC1A2-4659-1747-AF1C-F65960975C35}"/>
              </a:ext>
            </a:extLst>
          </p:cNvPr>
          <p:cNvSpPr>
            <a:spLocks noGrp="1"/>
          </p:cNvSpPr>
          <p:nvPr>
            <p:ph type="title"/>
          </p:nvPr>
        </p:nvSpPr>
        <p:spPr/>
        <p:txBody>
          <a:bodyPr/>
          <a:lstStyle/>
          <a:p>
            <a:r>
              <a:rPr lang="en-US" dirty="0"/>
              <a:t>CR Motion#1110</a:t>
            </a:r>
          </a:p>
        </p:txBody>
      </p:sp>
      <p:sp>
        <p:nvSpPr>
          <p:cNvPr id="3" name="Content Placeholder 2">
            <a:extLst>
              <a:ext uri="{FF2B5EF4-FFF2-40B4-BE49-F238E27FC236}">
                <a16:creationId xmlns:a16="http://schemas.microsoft.com/office/drawing/2014/main" id="{AB2635EE-BA64-924A-BCC8-44857B9E69FB}"/>
              </a:ext>
            </a:extLst>
          </p:cNvPr>
          <p:cNvSpPr>
            <a:spLocks noGrp="1"/>
          </p:cNvSpPr>
          <p:nvPr>
            <p:ph idx="1"/>
          </p:nvPr>
        </p:nvSpPr>
        <p:spPr/>
        <p:txBody>
          <a:bodyPr/>
          <a:lstStyle/>
          <a:p>
            <a:r>
              <a:rPr lang="en-US" dirty="0"/>
              <a:t>Move to approve resolutions to CIDs </a:t>
            </a:r>
            <a:r>
              <a:rPr lang="en-GB" dirty="0"/>
              <a:t>25045, 25048, 25065, 25070, 25093</a:t>
            </a:r>
            <a:r>
              <a:rPr lang="en-US" dirty="0"/>
              <a:t> in doc </a:t>
            </a:r>
          </a:p>
          <a:p>
            <a:r>
              <a:rPr lang="en-CA" dirty="0">
                <a:hlinkClick r:id="rId2"/>
              </a:rPr>
              <a:t>https://mentor.ieee.org/802.11/dcn/20/11-20-1531-04-00ax-cr-for-miscellaneous-cids-in-sa2.docx</a:t>
            </a:r>
            <a:r>
              <a:rPr lang="en-CA" dirty="0"/>
              <a:t> </a:t>
            </a:r>
          </a:p>
          <a:p>
            <a:endParaRPr lang="en-CA" dirty="0"/>
          </a:p>
          <a:p>
            <a:r>
              <a:rPr lang="en-CA" dirty="0"/>
              <a:t>Move:		Po-Kai Huang	Second: </a:t>
            </a:r>
            <a:r>
              <a:rPr lang="en-CA" dirty="0" err="1"/>
              <a:t>Liwen</a:t>
            </a:r>
            <a:r>
              <a:rPr lang="en-CA" dirty="0"/>
              <a:t> Chu</a:t>
            </a:r>
          </a:p>
          <a:p>
            <a:r>
              <a:rPr lang="en-CA" dirty="0"/>
              <a:t>Approved with unanimous consent.</a:t>
            </a:r>
          </a:p>
        </p:txBody>
      </p:sp>
      <p:sp>
        <p:nvSpPr>
          <p:cNvPr id="4" name="Slide Number Placeholder 3">
            <a:extLst>
              <a:ext uri="{FF2B5EF4-FFF2-40B4-BE49-F238E27FC236}">
                <a16:creationId xmlns:a16="http://schemas.microsoft.com/office/drawing/2014/main" id="{2C23D6F5-D4E7-0146-B2D1-4650B867A787}"/>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6476139-0A62-F441-85CE-B228996A477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9F33AA2-2756-3440-9D54-72B9C9A16C82}"/>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2340272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6</a:t>
            </a:r>
            <a:r>
              <a:rPr lang="en-US" baseline="30000" dirty="0"/>
              <a:t>th</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dirty="0"/>
              <a:t>Comment Resolution and Motions</a:t>
            </a:r>
            <a:endParaRPr lang="en-US" sz="1200" dirty="0">
              <a:hlinkClick r:id="rId3"/>
            </a:endParaRPr>
          </a:p>
          <a:p>
            <a:pPr lvl="1">
              <a:buFont typeface="Arial" panose="020B0604020202020204" pitchFamily="34" charset="0"/>
              <a:buChar char="•"/>
            </a:pPr>
            <a:r>
              <a:rPr lang="en-US" sz="1400" dirty="0">
                <a:hlinkClick r:id="rId3"/>
              </a:rPr>
              <a:t>https://mentor.ieee.org/802.11/dcn/20/11-20-1523-01-00ax-11ax-sa2-draft-7-0-comment-resolutions.docx</a:t>
            </a:r>
            <a:r>
              <a:rPr lang="en-US" sz="1400" dirty="0"/>
              <a:t> - </a:t>
            </a:r>
            <a:r>
              <a:rPr lang="en-US" sz="1400" dirty="0" err="1"/>
              <a:t>Menzo</a:t>
            </a:r>
            <a:r>
              <a:rPr lang="en-US" sz="1400" dirty="0"/>
              <a:t> </a:t>
            </a:r>
            <a:r>
              <a:rPr lang="en-US" sz="1400" dirty="0" err="1"/>
              <a:t>Wentink</a:t>
            </a:r>
            <a:endParaRPr lang="en-US" sz="1400" dirty="0"/>
          </a:p>
          <a:p>
            <a:pPr lvl="1">
              <a:buFont typeface="Arial" panose="020B0604020202020204" pitchFamily="34" charset="0"/>
              <a:buChar char="•"/>
            </a:pPr>
            <a:r>
              <a:rPr lang="en-US" sz="1400" strike="sngStrike" dirty="0">
                <a:hlinkClick r:id="rId4"/>
              </a:rPr>
              <a:t>https://mentor.ieee.org/802.11/dcn/20/11-20-1528-00-00ax-sig-b-cr-on-d7-0.doc</a:t>
            </a:r>
            <a:r>
              <a:rPr lang="en-US" sz="1400" strike="sngStrike" dirty="0"/>
              <a:t> - Ross Jian Yu</a:t>
            </a:r>
          </a:p>
          <a:p>
            <a:pPr lvl="1">
              <a:buFont typeface="Arial" panose="020B0604020202020204" pitchFamily="34" charset="0"/>
              <a:buChar char="•"/>
            </a:pPr>
            <a:r>
              <a:rPr lang="en-US" sz="1400" dirty="0">
                <a:hlinkClick r:id="rId5"/>
              </a:rPr>
              <a:t>https://mentor.ieee.org/802.11/dcn/20/11-20-1530-02-00ax-sa2-clause-10-comment-resolution.docx</a:t>
            </a:r>
            <a:r>
              <a:rPr lang="en-US" sz="1400" dirty="0"/>
              <a:t> - Osama </a:t>
            </a:r>
            <a:r>
              <a:rPr lang="en-US" sz="1400" dirty="0" err="1"/>
              <a:t>Aboul-Magd</a:t>
            </a:r>
            <a:endParaRPr lang="en-US" sz="1400" dirty="0"/>
          </a:p>
          <a:p>
            <a:pPr lvl="1">
              <a:buFont typeface="Arial" panose="020B0604020202020204" pitchFamily="34" charset="0"/>
              <a:buChar char="•"/>
            </a:pPr>
            <a:r>
              <a:rPr lang="en-US" sz="1400" dirty="0">
                <a:hlinkClick r:id="rId6"/>
              </a:rPr>
              <a:t>https://mentor.ieee.org/802.11/dcn/20/11-20-1541-00-00ax-mac-cr-miscellaneous-cids-for-sa2.docx</a:t>
            </a:r>
            <a:r>
              <a:rPr lang="en-US" sz="1400" dirty="0"/>
              <a:t> - Alfred </a:t>
            </a:r>
            <a:r>
              <a:rPr lang="en-US" sz="1400" dirty="0" err="1"/>
              <a:t>Asterjadhi</a:t>
            </a:r>
            <a:endParaRPr lang="en-US" sz="1400" dirty="0"/>
          </a:p>
          <a:p>
            <a:pPr lvl="1">
              <a:buFont typeface="Arial" panose="020B0604020202020204" pitchFamily="34" charset="0"/>
              <a:buChar char="•"/>
            </a:pPr>
            <a:r>
              <a:rPr lang="en-US" sz="1400" dirty="0">
                <a:hlinkClick r:id="rId7"/>
              </a:rPr>
              <a:t>https://mentor.ieee.org/802.11/dcn/20/11-20-1571-00-00ax-sa2-comment-resolution-25076-25077.docx</a:t>
            </a:r>
            <a:r>
              <a:rPr lang="en-US" sz="1400" dirty="0"/>
              <a:t> - </a:t>
            </a:r>
            <a:r>
              <a:rPr lang="en-US" sz="1400" dirty="0" err="1"/>
              <a:t>Liwen</a:t>
            </a:r>
            <a:r>
              <a:rPr lang="en-US" sz="1400" dirty="0"/>
              <a:t> Chu</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110283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sz="2000" dirty="0"/>
              <a:t> </a:t>
            </a:r>
            <a:r>
              <a:rPr lang="en-US" sz="3600" dirty="0" err="1">
                <a:latin typeface="Arial" panose="020B0604020202020204" pitchFamily="34" charset="0"/>
              </a:rPr>
              <a:t>TGax</a:t>
            </a:r>
            <a:r>
              <a:rPr lang="en-US" sz="3600" dirty="0">
                <a:latin typeface="Arial" panose="020B0604020202020204" pitchFamily="34" charset="0"/>
              </a:rPr>
              <a:t> CRC Teleconference Agendas: October – November - December 2020</a:t>
            </a:r>
          </a:p>
          <a:p>
            <a:pPr algn="ctr">
              <a:lnSpc>
                <a:spcPct val="90000"/>
              </a:lnSpc>
              <a:buFontTx/>
              <a:buNone/>
            </a:pPr>
            <a:endParaRPr lang="en-US" altLang="en-US" sz="2000" dirty="0">
              <a:latin typeface="Arial" panose="020B0604020202020204" pitchFamily="34" charset="0"/>
            </a:endParaRPr>
          </a:p>
          <a:p>
            <a:pPr algn="ctr">
              <a:lnSpc>
                <a:spcPct val="90000"/>
              </a:lnSpc>
              <a:buFontTx/>
              <a:buNone/>
            </a:pPr>
            <a:r>
              <a:rPr lang="en-US" altLang="en-US" sz="2000" dirty="0">
                <a:latin typeface="Arial" panose="020B0604020202020204" pitchFamily="34" charset="0"/>
              </a:rPr>
              <a:t>Chair: Osama Aboul-Magd (Huawei Technologies)</a:t>
            </a:r>
          </a:p>
          <a:p>
            <a:pPr algn="ctr">
              <a:lnSpc>
                <a:spcPct val="90000"/>
              </a:lnSpc>
              <a:buFontTx/>
              <a:buNone/>
            </a:pPr>
            <a:r>
              <a:rPr lang="en-US" altLang="en-US" sz="2000" dirty="0">
                <a:latin typeface="Arial" panose="020B0604020202020204" pitchFamily="34" charset="0"/>
              </a:rPr>
              <a:t>Vice Chair: Alfred Asterjadhi (Qualcomm)</a:t>
            </a:r>
          </a:p>
          <a:p>
            <a:pPr algn="ctr">
              <a:lnSpc>
                <a:spcPct val="90000"/>
              </a:lnSpc>
              <a:buFontTx/>
              <a:buNone/>
            </a:pPr>
            <a:r>
              <a:rPr lang="en-US" altLang="en-US" sz="2000" dirty="0">
                <a:latin typeface="Arial" panose="020B0604020202020204" pitchFamily="34" charset="0"/>
              </a:rPr>
              <a:t>Vice Chair: Ron </a:t>
            </a:r>
            <a:r>
              <a:rPr lang="en-US" altLang="en-US" sz="2000" dirty="0" err="1">
                <a:latin typeface="Arial" panose="020B0604020202020204" pitchFamily="34" charset="0"/>
              </a:rPr>
              <a:t>Porat</a:t>
            </a:r>
            <a:r>
              <a:rPr lang="en-US" altLang="en-US" sz="2000" dirty="0">
                <a:latin typeface="Arial" panose="020B0604020202020204" pitchFamily="34" charset="0"/>
              </a:rPr>
              <a:t> (Broadcom)</a:t>
            </a:r>
            <a:endParaRPr lang="en-US" altLang="en-US" sz="1800" dirty="0">
              <a:latin typeface="Arial" panose="020B0604020202020204" pitchFamily="34" charset="0"/>
            </a:endParaRPr>
          </a:p>
          <a:p>
            <a:pPr algn="ctr">
              <a:lnSpc>
                <a:spcPct val="90000"/>
              </a:lnSpc>
              <a:buFontTx/>
              <a:buNone/>
            </a:pPr>
            <a:r>
              <a:rPr lang="en-US" altLang="en-US" sz="2000" dirty="0">
                <a:latin typeface="Arial" panose="020B0604020202020204" pitchFamily="34" charset="0"/>
              </a:rPr>
              <a:t>Secretary: Yasuhiko Inoue (NTT)</a:t>
            </a:r>
          </a:p>
          <a:p>
            <a:pPr algn="ctr">
              <a:lnSpc>
                <a:spcPct val="90000"/>
              </a:lnSpc>
              <a:buFontTx/>
              <a:buNone/>
            </a:pPr>
            <a:r>
              <a:rPr lang="en-US" altLang="en-US" sz="2000" dirty="0">
                <a:latin typeface="Arial" panose="020B0604020202020204" pitchFamily="34" charset="0"/>
              </a:rPr>
              <a:t>Technical Editor: Robert Stacey (Intel)</a:t>
            </a:r>
            <a:endParaRPr lang="en-CA" altLang="en-US" sz="200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October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948124052"/>
              </p:ext>
            </p:extLst>
          </p:nvPr>
        </p:nvGraphicFramePr>
        <p:xfrm>
          <a:off x="1676400" y="2316480"/>
          <a:ext cx="9093202" cy="18846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11-20/1530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highlight>
                            <a:srgbClr val="00FF00"/>
                          </a:highlight>
                          <a:latin typeface="+mn-lt"/>
                          <a:ea typeface="+mn-ea"/>
                          <a:cs typeface="+mn-cs"/>
                        </a:rPr>
                        <a:t>25044 </a:t>
                      </a:r>
                      <a:r>
                        <a:rPr lang="en-GB" sz="1800" strike="noStrike" kern="1200" dirty="0">
                          <a:solidFill>
                            <a:schemeClr val="dk1"/>
                          </a:solidFill>
                          <a:effectLst/>
                          <a:latin typeface="+mn-lt"/>
                          <a:ea typeface="+mn-ea"/>
                          <a:cs typeface="+mn-cs"/>
                        </a:rPr>
                        <a:t>resolved in doc 11-20/1523r2</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11-20/1541</a:t>
                      </a:r>
                    </a:p>
                  </a:txBody>
                  <a:tcPr/>
                </a:tc>
                <a:tc>
                  <a:txBody>
                    <a:bodyPr/>
                    <a:lstStyle/>
                    <a:p>
                      <a:pPr lvl="0"/>
                      <a:r>
                        <a:rPr lang="en-GB" sz="1800" kern="1200" dirty="0">
                          <a:solidFill>
                            <a:schemeClr val="dk1"/>
                          </a:solidFill>
                          <a:effectLst/>
                          <a:latin typeface="+mn-lt"/>
                          <a:ea typeface="+mn-ea"/>
                          <a:cs typeface="+mn-cs"/>
                        </a:rPr>
                        <a:t>25015, 25018, 25035, 25046, 25049, 25063, 25066, 25094, 25121, 25126,</a:t>
                      </a:r>
                      <a:endParaRPr lang="en-CA" sz="1800" kern="1200" dirty="0">
                        <a:solidFill>
                          <a:schemeClr val="dk1"/>
                        </a:solidFill>
                        <a:effectLst/>
                        <a:latin typeface="+mn-lt"/>
                        <a:ea typeface="+mn-ea"/>
                        <a:cs typeface="+mn-cs"/>
                      </a:endParaRPr>
                    </a:p>
                    <a:p>
                      <a:r>
                        <a:rPr lang="en-GB" sz="1800" kern="1200" dirty="0">
                          <a:solidFill>
                            <a:schemeClr val="dk1"/>
                          </a:solidFill>
                          <a:effectLst/>
                          <a:latin typeface="+mn-lt"/>
                          <a:ea typeface="+mn-ea"/>
                          <a:cs typeface="+mn-cs"/>
                        </a:rPr>
                        <a:t>25127, 25128, </a:t>
                      </a:r>
                      <a:r>
                        <a:rPr lang="en-GB" sz="1800" kern="1200" dirty="0">
                          <a:solidFill>
                            <a:schemeClr val="dk1"/>
                          </a:solidFill>
                          <a:effectLst/>
                          <a:highlight>
                            <a:srgbClr val="FFFF00"/>
                          </a:highlight>
                          <a:latin typeface="+mn-lt"/>
                          <a:ea typeface="+mn-ea"/>
                          <a:cs typeface="+mn-cs"/>
                        </a:rPr>
                        <a:t>25129</a:t>
                      </a:r>
                      <a:r>
                        <a:rPr lang="en-GB" sz="1800" kern="1200" dirty="0">
                          <a:solidFill>
                            <a:schemeClr val="dk1"/>
                          </a:solidFill>
                          <a:effectLst/>
                          <a:latin typeface="+mn-lt"/>
                          <a:ea typeface="+mn-ea"/>
                          <a:cs typeface="+mn-cs"/>
                        </a:rPr>
                        <a:t>, 25130, 25131, 25088</a:t>
                      </a:r>
                      <a:r>
                        <a:rPr lang="en-CA" dirty="0">
                          <a:effectLst/>
                        </a:rPr>
                        <a:t> </a:t>
                      </a:r>
                      <a:endParaRPr lang="en-US" strike="noStrike" dirty="0"/>
                    </a:p>
                  </a:txBody>
                  <a:tcPr/>
                </a:tc>
                <a:extLst>
                  <a:ext uri="{0D108BD9-81ED-4DB2-BD59-A6C34878D82A}">
                    <a16:rowId xmlns:a16="http://schemas.microsoft.com/office/drawing/2014/main" val="644024948"/>
                  </a:ext>
                </a:extLst>
              </a:tr>
              <a:tr h="370840">
                <a:tc>
                  <a:txBody>
                    <a:bodyPr/>
                    <a:lstStyle/>
                    <a:p>
                      <a:endParaRPr lang="en-US" strike="sngStrik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trike="sngStrike" dirty="0"/>
                    </a:p>
                  </a:txBody>
                  <a:tcPr/>
                </a:tc>
                <a:extLst>
                  <a:ext uri="{0D108BD9-81ED-4DB2-BD59-A6C34878D82A}">
                    <a16:rowId xmlns:a16="http://schemas.microsoft.com/office/drawing/2014/main" val="3989363071"/>
                  </a:ext>
                </a:extLst>
              </a:tr>
            </a:tbl>
          </a:graphicData>
        </a:graphic>
      </p:graphicFrame>
    </p:spTree>
    <p:extLst>
      <p:ext uri="{BB962C8B-B14F-4D97-AF65-F5344CB8AC3E}">
        <p14:creationId xmlns:p14="http://schemas.microsoft.com/office/powerpoint/2010/main" val="26044751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944D6-CFD4-2441-8A31-2641F5705F0F}"/>
              </a:ext>
            </a:extLst>
          </p:cNvPr>
          <p:cNvSpPr>
            <a:spLocks noGrp="1"/>
          </p:cNvSpPr>
          <p:nvPr>
            <p:ph type="title"/>
          </p:nvPr>
        </p:nvSpPr>
        <p:spPr/>
        <p:txBody>
          <a:bodyPr/>
          <a:lstStyle/>
          <a:p>
            <a:r>
              <a:rPr lang="en-US" dirty="0"/>
              <a:t>CR Motion #1111</a:t>
            </a:r>
          </a:p>
        </p:txBody>
      </p:sp>
      <p:sp>
        <p:nvSpPr>
          <p:cNvPr id="6" name="Content Placeholder 5">
            <a:extLst>
              <a:ext uri="{FF2B5EF4-FFF2-40B4-BE49-F238E27FC236}">
                <a16:creationId xmlns:a16="http://schemas.microsoft.com/office/drawing/2014/main" id="{ACA84CAC-8B08-8446-8173-12AFE0BE1578}"/>
              </a:ext>
            </a:extLst>
          </p:cNvPr>
          <p:cNvSpPr>
            <a:spLocks noGrp="1"/>
          </p:cNvSpPr>
          <p:nvPr>
            <p:ph idx="1"/>
          </p:nvPr>
        </p:nvSpPr>
        <p:spPr/>
        <p:txBody>
          <a:bodyPr/>
          <a:lstStyle/>
          <a:p>
            <a:r>
              <a:rPr lang="en-US" dirty="0"/>
              <a:t>Move to approve resolutions to CIDs 25038 and 25044 and the text change related to CID a in doc </a:t>
            </a:r>
            <a:r>
              <a:rPr lang="en-US" dirty="0">
                <a:hlinkClick r:id="rId2"/>
              </a:rPr>
              <a:t>https://mentor.ieee.org/802.11/dcn/20/11-20-1523-02-00ax-11ax-sa2-draft-7-0-comment-resolutions.docx</a:t>
            </a:r>
            <a:r>
              <a:rPr lang="en-US" dirty="0"/>
              <a:t> </a:t>
            </a:r>
          </a:p>
          <a:p>
            <a:endParaRPr lang="en-US" dirty="0"/>
          </a:p>
          <a:p>
            <a:r>
              <a:rPr lang="en-US" dirty="0"/>
              <a:t>Move: </a:t>
            </a:r>
            <a:r>
              <a:rPr lang="en-US" dirty="0" err="1"/>
              <a:t>Menzo</a:t>
            </a:r>
            <a:r>
              <a:rPr lang="en-US" dirty="0"/>
              <a:t> </a:t>
            </a:r>
            <a:r>
              <a:rPr lang="en-US" dirty="0" err="1"/>
              <a:t>Wentink</a:t>
            </a:r>
            <a:r>
              <a:rPr lang="en-US" dirty="0"/>
              <a:t>		Second: Yasuhiko Inoue</a:t>
            </a:r>
          </a:p>
          <a:p>
            <a:r>
              <a:rPr lang="en-US" dirty="0"/>
              <a:t>Approved with unanimous consent.</a:t>
            </a:r>
          </a:p>
        </p:txBody>
      </p:sp>
      <p:sp>
        <p:nvSpPr>
          <p:cNvPr id="5" name="Slide Number Placeholder 4">
            <a:extLst>
              <a:ext uri="{FF2B5EF4-FFF2-40B4-BE49-F238E27FC236}">
                <a16:creationId xmlns:a16="http://schemas.microsoft.com/office/drawing/2014/main" id="{8BABCAB9-F3B1-634F-A60D-969AA759FB76}"/>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sp>
        <p:nvSpPr>
          <p:cNvPr id="4" name="Footer Placeholder 3">
            <a:extLst>
              <a:ext uri="{FF2B5EF4-FFF2-40B4-BE49-F238E27FC236}">
                <a16:creationId xmlns:a16="http://schemas.microsoft.com/office/drawing/2014/main" id="{DF9F831E-2ACD-1140-B020-919C29DCA0FC}"/>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5B0A0570-02A3-5248-95E5-9C9D96675E2D}"/>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25213266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8</a:t>
            </a:r>
            <a:r>
              <a:rPr lang="en-US" baseline="30000" dirty="0"/>
              <a:t>th</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dirty="0"/>
              <a:t>Comment Resolution and Motions</a:t>
            </a:r>
            <a:endParaRPr lang="en-US" sz="1200" dirty="0">
              <a:hlinkClick r:id="rId3"/>
            </a:endParaRPr>
          </a:p>
          <a:p>
            <a:pPr lvl="1">
              <a:buFont typeface="Arial" panose="020B0604020202020204" pitchFamily="34" charset="0"/>
              <a:buChar char="•"/>
            </a:pPr>
            <a:r>
              <a:rPr lang="en-US" sz="1400" strike="sngStrike" dirty="0">
                <a:hlinkClick r:id="rId4"/>
              </a:rPr>
              <a:t>https://mentor.ieee.org/802.11/dcn/20/11-20-1528-00-00ax-sig-b-cr-on-d7-0.doc</a:t>
            </a:r>
            <a:r>
              <a:rPr lang="en-US" sz="1400" strike="sngStrike" dirty="0"/>
              <a:t> - Ross Jian Yu</a:t>
            </a:r>
          </a:p>
          <a:p>
            <a:pPr lvl="1">
              <a:buFont typeface="Arial" panose="020B0604020202020204" pitchFamily="34" charset="0"/>
              <a:buChar char="•"/>
            </a:pPr>
            <a:r>
              <a:rPr lang="en-US" sz="1400" dirty="0">
                <a:hlinkClick r:id="rId5"/>
              </a:rPr>
              <a:t>\https://mentor.ieee.org/802.11/dcn/20/11-20-1541-00-00ax-mac-cr-miscellaneous-cids-for-sa2.docx</a:t>
            </a:r>
            <a:r>
              <a:rPr lang="en-US" sz="1400" dirty="0"/>
              <a:t> - Alfred </a:t>
            </a:r>
            <a:r>
              <a:rPr lang="en-US" sz="1400" dirty="0" err="1"/>
              <a:t>Asterjadhi</a:t>
            </a:r>
            <a:r>
              <a:rPr lang="en-US" sz="1400" dirty="0"/>
              <a:t> - update</a:t>
            </a:r>
          </a:p>
          <a:p>
            <a:pPr lvl="1">
              <a:buFont typeface="Arial" panose="020B0604020202020204" pitchFamily="34" charset="0"/>
              <a:buChar char="•"/>
            </a:pPr>
            <a:r>
              <a:rPr lang="en-US" sz="1400" dirty="0">
                <a:hlinkClick r:id="rId6"/>
              </a:rPr>
              <a:t>https://mentor.ieee.org/802.11/dcn/20/11-20-1571-00-00ax-sa2-comment-resolution-25076-25077.docx</a:t>
            </a:r>
            <a:r>
              <a:rPr lang="en-US" sz="1400" dirty="0"/>
              <a:t> - </a:t>
            </a:r>
            <a:r>
              <a:rPr lang="en-US" sz="1400" dirty="0" err="1"/>
              <a:t>Liwen</a:t>
            </a:r>
            <a:r>
              <a:rPr lang="en-US" sz="1400" dirty="0"/>
              <a:t> Chu - update</a:t>
            </a:r>
          </a:p>
          <a:p>
            <a:pPr lvl="1">
              <a:buFont typeface="Arial" panose="020B0604020202020204" pitchFamily="34" charset="0"/>
              <a:buChar char="•"/>
            </a:pPr>
            <a:r>
              <a:rPr lang="en-US" sz="1400" dirty="0">
                <a:hlinkClick r:id="rId7"/>
              </a:rPr>
              <a:t>https://mentor.ieee.org/802.11/dcn/20/11-20-1585-00-00ax-mac-misc-cr-for-sa2.docx</a:t>
            </a:r>
            <a:r>
              <a:rPr lang="en-US" sz="1400" dirty="0"/>
              <a:t> - Laurent </a:t>
            </a:r>
            <a:r>
              <a:rPr lang="en-US" sz="1400" dirty="0" err="1"/>
              <a:t>Cariou</a:t>
            </a:r>
            <a:endParaRPr lang="en-US" sz="1400" dirty="0"/>
          </a:p>
          <a:p>
            <a:pPr lvl="1">
              <a:buFont typeface="Arial" panose="020B0604020202020204" pitchFamily="34" charset="0"/>
              <a:buChar char="•"/>
            </a:pPr>
            <a:r>
              <a:rPr lang="en-US" sz="1400" dirty="0">
                <a:hlinkClick r:id="rId8"/>
              </a:rPr>
              <a:t>https://mentor.ieee.org/802.11/dcn/20/11-20-1589-01-00ax-sa2-misc-phy-cids.docx</a:t>
            </a:r>
            <a:r>
              <a:rPr lang="en-US" sz="1400" dirty="0"/>
              <a:t> - </a:t>
            </a:r>
            <a:r>
              <a:rPr lang="en-US" sz="1400" dirty="0" err="1"/>
              <a:t>Youhan</a:t>
            </a:r>
            <a:r>
              <a:rPr lang="en-US" sz="1400" dirty="0"/>
              <a:t> Kim</a:t>
            </a:r>
          </a:p>
          <a:p>
            <a:pPr lvl="1">
              <a:buFont typeface="Arial" panose="020B0604020202020204" pitchFamily="34" charset="0"/>
              <a:buChar char="•"/>
            </a:pPr>
            <a:r>
              <a:rPr lang="en-US" sz="1400" dirty="0">
                <a:hlinkClick r:id="rId9"/>
              </a:rPr>
              <a:t>https://mentor.ieee.org/802.11/dcn/20/11-20-1543-01-00ax-cr-d7-0-he-phy-txvector-rxvector-parameters.docx</a:t>
            </a:r>
            <a:r>
              <a:rPr lang="en-US" sz="1400" dirty="0"/>
              <a:t> - Bo Sun</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0823915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EA5C5-92EA-9E40-BD92-9344F2082445}"/>
              </a:ext>
            </a:extLst>
          </p:cNvPr>
          <p:cNvSpPr>
            <a:spLocks noGrp="1"/>
          </p:cNvSpPr>
          <p:nvPr>
            <p:ph type="title"/>
          </p:nvPr>
        </p:nvSpPr>
        <p:spPr/>
        <p:txBody>
          <a:bodyPr/>
          <a:lstStyle/>
          <a:p>
            <a:r>
              <a:rPr lang="en-US" dirty="0"/>
              <a:t>CR Motion #1112</a:t>
            </a:r>
          </a:p>
        </p:txBody>
      </p:sp>
      <p:sp>
        <p:nvSpPr>
          <p:cNvPr id="3" name="Content Placeholder 2">
            <a:extLst>
              <a:ext uri="{FF2B5EF4-FFF2-40B4-BE49-F238E27FC236}">
                <a16:creationId xmlns:a16="http://schemas.microsoft.com/office/drawing/2014/main" id="{BFA2CD5D-AE61-B047-AE3F-6C867EDFE843}"/>
              </a:ext>
            </a:extLst>
          </p:cNvPr>
          <p:cNvSpPr>
            <a:spLocks noGrp="1"/>
          </p:cNvSpPr>
          <p:nvPr>
            <p:ph idx="1"/>
          </p:nvPr>
        </p:nvSpPr>
        <p:spPr/>
        <p:txBody>
          <a:bodyPr/>
          <a:lstStyle/>
          <a:p>
            <a:pPr lvl="0"/>
            <a:r>
              <a:rPr lang="en-US" dirty="0"/>
              <a:t>Move to approve resolutions to CIDs </a:t>
            </a:r>
            <a:r>
              <a:rPr lang="en-GB" kern="1200" dirty="0">
                <a:solidFill>
                  <a:schemeClr val="dk1"/>
                </a:solidFill>
              </a:rPr>
              <a:t>25015, 25018, 25035, 25046, 25049, 25063, 25066, 25094, 25121, 25127, 25128,, 25130, 25131, 25088</a:t>
            </a:r>
            <a:r>
              <a:rPr lang="en-CA" dirty="0"/>
              <a:t> in doc </a:t>
            </a:r>
            <a:r>
              <a:rPr lang="en-CA" dirty="0">
                <a:hlinkClick r:id="rId2"/>
              </a:rPr>
              <a:t>https://mentor.ieee.org/802.11/dcn/20/11-20-1541-02-00ax-mac-cr-miscellaneous-cids-for-sa2.docx</a:t>
            </a:r>
            <a:r>
              <a:rPr lang="en-CA" dirty="0"/>
              <a:t> </a:t>
            </a:r>
          </a:p>
          <a:p>
            <a:pPr lvl="0"/>
            <a:endParaRPr lang="en-CA" dirty="0"/>
          </a:p>
          <a:p>
            <a:pPr lvl="0"/>
            <a:r>
              <a:rPr lang="en-CA" dirty="0"/>
              <a:t>Move: Alfred </a:t>
            </a:r>
            <a:r>
              <a:rPr lang="en-CA" dirty="0" err="1"/>
              <a:t>Asterjadhi</a:t>
            </a:r>
            <a:r>
              <a:rPr lang="en-CA" dirty="0"/>
              <a:t>		Second: </a:t>
            </a:r>
            <a:r>
              <a:rPr lang="en-CA" dirty="0" err="1"/>
              <a:t>Menzo</a:t>
            </a:r>
            <a:r>
              <a:rPr lang="en-CA" dirty="0"/>
              <a:t> </a:t>
            </a:r>
            <a:r>
              <a:rPr lang="en-CA" dirty="0" err="1"/>
              <a:t>Wentink</a:t>
            </a:r>
            <a:endParaRPr lang="en-CA" dirty="0"/>
          </a:p>
          <a:p>
            <a:pPr lvl="0"/>
            <a:r>
              <a:rPr lang="en-CA" dirty="0"/>
              <a:t>Approved with unanimous consent</a:t>
            </a:r>
            <a:endParaRPr lang="en-US" dirty="0"/>
          </a:p>
        </p:txBody>
      </p:sp>
      <p:sp>
        <p:nvSpPr>
          <p:cNvPr id="4" name="Slide Number Placeholder 3">
            <a:extLst>
              <a:ext uri="{FF2B5EF4-FFF2-40B4-BE49-F238E27FC236}">
                <a16:creationId xmlns:a16="http://schemas.microsoft.com/office/drawing/2014/main" id="{2CA43FA0-638B-604D-8FEC-300608F3E7FB}"/>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1AE732BE-7A72-C346-8D53-C9FDD7638DE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27C812E-9866-0149-BA40-2BD164E54DB2}"/>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3751569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479CC-7107-9D48-BD5A-D9ECDA54B482}"/>
              </a:ext>
            </a:extLst>
          </p:cNvPr>
          <p:cNvSpPr>
            <a:spLocks noGrp="1"/>
          </p:cNvSpPr>
          <p:nvPr>
            <p:ph type="title"/>
          </p:nvPr>
        </p:nvSpPr>
        <p:spPr/>
        <p:txBody>
          <a:bodyPr/>
          <a:lstStyle/>
          <a:p>
            <a:r>
              <a:rPr lang="en-US" dirty="0"/>
              <a:t>CR Motion #1113</a:t>
            </a:r>
          </a:p>
        </p:txBody>
      </p:sp>
      <p:sp>
        <p:nvSpPr>
          <p:cNvPr id="3" name="Content Placeholder 2">
            <a:extLst>
              <a:ext uri="{FF2B5EF4-FFF2-40B4-BE49-F238E27FC236}">
                <a16:creationId xmlns:a16="http://schemas.microsoft.com/office/drawing/2014/main" id="{A8F86B9D-CA95-B84C-BA98-B5DEEB0E79A3}"/>
              </a:ext>
            </a:extLst>
          </p:cNvPr>
          <p:cNvSpPr>
            <a:spLocks noGrp="1"/>
          </p:cNvSpPr>
          <p:nvPr>
            <p:ph idx="1"/>
          </p:nvPr>
        </p:nvSpPr>
        <p:spPr/>
        <p:txBody>
          <a:bodyPr/>
          <a:lstStyle/>
          <a:p>
            <a:r>
              <a:rPr lang="en-US" dirty="0"/>
              <a:t>Move to approve resolutions to CIDs </a:t>
            </a:r>
            <a:r>
              <a:rPr lang="en-GB" dirty="0"/>
              <a:t>25030, 25031, 25032, 25080, 25124, and 25125</a:t>
            </a:r>
            <a:r>
              <a:rPr lang="en-CA" dirty="0"/>
              <a:t> in doc </a:t>
            </a:r>
            <a:r>
              <a:rPr lang="en-CA" dirty="0">
                <a:hlinkClick r:id="rId2"/>
              </a:rPr>
              <a:t>https://mentor.ieee.org/802.11/dcn/20/11-20-1585-02-00ax-mac-misc-cr-for-sa2.docx</a:t>
            </a:r>
            <a:r>
              <a:rPr lang="en-CA" dirty="0"/>
              <a:t> </a:t>
            </a:r>
          </a:p>
          <a:p>
            <a:endParaRPr lang="en-CA" dirty="0"/>
          </a:p>
          <a:p>
            <a:r>
              <a:rPr lang="en-CA" dirty="0"/>
              <a:t>Move: Laurent </a:t>
            </a:r>
            <a:r>
              <a:rPr lang="en-CA" dirty="0" err="1"/>
              <a:t>Cariou</a:t>
            </a:r>
            <a:r>
              <a:rPr lang="en-CA" dirty="0"/>
              <a:t>		Second: Mark Rison</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E29C0ADF-FA09-8247-90F6-740906BC0E9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E3E0EE93-A416-9844-96FF-750A7C44D1C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A09249D-47EC-6C47-84F2-B9BBF376ABC7}"/>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0073220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E4AB1-64B2-BB41-93A6-15CF55DF12AF}"/>
              </a:ext>
            </a:extLst>
          </p:cNvPr>
          <p:cNvSpPr>
            <a:spLocks noGrp="1"/>
          </p:cNvSpPr>
          <p:nvPr>
            <p:ph type="title"/>
          </p:nvPr>
        </p:nvSpPr>
        <p:spPr/>
        <p:txBody>
          <a:bodyPr/>
          <a:lstStyle/>
          <a:p>
            <a:r>
              <a:rPr lang="en-US" dirty="0"/>
              <a:t>SP (11-20/1589r1)</a:t>
            </a:r>
          </a:p>
        </p:txBody>
      </p:sp>
      <p:sp>
        <p:nvSpPr>
          <p:cNvPr id="3" name="Content Placeholder 2">
            <a:extLst>
              <a:ext uri="{FF2B5EF4-FFF2-40B4-BE49-F238E27FC236}">
                <a16:creationId xmlns:a16="http://schemas.microsoft.com/office/drawing/2014/main" id="{CB82D0BB-0E16-6C48-A987-FC627371300B}"/>
              </a:ext>
            </a:extLst>
          </p:cNvPr>
          <p:cNvSpPr>
            <a:spLocks noGrp="1"/>
          </p:cNvSpPr>
          <p:nvPr>
            <p:ph idx="1"/>
          </p:nvPr>
        </p:nvSpPr>
        <p:spPr/>
        <p:txBody>
          <a:bodyPr/>
          <a:lstStyle/>
          <a:p>
            <a:r>
              <a:rPr lang="en-US" dirty="0"/>
              <a:t>Which option do you prefer as the resolution to CID 25104?</a:t>
            </a:r>
          </a:p>
          <a:p>
            <a:endParaRPr lang="en-US" dirty="0"/>
          </a:p>
          <a:p>
            <a:pPr marL="457200" indent="-457200">
              <a:buAutoNum type="arabicPeriod"/>
            </a:pPr>
            <a:r>
              <a:rPr lang="en-US" dirty="0"/>
              <a:t>Rejected - 5</a:t>
            </a:r>
          </a:p>
          <a:p>
            <a:pPr marL="457200" indent="-457200">
              <a:buAutoNum type="arabicPeriod"/>
            </a:pPr>
            <a:r>
              <a:rPr lang="en-US" dirty="0"/>
              <a:t>Accepted - 6</a:t>
            </a:r>
          </a:p>
        </p:txBody>
      </p:sp>
      <p:sp>
        <p:nvSpPr>
          <p:cNvPr id="4" name="Slide Number Placeholder 3">
            <a:extLst>
              <a:ext uri="{FF2B5EF4-FFF2-40B4-BE49-F238E27FC236}">
                <a16:creationId xmlns:a16="http://schemas.microsoft.com/office/drawing/2014/main" id="{B4687CE8-DB5A-8B41-8A7F-38E608D66458}"/>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F20FE11B-DAAA-C348-8EA2-2996E1E9B4B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1BDFFA7-83D9-9942-81F2-2B4EF443ACDD}"/>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0530121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3CDCE-9D62-7C46-932E-6EA350CF0AA6}"/>
              </a:ext>
            </a:extLst>
          </p:cNvPr>
          <p:cNvSpPr>
            <a:spLocks noGrp="1"/>
          </p:cNvSpPr>
          <p:nvPr>
            <p:ph type="title"/>
          </p:nvPr>
        </p:nvSpPr>
        <p:spPr/>
        <p:txBody>
          <a:bodyPr/>
          <a:lstStyle/>
          <a:p>
            <a:r>
              <a:rPr lang="en-US" dirty="0"/>
              <a:t>CR Motion #1114</a:t>
            </a:r>
          </a:p>
        </p:txBody>
      </p:sp>
      <p:sp>
        <p:nvSpPr>
          <p:cNvPr id="3" name="Content Placeholder 2">
            <a:extLst>
              <a:ext uri="{FF2B5EF4-FFF2-40B4-BE49-F238E27FC236}">
                <a16:creationId xmlns:a16="http://schemas.microsoft.com/office/drawing/2014/main" id="{DFF17136-2567-2348-A5C2-FD47B538C41C}"/>
              </a:ext>
            </a:extLst>
          </p:cNvPr>
          <p:cNvSpPr>
            <a:spLocks noGrp="1"/>
          </p:cNvSpPr>
          <p:nvPr>
            <p:ph idx="1"/>
          </p:nvPr>
        </p:nvSpPr>
        <p:spPr/>
        <p:txBody>
          <a:bodyPr/>
          <a:lstStyle/>
          <a:p>
            <a:r>
              <a:rPr lang="en-US" dirty="0"/>
              <a:t>Move to approve resolutions to CIDs </a:t>
            </a:r>
            <a:r>
              <a:rPr lang="en-GB" dirty="0"/>
              <a:t>25104, 25117, 25073, 25105 in doc </a:t>
            </a:r>
            <a:r>
              <a:rPr lang="en-GB" dirty="0">
                <a:hlinkClick r:id="rId2"/>
              </a:rPr>
              <a:t>https://mentor.ieee.org/802.11/dcn/20/11-20-1589-02-00ax-sa2-misc-phy-cids.docx</a:t>
            </a:r>
            <a:r>
              <a:rPr lang="en-GB" dirty="0"/>
              <a:t>  </a:t>
            </a:r>
          </a:p>
          <a:p>
            <a:endParaRPr lang="en-GB" dirty="0"/>
          </a:p>
          <a:p>
            <a:r>
              <a:rPr lang="en-GB" dirty="0"/>
              <a:t>Move: </a:t>
            </a:r>
            <a:r>
              <a:rPr lang="en-GB" dirty="0" err="1"/>
              <a:t>Youhan</a:t>
            </a:r>
            <a:r>
              <a:rPr lang="en-GB" dirty="0"/>
              <a:t> Kim		Second: </a:t>
            </a:r>
            <a:r>
              <a:rPr lang="en-GB" dirty="0" err="1"/>
              <a:t>Menzo</a:t>
            </a:r>
            <a:r>
              <a:rPr lang="en-GB" dirty="0"/>
              <a:t> </a:t>
            </a:r>
            <a:r>
              <a:rPr lang="en-GB" dirty="0" err="1"/>
              <a:t>Wentink</a:t>
            </a:r>
            <a:endParaRPr lang="en-GB" dirty="0"/>
          </a:p>
          <a:p>
            <a:r>
              <a:rPr lang="en-GB" dirty="0"/>
              <a:t>Approved with unanimous consent.</a:t>
            </a:r>
            <a:endParaRPr lang="en-CA" dirty="0"/>
          </a:p>
          <a:p>
            <a:endParaRPr lang="en-US" dirty="0"/>
          </a:p>
        </p:txBody>
      </p:sp>
      <p:sp>
        <p:nvSpPr>
          <p:cNvPr id="4" name="Slide Number Placeholder 3">
            <a:extLst>
              <a:ext uri="{FF2B5EF4-FFF2-40B4-BE49-F238E27FC236}">
                <a16:creationId xmlns:a16="http://schemas.microsoft.com/office/drawing/2014/main" id="{95CF0991-C993-5249-8A82-35E0D5CBC0D6}"/>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5ABD320E-4404-8C4F-9794-D8D34FA0A79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68BE0D1-2AE9-5647-A600-53C5BBC0BB97}"/>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416845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96F9A-5A79-964E-B082-2EACDE0AB01D}"/>
              </a:ext>
            </a:extLst>
          </p:cNvPr>
          <p:cNvSpPr>
            <a:spLocks noGrp="1"/>
          </p:cNvSpPr>
          <p:nvPr>
            <p:ph type="title"/>
          </p:nvPr>
        </p:nvSpPr>
        <p:spPr/>
        <p:txBody>
          <a:bodyPr/>
          <a:lstStyle/>
          <a:p>
            <a:r>
              <a:rPr lang="en-US" dirty="0"/>
              <a:t>CR Motion #1115</a:t>
            </a:r>
          </a:p>
        </p:txBody>
      </p:sp>
      <p:sp>
        <p:nvSpPr>
          <p:cNvPr id="3" name="Content Placeholder 2">
            <a:extLst>
              <a:ext uri="{FF2B5EF4-FFF2-40B4-BE49-F238E27FC236}">
                <a16:creationId xmlns:a16="http://schemas.microsoft.com/office/drawing/2014/main" id="{3F636753-1142-DA4E-87C2-FAFB2183ACFE}"/>
              </a:ext>
            </a:extLst>
          </p:cNvPr>
          <p:cNvSpPr>
            <a:spLocks noGrp="1"/>
          </p:cNvSpPr>
          <p:nvPr>
            <p:ph idx="1"/>
          </p:nvPr>
        </p:nvSpPr>
        <p:spPr/>
        <p:txBody>
          <a:bodyPr/>
          <a:lstStyle/>
          <a:p>
            <a:r>
              <a:rPr lang="en-US" dirty="0"/>
              <a:t>Move to approve resolutions to CIDs </a:t>
            </a:r>
            <a:r>
              <a:rPr lang="en-GB" dirty="0"/>
              <a:t>25051, 25052, 25059 in doc </a:t>
            </a:r>
            <a:r>
              <a:rPr lang="en-GB" dirty="0">
                <a:hlinkClick r:id="rId2"/>
              </a:rPr>
              <a:t>https://mentor.ieee.org/802.11/dcn/20/11-20-1543-02-00ax-cr-d7-0-he-phy-txvector-rxvector-parameters.docx</a:t>
            </a:r>
            <a:r>
              <a:rPr lang="en-GB" dirty="0"/>
              <a:t> </a:t>
            </a:r>
          </a:p>
          <a:p>
            <a:endParaRPr lang="en-GB" dirty="0"/>
          </a:p>
          <a:p>
            <a:r>
              <a:rPr lang="en-GB" dirty="0"/>
              <a:t>Move: Bo Sun	Second: </a:t>
            </a:r>
            <a:r>
              <a:rPr lang="en-GB" dirty="0" err="1"/>
              <a:t>Youhan</a:t>
            </a:r>
            <a:r>
              <a:rPr lang="en-GB" dirty="0"/>
              <a:t> Kim</a:t>
            </a:r>
          </a:p>
          <a:p>
            <a:r>
              <a:rPr lang="en-GB" dirty="0"/>
              <a:t>Approved with unanimous consent.</a:t>
            </a:r>
            <a:endParaRPr lang="en-US" dirty="0"/>
          </a:p>
        </p:txBody>
      </p:sp>
      <p:sp>
        <p:nvSpPr>
          <p:cNvPr id="4" name="Slide Number Placeholder 3">
            <a:extLst>
              <a:ext uri="{FF2B5EF4-FFF2-40B4-BE49-F238E27FC236}">
                <a16:creationId xmlns:a16="http://schemas.microsoft.com/office/drawing/2014/main" id="{2EF81956-26C5-C84B-981A-484500A679E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26F5270-A55E-C148-A140-A1483DC82FB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5EB75BE-75AC-7945-AC5E-62EF04A3D7A1}"/>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4524243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13</a:t>
            </a:r>
            <a:r>
              <a:rPr lang="en-US" baseline="30000" dirty="0"/>
              <a:t>th</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dirty="0"/>
              <a:t>Comment Resolution and Motions</a:t>
            </a:r>
            <a:endParaRPr lang="en-US" sz="1200" dirty="0">
              <a:hlinkClick r:id="rId3"/>
            </a:endParaRPr>
          </a:p>
          <a:p>
            <a:pPr lvl="1">
              <a:buFont typeface="Arial" panose="020B0604020202020204" pitchFamily="34" charset="0"/>
              <a:buChar char="•"/>
            </a:pPr>
            <a:r>
              <a:rPr lang="en-US" sz="1400" strike="sngStrike" dirty="0">
                <a:hlinkClick r:id="rId4"/>
              </a:rPr>
              <a:t>https://mentor.ieee.org/802.11/dcn/20/11-20-1528-00-00ax-sig-b-cr-on-d7-0.doc</a:t>
            </a:r>
            <a:r>
              <a:rPr lang="en-US" sz="1400" strike="sngStrike" dirty="0"/>
              <a:t> - Ross Jian Yu</a:t>
            </a:r>
          </a:p>
          <a:p>
            <a:pPr lvl="1">
              <a:buFont typeface="Arial" panose="020B0604020202020204" pitchFamily="34" charset="0"/>
              <a:buChar char="•"/>
            </a:pPr>
            <a:r>
              <a:rPr lang="en-US" sz="1400" dirty="0">
                <a:hlinkClick r:id="rId5"/>
              </a:rPr>
              <a:t>\https://mentor.ieee.org/802.11/dcn/20/11-20-1541-00-00ax-mac-cr-miscellaneous-cids-for-sa2.docx</a:t>
            </a:r>
            <a:r>
              <a:rPr lang="en-US" sz="1400" dirty="0"/>
              <a:t> - Alfred </a:t>
            </a:r>
            <a:r>
              <a:rPr lang="en-US" sz="1400" dirty="0" err="1"/>
              <a:t>Asterjadhi</a:t>
            </a:r>
            <a:r>
              <a:rPr lang="en-US" sz="1400" dirty="0"/>
              <a:t> - update</a:t>
            </a:r>
          </a:p>
          <a:p>
            <a:pPr lvl="1">
              <a:buFont typeface="Arial" panose="020B0604020202020204" pitchFamily="34" charset="0"/>
              <a:buChar char="•"/>
            </a:pPr>
            <a:r>
              <a:rPr lang="en-US" sz="1400" dirty="0">
                <a:hlinkClick r:id="rId6"/>
              </a:rPr>
              <a:t>https://mentor.ieee.org/802.11/dcn/20/11-20-1571-00-00ax-sa2-comment-resolution-25076-25077.docx</a:t>
            </a:r>
            <a:r>
              <a:rPr lang="en-US" sz="1400" dirty="0"/>
              <a:t> - </a:t>
            </a:r>
            <a:r>
              <a:rPr lang="en-US" sz="1400" dirty="0" err="1"/>
              <a:t>Liwen</a:t>
            </a:r>
            <a:r>
              <a:rPr lang="en-US" sz="1400" dirty="0"/>
              <a:t> Chu - update</a:t>
            </a:r>
          </a:p>
          <a:p>
            <a:pPr lvl="1">
              <a:buFont typeface="Arial" panose="020B0604020202020204" pitchFamily="34" charset="0"/>
              <a:buChar char="•"/>
            </a:pPr>
            <a:r>
              <a:rPr lang="en-US" sz="1400" dirty="0">
                <a:hlinkClick r:id="rId7"/>
              </a:rPr>
              <a:t>https://mentor.ieee.org/802.11/dcn/20/11-20-1589-01-00ax-sa2-misc-phy-cids.docx</a:t>
            </a:r>
            <a:r>
              <a:rPr lang="en-US" sz="1400" dirty="0"/>
              <a:t> - </a:t>
            </a:r>
            <a:r>
              <a:rPr lang="en-US" sz="1400" dirty="0" err="1"/>
              <a:t>Youhan</a:t>
            </a:r>
            <a:r>
              <a:rPr lang="en-US" sz="1400" dirty="0"/>
              <a:t> Kim - CID 25101</a:t>
            </a:r>
          </a:p>
          <a:p>
            <a:pPr lvl="1">
              <a:buFont typeface="Arial" panose="020B0604020202020204" pitchFamily="34" charset="0"/>
              <a:buChar char="•"/>
            </a:pPr>
            <a:r>
              <a:rPr lang="en-US" sz="1400" dirty="0">
                <a:hlinkClick r:id="rId8"/>
              </a:rPr>
              <a:t>https://mentor.ieee.org/802.11/dcn/20/11-20-1543-01-00ax-cr-d7-0-he-phy-txvector-rxvector-parameters.docx</a:t>
            </a:r>
            <a:r>
              <a:rPr lang="en-US" sz="1400" dirty="0"/>
              <a:t> - Bo Sun </a:t>
            </a:r>
            <a:r>
              <a:rPr lang="en-US" sz="1400"/>
              <a:t>- update</a:t>
            </a:r>
            <a:endParaRPr lang="en-US" sz="1400" dirty="0"/>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4512978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853909822"/>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1446</TotalTime>
  <Words>3354</Words>
  <Application>Microsoft Macintosh PowerPoint</Application>
  <PresentationFormat>Widescreen</PresentationFormat>
  <Paragraphs>330</Paragraphs>
  <Slides>28</Slides>
  <Notes>9</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6" baseType="lpstr">
      <vt:lpstr>Arial</vt:lpstr>
      <vt:lpstr>Arial Black</vt:lpstr>
      <vt:lpstr>Calibri</vt:lpstr>
      <vt:lpstr>Monotype Sorts</vt:lpstr>
      <vt:lpstr>Times New Roman</vt:lpstr>
      <vt:lpstr>Wingdings</vt:lpstr>
      <vt:lpstr>Office Theme</vt:lpstr>
      <vt:lpstr>Document</vt:lpstr>
      <vt:lpstr>TGax CRC Teleconference Agendas: October – November - December 2020</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October 1st Teleconference Agenda</vt:lpstr>
      <vt:lpstr>Candidate CIDs</vt:lpstr>
      <vt:lpstr>Cascading Discussion</vt:lpstr>
      <vt:lpstr>Cascading SP</vt:lpstr>
      <vt:lpstr>CR Motion # 1108</vt:lpstr>
      <vt:lpstr>CR Motion #1109</vt:lpstr>
      <vt:lpstr>CR Motion#1110</vt:lpstr>
      <vt:lpstr>October 6th Teleconference Agenda</vt:lpstr>
      <vt:lpstr>Candidate CIDs</vt:lpstr>
      <vt:lpstr>CR Motion #1111</vt:lpstr>
      <vt:lpstr>October 8th Teleconference Agenda</vt:lpstr>
      <vt:lpstr>CR Motion #1112</vt:lpstr>
      <vt:lpstr>CR Motion #1113</vt:lpstr>
      <vt:lpstr>SP (11-20/1589r1)</vt:lpstr>
      <vt:lpstr>CR Motion #1114</vt:lpstr>
      <vt:lpstr>CR Motion #1115</vt:lpstr>
      <vt:lpstr>October 13th Teleconference Agenda</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126</cp:revision>
  <cp:lastPrinted>1601-01-01T00:00:00Z</cp:lastPrinted>
  <dcterms:created xsi:type="dcterms:W3CDTF">2019-08-14T12:42:27Z</dcterms:created>
  <dcterms:modified xsi:type="dcterms:W3CDTF">2020-10-12T10:58:38Z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