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309" r:id="rId4"/>
    <p:sldId id="301" r:id="rId5"/>
    <p:sldId id="308" r:id="rId6"/>
    <p:sldId id="273" r:id="rId7"/>
    <p:sldId id="302" r:id="rId8"/>
    <p:sldId id="303" r:id="rId9"/>
    <p:sldId id="304" r:id="rId10"/>
    <p:sldId id="305" r:id="rId11"/>
    <p:sldId id="268" r:id="rId12"/>
    <p:sldId id="276" r:id="rId13"/>
    <p:sldId id="296" r:id="rId14"/>
    <p:sldId id="306" r:id="rId15"/>
    <p:sldId id="307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89" d="100"/>
          <a:sy n="89" d="100"/>
        </p:scale>
        <p:origin x="1358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802.11-20/1396r1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Probe Request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2020-09-14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754979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Yunbo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Guogang</a:t>
                      </a:r>
                      <a:r>
                        <a:rPr lang="en-US" sz="1200" dirty="0" smtClean="0"/>
                        <a:t> Huang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Yifan</a:t>
                      </a:r>
                      <a:r>
                        <a:rPr lang="en-US" sz="1200" baseline="0" dirty="0" smtClean="0"/>
                        <a:t> Zhou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Yiqing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probe request (4)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785941"/>
            <a:ext cx="7770813" cy="15668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In order to request partial information (specific IEs) of an AP MLD, we propose to reuse the </a:t>
            </a:r>
            <a:r>
              <a:rPr lang="en-US" altLang="zh-CN" sz="1800" b="0" dirty="0" smtClean="0">
                <a:solidFill>
                  <a:srgbClr val="FF0000"/>
                </a:solidFill>
              </a:rPr>
              <a:t>non-inheritance element </a:t>
            </a:r>
            <a:r>
              <a:rPr lang="en-US" altLang="zh-CN" sz="1800" b="0" dirty="0" smtClean="0"/>
              <a:t>carried in the per-STA profile Subelement to indicate the Information Elements that the non-AP MLD wants to probe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Note that the “target MLD” subfield is set to 1 in this case</a:t>
            </a:r>
            <a:endParaRPr lang="en-US" altLang="zh-CN" sz="1400" b="0" dirty="0" smtClean="0"/>
          </a:p>
        </p:txBody>
      </p:sp>
      <p:sp>
        <p:nvSpPr>
          <p:cNvPr id="3" name="矩形 2"/>
          <p:cNvSpPr/>
          <p:nvPr/>
        </p:nvSpPr>
        <p:spPr bwMode="auto">
          <a:xfrm>
            <a:off x="1140706" y="3505673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826506" y="3503614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Duration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4361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A1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8933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A2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52094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A3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10000" y="3503614"/>
            <a:ext cx="83590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Sequence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45905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HT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3317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017507" y="3503614"/>
            <a:ext cx="11429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Element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71605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7846308" y="3503614"/>
            <a:ext cx="45719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FCS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1977482" y="4300539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2691170" y="4303714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404858" y="4302920"/>
            <a:ext cx="96644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 Extension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331706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 MAC Address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246106" y="4302920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9319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(x)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78463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(y)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 flipH="1">
            <a:off x="1975894" y="3960814"/>
            <a:ext cx="4041614" cy="3397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>
            <a:off x="7160348" y="3963989"/>
            <a:ext cx="160035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文本框 29"/>
          <p:cNvSpPr txBox="1"/>
          <p:nvPr/>
        </p:nvSpPr>
        <p:spPr>
          <a:xfrm>
            <a:off x="250305" y="3352800"/>
            <a:ext cx="1119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Probe Request Frame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4367392" y="4300539"/>
            <a:ext cx="96431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7567963" y="5103814"/>
            <a:ext cx="12191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Non-inheritance element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5161159" y="5110957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Subelement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6124029" y="5110957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6847930" y="5110957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6728445" y="5787233"/>
            <a:ext cx="51055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Link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 flipH="1">
            <a:off x="5161158" y="4757739"/>
            <a:ext cx="177074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7846307" y="4757739"/>
            <a:ext cx="940855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接连接符 46"/>
          <p:cNvCxnSpPr/>
          <p:nvPr/>
        </p:nvCxnSpPr>
        <p:spPr bwMode="auto">
          <a:xfrm flipH="1">
            <a:off x="6739296" y="5563395"/>
            <a:ext cx="92076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接连接符 47"/>
          <p:cNvCxnSpPr/>
          <p:nvPr/>
        </p:nvCxnSpPr>
        <p:spPr bwMode="auto">
          <a:xfrm>
            <a:off x="7561618" y="5563395"/>
            <a:ext cx="187937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矩形 49"/>
          <p:cNvSpPr/>
          <p:nvPr/>
        </p:nvSpPr>
        <p:spPr bwMode="auto">
          <a:xfrm>
            <a:off x="7239000" y="5787233"/>
            <a:ext cx="51055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116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propose a unified design of multi-link probe request, which carries multi-link element to indicate: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The target MLD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Multiple MLDs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The target links of one or more MLDs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The target information elements of one or more links of one or more MLDs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agree that a non-AP MLD can carry a multi-link element in the probe request frame to probe complete information of an AP MLD?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The MLD MAC Address field indicates the MLD address of the target AP MLD</a:t>
            </a:r>
          </a:p>
          <a:p>
            <a:pPr marL="742950" lvl="2" indent="-342900">
              <a:buChar char="•"/>
            </a:pPr>
            <a:r>
              <a:rPr lang="en-US" altLang="zh-CN" dirty="0" smtClean="0"/>
              <a:t>The </a:t>
            </a:r>
            <a:r>
              <a:rPr lang="en-US" altLang="zh-CN" dirty="0"/>
              <a:t>per-STA profile subelements indicate the specific links of the target AP MLD that the non-AP MLD wants to probe</a:t>
            </a:r>
          </a:p>
        </p:txBody>
      </p:sp>
    </p:spTree>
    <p:extLst>
      <p:ext uri="{BB962C8B-B14F-4D97-AF65-F5344CB8AC3E}">
        <p14:creationId xmlns:p14="http://schemas.microsoft.com/office/powerpoint/2010/main" val="392118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agree that the multi-link element can carry a subfield in the multi-link control field to indicate whether the multi-link element carries the MLD information of the non-AP MLD, or it carries the information of </a:t>
            </a:r>
            <a:r>
              <a:rPr lang="en-US" altLang="zh-CN" dirty="0"/>
              <a:t>the target AP MLD for the probe </a:t>
            </a:r>
            <a:r>
              <a:rPr lang="en-US" altLang="zh-CN" dirty="0" smtClean="0"/>
              <a:t>request?</a:t>
            </a:r>
          </a:p>
        </p:txBody>
      </p:sp>
    </p:spTree>
    <p:extLst>
      <p:ext uri="{BB962C8B-B14F-4D97-AF65-F5344CB8AC3E}">
        <p14:creationId xmlns:p14="http://schemas.microsoft.com/office/powerpoint/2010/main" val="384663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agree that the probe request frame can carry multiple multi-link elements to probe the information of multiple MLDs?</a:t>
            </a:r>
          </a:p>
        </p:txBody>
      </p:sp>
    </p:spTree>
    <p:extLst>
      <p:ext uri="{BB962C8B-B14F-4D97-AF65-F5344CB8AC3E}">
        <p14:creationId xmlns:p14="http://schemas.microsoft.com/office/powerpoint/2010/main" val="22179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4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Do you agree that the per-STA profile Subelement of the multi-link element in the probe request frame can carry non-inheritance element to indicate the list of information elements that the non-AP MLD requests to probe?</a:t>
            </a:r>
          </a:p>
        </p:txBody>
      </p:sp>
    </p:spTree>
    <p:extLst>
      <p:ext uri="{BB962C8B-B14F-4D97-AF65-F5344CB8AC3E}">
        <p14:creationId xmlns:p14="http://schemas.microsoft.com/office/powerpoint/2010/main" val="286439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We discuss multi-link discovery in this contribution.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There are two kinds of discovery methods defined in the 802.11 SPEC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Passive scanning: STA receives a Beacon frame which carries the complete information of a BSS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Active scanning: STA transmits a probe request frame to solicit the complete information of one or more </a:t>
            </a:r>
            <a:r>
              <a:rPr lang="en-US" altLang="zh-CN" sz="1400" dirty="0" err="1" smtClean="0"/>
              <a:t>BSSes</a:t>
            </a:r>
            <a:endParaRPr lang="en-US" altLang="zh-CN" sz="14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In MLO, the Beacon frame may not carry the complete information of all links to avoid Beacon bloating.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 Motion 115, #</a:t>
            </a:r>
            <a:r>
              <a:rPr lang="en-US" altLang="zh-CN" sz="1400" dirty="0" smtClean="0"/>
              <a:t>SP93: 802.11be </a:t>
            </a:r>
            <a:r>
              <a:rPr lang="en-US" altLang="zh-CN" sz="1400" dirty="0"/>
              <a:t>shall define mechanism(s) for an AP of an AP MLD to advertise complete or partial information of other links:  </a:t>
            </a:r>
          </a:p>
          <a:p>
            <a:pPr marL="857250" lvl="2" indent="0"/>
            <a:r>
              <a:rPr lang="en-US" altLang="zh-CN" sz="1200" dirty="0" smtClean="0"/>
              <a:t>•       </a:t>
            </a:r>
            <a:r>
              <a:rPr lang="en-US" altLang="zh-CN" sz="1200" dirty="0"/>
              <a:t>Partial information to prevent frame bloating.  </a:t>
            </a:r>
          </a:p>
          <a:p>
            <a:pPr marL="857250" lvl="2" indent="0"/>
            <a:r>
              <a:rPr lang="en-US" altLang="zh-CN" sz="1200" dirty="0" smtClean="0"/>
              <a:t>•       </a:t>
            </a:r>
            <a:r>
              <a:rPr lang="en-US" altLang="zh-CN" sz="1200" dirty="0"/>
              <a:t>For example, frames exchanged during ML setup are expected to carry complete information while </a:t>
            </a:r>
            <a:r>
              <a:rPr lang="en-US" altLang="zh-CN" sz="1200" dirty="0">
                <a:solidFill>
                  <a:srgbClr val="FF0000"/>
                </a:solidFill>
              </a:rPr>
              <a:t>Beacon frame is expected to carry partial information</a:t>
            </a:r>
            <a:r>
              <a:rPr lang="en-US" altLang="zh-CN" sz="1200" dirty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In that case, a non-AP MLD needs to transmits a probe request frame to solicit complete information of a AP MLD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MLD probe request in Draft 0.1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5704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 An MLD probe request is a Probe Request frame:</a:t>
            </a:r>
            <a:endParaRPr lang="en-US" altLang="zh-CN" sz="1800" b="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with the Address 1 field set to the broadcast address, the Address 3 field set to the BSSID of an AP, or with the Address 1 field set to the BSSID of an AP, or other addressing </a:t>
            </a:r>
            <a:r>
              <a:rPr lang="en-US" altLang="zh-CN" sz="1400" dirty="0" smtClean="0"/>
              <a:t>TBD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and that includes a TBD signaling that identifies that the Probe Request frame is an MLD probe request and that </a:t>
            </a:r>
            <a:r>
              <a:rPr lang="en-US" altLang="zh-CN" sz="1400" dirty="0">
                <a:solidFill>
                  <a:srgbClr val="FF0000"/>
                </a:solidFill>
              </a:rPr>
              <a:t>identifies which APs of the AP MLD are </a:t>
            </a:r>
            <a:r>
              <a:rPr lang="en-US" altLang="zh-CN" sz="1400" dirty="0" smtClean="0">
                <a:solidFill>
                  <a:srgbClr val="FF0000"/>
                </a:solidFill>
              </a:rPr>
              <a:t>requested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399154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Probe for multiple BSSID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828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Multiple BSSID set may exist on each of the links, hence, multiple </a:t>
            </a:r>
            <a:r>
              <a:rPr lang="en-US" altLang="zh-CN" sz="1800" b="0" dirty="0" smtClean="0"/>
              <a:t>virtual MLDs may be collocated in the same physical device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The APs of those MLDs </a:t>
            </a:r>
            <a:r>
              <a:rPr lang="en-US" altLang="zh-CN" sz="1800" b="0" dirty="0"/>
              <a:t>are reported in the RNR without complete </a:t>
            </a:r>
            <a:r>
              <a:rPr lang="en-US" altLang="zh-CN" sz="1800" b="0" dirty="0" smtClean="0"/>
              <a:t>information</a:t>
            </a:r>
            <a:endParaRPr lang="en-US" altLang="zh-CN" sz="18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The</a:t>
            </a:r>
            <a:r>
              <a:rPr lang="en-US" altLang="zh-CN" sz="1800" b="0" dirty="0" smtClean="0"/>
              <a:t> MLD probe request frame </a:t>
            </a:r>
            <a:r>
              <a:rPr lang="en-US" altLang="zh-CN" sz="1800" b="0" dirty="0" smtClean="0"/>
              <a:t>should be able to </a:t>
            </a:r>
            <a:r>
              <a:rPr lang="en-US" altLang="zh-CN" sz="1800" b="0" dirty="0" smtClean="0">
                <a:solidFill>
                  <a:srgbClr val="FF0000"/>
                </a:solidFill>
              </a:rPr>
              <a:t>identify which MLDs are requested</a:t>
            </a:r>
            <a:endParaRPr lang="en-US" altLang="zh-CN" sz="1800" b="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CN" sz="1200" b="0" dirty="0" smtClean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2219754" y="4464658"/>
            <a:ext cx="4800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>
            <a:off x="2219754" y="5074258"/>
            <a:ext cx="4800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2219754" y="5683858"/>
            <a:ext cx="4800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椭圆 5"/>
          <p:cNvSpPr/>
          <p:nvPr/>
        </p:nvSpPr>
        <p:spPr bwMode="auto">
          <a:xfrm>
            <a:off x="2905554" y="4350358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椭圆 9"/>
          <p:cNvSpPr/>
          <p:nvPr/>
        </p:nvSpPr>
        <p:spPr bwMode="auto">
          <a:xfrm>
            <a:off x="2905554" y="4959958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2905554" y="5569557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4277154" y="4350358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4277154" y="4956146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5572554" y="4963771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5572554" y="5569557"/>
            <a:ext cx="228600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33778" y="4271181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433778" y="4876969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33778" y="549038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Link 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2753154" y="4083658"/>
            <a:ext cx="533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4117198" y="4083658"/>
            <a:ext cx="533400" cy="12954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420154" y="4743550"/>
            <a:ext cx="533400" cy="12954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691078" y="3723339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MLD 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024665" y="3720291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MLD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367392" y="4461399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MLD 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2600754" y="4339655"/>
            <a:ext cx="2209800" cy="23930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609306" y="4159053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MBSSID1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2612509" y="4943286"/>
            <a:ext cx="3464957" cy="32147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077467" y="5125446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MBSSID2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9" name="椭圆 28"/>
          <p:cNvSpPr/>
          <p:nvPr/>
        </p:nvSpPr>
        <p:spPr bwMode="auto">
          <a:xfrm>
            <a:off x="2618260" y="5519926"/>
            <a:ext cx="3464957" cy="32147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083218" y="5702086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MBSSID3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2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Probe for partial information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It is agreed that the non-AP MLD can request partial information of the AP MLD. </a:t>
            </a:r>
            <a:endParaRPr lang="en-US" altLang="zh-CN" sz="14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[</a:t>
            </a:r>
            <a:r>
              <a:rPr lang="en-GB" altLang="zh-CN" sz="1800" b="0" dirty="0"/>
              <a:t>Motion 131, #SP190</a:t>
            </a:r>
            <a:r>
              <a:rPr lang="en-US" altLang="zh-CN" sz="1800" b="0" dirty="0"/>
              <a:t>]: 802.11be agrees to define the following mechanism: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STA of a non-AP MLD can </a:t>
            </a:r>
            <a:r>
              <a:rPr lang="en-US" altLang="zh-CN" sz="1400" dirty="0">
                <a:solidFill>
                  <a:srgbClr val="FF0000"/>
                </a:solidFill>
              </a:rPr>
              <a:t>request a peer AP of AP MLD a part of complete information of other APs</a:t>
            </a:r>
            <a:r>
              <a:rPr lang="en-US" altLang="zh-CN" sz="1400" dirty="0"/>
              <a:t> of the same AP MLD.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signaling for requesting the part of complete information is TBD.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N</a:t>
            </a:r>
            <a:r>
              <a:rPr lang="en-US" altLang="zh-CN" sz="1400" dirty="0" smtClean="0"/>
              <a:t>OTE </a:t>
            </a:r>
            <a:r>
              <a:rPr lang="en-US" altLang="zh-CN" sz="1400" dirty="0"/>
              <a:t>– As an example, the part of complete information may be information that is not included on the beacon frame sent from the peer AP.</a:t>
            </a:r>
          </a:p>
          <a:p>
            <a:pPr lvl="1">
              <a:buFont typeface="Arial" pitchFamily="34" charset="0"/>
              <a:buChar char="•"/>
            </a:pPr>
            <a:endParaRPr lang="en-US" altLang="zh-CN" sz="14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non-AP MLD may only wants to know specific IEs of other APs of the AP MLD</a:t>
            </a:r>
          </a:p>
        </p:txBody>
      </p:sp>
    </p:spTree>
    <p:extLst>
      <p:ext uri="{BB962C8B-B14F-4D97-AF65-F5344CB8AC3E}">
        <p14:creationId xmlns:p14="http://schemas.microsoft.com/office/powerpoint/2010/main" val="117112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904999"/>
            <a:ext cx="7770813" cy="228600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According to the previous discussion, the ML probe request should be able to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Probe the complete information of an AP 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Probe the complete information of </a:t>
            </a:r>
            <a:r>
              <a:rPr lang="en-US" altLang="zh-CN" sz="1400" dirty="0" smtClean="0"/>
              <a:t>specific links of an AP 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Probe the complete information of multiple AP MLDs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Probe partial information of each AP of an AP MLD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 smtClean="0"/>
              <a:t>In this contribution, we propose a unified design to serve the above purpose.</a:t>
            </a:r>
          </a:p>
        </p:txBody>
      </p:sp>
    </p:spTree>
    <p:extLst>
      <p:ext uri="{BB962C8B-B14F-4D97-AF65-F5344CB8AC3E}">
        <p14:creationId xmlns:p14="http://schemas.microsoft.com/office/powerpoint/2010/main" val="252907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probe request (1)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635126"/>
            <a:ext cx="7770813" cy="18311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We propose to allow the probe request frame to carry the 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Multi-Link element </a:t>
            </a:r>
            <a:r>
              <a:rPr lang="en-US" altLang="zh-CN" sz="1600" b="0" dirty="0" smtClean="0"/>
              <a:t>to indicate the target of this probing.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MLD MAC address field indicates the </a:t>
            </a:r>
            <a:r>
              <a:rPr lang="en-US" altLang="zh-CN" sz="1400" dirty="0" smtClean="0">
                <a:solidFill>
                  <a:srgbClr val="FF0000"/>
                </a:solidFill>
              </a:rPr>
              <a:t>MLD MAC address</a:t>
            </a:r>
            <a:r>
              <a:rPr lang="en-US" altLang="zh-CN" sz="1400" dirty="0" smtClean="0"/>
              <a:t> of the target AP 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/>
              <a:t>One or more per-STA profile subelements </a:t>
            </a:r>
            <a:r>
              <a:rPr lang="en-US" altLang="zh-CN" sz="1400" b="0" dirty="0" smtClean="0">
                <a:solidFill>
                  <a:srgbClr val="FF0000"/>
                </a:solidFill>
              </a:rPr>
              <a:t>indicate the specific links </a:t>
            </a:r>
            <a:r>
              <a:rPr lang="en-US" altLang="zh-CN" sz="1400" dirty="0"/>
              <a:t>of the target AP MLD</a:t>
            </a:r>
            <a:r>
              <a:rPr lang="en-US" altLang="zh-CN" sz="1400" b="0" dirty="0" smtClean="0"/>
              <a:t> that the non-AP MLD wants to probe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The per-STA profile subelements are not present if the non-AP MLD intends to probe the complete information of all the supported links of the AP MLD</a:t>
            </a:r>
            <a:endParaRPr lang="en-US" altLang="zh-CN" sz="1400" b="0" dirty="0" smtClean="0"/>
          </a:p>
        </p:txBody>
      </p:sp>
      <p:sp>
        <p:nvSpPr>
          <p:cNvPr id="3" name="矩形 2"/>
          <p:cNvSpPr/>
          <p:nvPr/>
        </p:nvSpPr>
        <p:spPr bwMode="auto">
          <a:xfrm>
            <a:off x="1140706" y="3505673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826506" y="3503614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Duration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4361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A1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8933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A2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52094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A3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10000" y="3503614"/>
            <a:ext cx="83590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Sequence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45905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HT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3317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017507" y="3503614"/>
            <a:ext cx="11429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Element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71605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7846308" y="3503614"/>
            <a:ext cx="45719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FCS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1977482" y="4300539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2691170" y="4303714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404858" y="4302920"/>
            <a:ext cx="96644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 Extension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331706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MLD MAC Address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246106" y="4302920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9319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(x)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78463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(y)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 flipH="1">
            <a:off x="1975894" y="3960814"/>
            <a:ext cx="4041614" cy="3397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>
            <a:off x="7160348" y="3963989"/>
            <a:ext cx="160035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矩形 26"/>
          <p:cNvSpPr/>
          <p:nvPr/>
        </p:nvSpPr>
        <p:spPr bwMode="auto">
          <a:xfrm>
            <a:off x="5161159" y="5113338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Subelement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6124029" y="511333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6847930" y="511333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50305" y="3352800"/>
            <a:ext cx="1119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Probe Request Frame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728445" y="5789614"/>
            <a:ext cx="51055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Link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接连接符 34"/>
          <p:cNvCxnSpPr/>
          <p:nvPr/>
        </p:nvCxnSpPr>
        <p:spPr bwMode="auto">
          <a:xfrm flipH="1">
            <a:off x="5161158" y="4760120"/>
            <a:ext cx="177074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>
            <a:off x="7846307" y="4760120"/>
            <a:ext cx="593723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 flipH="1">
            <a:off x="6739296" y="5565776"/>
            <a:ext cx="92076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>
            <a:off x="7561618" y="5565776"/>
            <a:ext cx="187937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矩形 41"/>
          <p:cNvSpPr/>
          <p:nvPr/>
        </p:nvSpPr>
        <p:spPr bwMode="auto">
          <a:xfrm>
            <a:off x="4367392" y="4300539"/>
            <a:ext cx="96431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7558830" y="5113338"/>
            <a:ext cx="8811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7239000" y="5789614"/>
            <a:ext cx="51055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22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probe request (2)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904999"/>
            <a:ext cx="7770813" cy="144780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the case of multiple BSSID, the probe request frame can carry multiple multi-link element, each of which indicates a target MLD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Besides, this structure is flexible enough to allow the non-AP MLD to probe the complete information of different link sets for different MLDs</a:t>
            </a:r>
            <a:endParaRPr lang="en-US" altLang="zh-CN" sz="1400" b="0" dirty="0" smtClean="0"/>
          </a:p>
        </p:txBody>
      </p:sp>
      <p:sp>
        <p:nvSpPr>
          <p:cNvPr id="3" name="矩形 2"/>
          <p:cNvSpPr/>
          <p:nvPr/>
        </p:nvSpPr>
        <p:spPr bwMode="auto">
          <a:xfrm>
            <a:off x="1140706" y="3505673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826506" y="3503614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Duration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4361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A1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8933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A2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52094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A3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10000" y="3503614"/>
            <a:ext cx="83590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Sequence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45905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HT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3317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017507" y="3503614"/>
            <a:ext cx="91669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Element (1)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7850892" y="3505202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8536694" y="3505202"/>
            <a:ext cx="45719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FCS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1397048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MLD MAC Address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2311448" y="4343401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2997249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(1x)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3911649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(1y)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 flipH="1">
            <a:off x="700215" y="3960814"/>
            <a:ext cx="5317293" cy="3805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4826050" y="3960814"/>
            <a:ext cx="2108150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文本框 29"/>
          <p:cNvSpPr txBox="1"/>
          <p:nvPr/>
        </p:nvSpPr>
        <p:spPr>
          <a:xfrm>
            <a:off x="250305" y="3352800"/>
            <a:ext cx="1119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Probe Request Frame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700215" y="4343401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5646731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MLD MAC Address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6561131" y="4343401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7246932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(2y)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8161332" y="4343401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(2z)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4949898" y="4343401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6934200" y="3503614"/>
            <a:ext cx="91669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Element (2)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5" name="直接连接符 54"/>
          <p:cNvCxnSpPr/>
          <p:nvPr/>
        </p:nvCxnSpPr>
        <p:spPr bwMode="auto">
          <a:xfrm flipH="1">
            <a:off x="4953000" y="3960814"/>
            <a:ext cx="1981200" cy="3805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接连接符 56"/>
          <p:cNvCxnSpPr/>
          <p:nvPr/>
        </p:nvCxnSpPr>
        <p:spPr bwMode="auto">
          <a:xfrm>
            <a:off x="7848600" y="3960814"/>
            <a:ext cx="1227132" cy="3805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矩形 55"/>
          <p:cNvSpPr/>
          <p:nvPr/>
        </p:nvSpPr>
        <p:spPr bwMode="auto">
          <a:xfrm>
            <a:off x="1222419" y="5149057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Subelement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2185289" y="5149057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矩形 58"/>
          <p:cNvSpPr/>
          <p:nvPr/>
        </p:nvSpPr>
        <p:spPr bwMode="auto">
          <a:xfrm>
            <a:off x="2909190" y="5149057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2789705" y="5825333"/>
            <a:ext cx="51055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Link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1" name="直接连接符 60"/>
          <p:cNvCxnSpPr/>
          <p:nvPr/>
        </p:nvCxnSpPr>
        <p:spPr bwMode="auto">
          <a:xfrm flipH="1">
            <a:off x="1222418" y="4795839"/>
            <a:ext cx="177074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接连接符 61"/>
          <p:cNvCxnSpPr/>
          <p:nvPr/>
        </p:nvCxnSpPr>
        <p:spPr bwMode="auto">
          <a:xfrm>
            <a:off x="3907567" y="4795839"/>
            <a:ext cx="593723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接连接符 62"/>
          <p:cNvCxnSpPr/>
          <p:nvPr/>
        </p:nvCxnSpPr>
        <p:spPr bwMode="auto">
          <a:xfrm flipH="1">
            <a:off x="2800556" y="5601495"/>
            <a:ext cx="92076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接连接符 63"/>
          <p:cNvCxnSpPr/>
          <p:nvPr/>
        </p:nvCxnSpPr>
        <p:spPr bwMode="auto">
          <a:xfrm>
            <a:off x="3622878" y="5601495"/>
            <a:ext cx="187937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矩形 64"/>
          <p:cNvSpPr/>
          <p:nvPr/>
        </p:nvSpPr>
        <p:spPr bwMode="auto">
          <a:xfrm>
            <a:off x="3620090" y="5149057"/>
            <a:ext cx="8811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矩形 65"/>
          <p:cNvSpPr/>
          <p:nvPr/>
        </p:nvSpPr>
        <p:spPr bwMode="auto">
          <a:xfrm>
            <a:off x="3300260" y="5825333"/>
            <a:ext cx="51055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矩形 66"/>
          <p:cNvSpPr/>
          <p:nvPr/>
        </p:nvSpPr>
        <p:spPr bwMode="auto">
          <a:xfrm>
            <a:off x="5463646" y="5159848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Subelement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矩形 67"/>
          <p:cNvSpPr/>
          <p:nvPr/>
        </p:nvSpPr>
        <p:spPr bwMode="auto">
          <a:xfrm>
            <a:off x="6426516" y="515984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矩形 68"/>
          <p:cNvSpPr/>
          <p:nvPr/>
        </p:nvSpPr>
        <p:spPr bwMode="auto">
          <a:xfrm>
            <a:off x="7150417" y="515984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7030932" y="5836124"/>
            <a:ext cx="51055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Link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直接连接符 70"/>
          <p:cNvCxnSpPr/>
          <p:nvPr/>
        </p:nvCxnSpPr>
        <p:spPr bwMode="auto">
          <a:xfrm flipH="1">
            <a:off x="5463645" y="4806630"/>
            <a:ext cx="177074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接连接符 71"/>
          <p:cNvCxnSpPr/>
          <p:nvPr/>
        </p:nvCxnSpPr>
        <p:spPr bwMode="auto">
          <a:xfrm>
            <a:off x="8148794" y="4806630"/>
            <a:ext cx="593723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直接连接符 72"/>
          <p:cNvCxnSpPr/>
          <p:nvPr/>
        </p:nvCxnSpPr>
        <p:spPr bwMode="auto">
          <a:xfrm flipH="1">
            <a:off x="7041783" y="5612286"/>
            <a:ext cx="92076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直接连接符 73"/>
          <p:cNvCxnSpPr/>
          <p:nvPr/>
        </p:nvCxnSpPr>
        <p:spPr bwMode="auto">
          <a:xfrm>
            <a:off x="7864105" y="5612286"/>
            <a:ext cx="187937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矩形 74"/>
          <p:cNvSpPr/>
          <p:nvPr/>
        </p:nvSpPr>
        <p:spPr bwMode="auto">
          <a:xfrm>
            <a:off x="7861317" y="5159848"/>
            <a:ext cx="8811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矩形 75"/>
          <p:cNvSpPr/>
          <p:nvPr/>
        </p:nvSpPr>
        <p:spPr bwMode="auto">
          <a:xfrm>
            <a:off x="7541487" y="5836124"/>
            <a:ext cx="51055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58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probe request (3)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635127"/>
            <a:ext cx="7770813" cy="171767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The non-AP MLD may need to carry a multi-link element in the probe request frame to indicate its own MLD information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Need a bit in the Multi-Link field to 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differentiate the type of the multi-link element</a:t>
            </a:r>
            <a:r>
              <a:rPr lang="en-US" altLang="zh-CN" sz="1600" b="0" dirty="0" smtClean="0"/>
              <a:t>, e.g.,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 smtClean="0"/>
              <a:t>0 means this multi-link element carries the MLD information of the non-AP MLD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 smtClean="0"/>
              <a:t>1 means this multi-link element indicates the target AP MLD for the probe request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dirty="0" smtClean="0"/>
              <a:t>In this case, the per-STA profile Subelement only carries the Link Identifier Subelement </a:t>
            </a:r>
            <a:endParaRPr lang="en-US" altLang="zh-CN" sz="1200" b="0" dirty="0" smtClean="0"/>
          </a:p>
        </p:txBody>
      </p:sp>
      <p:sp>
        <p:nvSpPr>
          <p:cNvPr id="3" name="矩形 2"/>
          <p:cNvSpPr/>
          <p:nvPr/>
        </p:nvSpPr>
        <p:spPr bwMode="auto">
          <a:xfrm>
            <a:off x="1140706" y="3505673"/>
            <a:ext cx="685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1826506" y="3503614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Duration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4361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A1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893306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A2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52094" y="3503614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A3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810000" y="3503614"/>
            <a:ext cx="83590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Sequence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645905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HT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3317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017507" y="3503614"/>
            <a:ext cx="11429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Element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7160506" y="3503614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7846308" y="3503614"/>
            <a:ext cx="45719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solidFill>
                  <a:schemeClr val="tx1"/>
                </a:solidFill>
              </a:rPr>
              <a:t>FCS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1977482" y="4300539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2691170" y="4303714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404858" y="4302920"/>
            <a:ext cx="96644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 Extension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331706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MLD MAC Address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246106" y="4302920"/>
            <a:ext cx="685801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9319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(x)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7846307" y="4302920"/>
            <a:ext cx="914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Profile (y)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 flipH="1">
            <a:off x="1975894" y="3960814"/>
            <a:ext cx="4041614" cy="3397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>
            <a:off x="7160348" y="3963989"/>
            <a:ext cx="160035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文本框 29"/>
          <p:cNvSpPr txBox="1"/>
          <p:nvPr/>
        </p:nvSpPr>
        <p:spPr>
          <a:xfrm>
            <a:off x="250305" y="3352800"/>
            <a:ext cx="1119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Probe Request Frame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4367392" y="4300539"/>
            <a:ext cx="96431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Multi-Link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2064907" y="5235735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2781665" y="5235735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Target MLD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3495353" y="5235735"/>
            <a:ext cx="5537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4049053" y="5235735"/>
            <a:ext cx="5537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接连接符 23"/>
          <p:cNvCxnSpPr/>
          <p:nvPr/>
        </p:nvCxnSpPr>
        <p:spPr bwMode="auto">
          <a:xfrm flipH="1">
            <a:off x="2064907" y="4757739"/>
            <a:ext cx="2302485" cy="4748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 flipH="1">
            <a:off x="4622487" y="4756946"/>
            <a:ext cx="707440" cy="4756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矩形 43"/>
          <p:cNvSpPr/>
          <p:nvPr/>
        </p:nvSpPr>
        <p:spPr bwMode="auto">
          <a:xfrm>
            <a:off x="5161159" y="5113338"/>
            <a:ext cx="9526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Subelement 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6124029" y="511333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Length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6847930" y="5113338"/>
            <a:ext cx="713688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Per-STA Control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6728445" y="5789614"/>
            <a:ext cx="51055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Link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ID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直接连接符 47"/>
          <p:cNvCxnSpPr/>
          <p:nvPr/>
        </p:nvCxnSpPr>
        <p:spPr bwMode="auto">
          <a:xfrm flipH="1">
            <a:off x="5161158" y="4760120"/>
            <a:ext cx="1770749" cy="3389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接连接符 48"/>
          <p:cNvCxnSpPr/>
          <p:nvPr/>
        </p:nvCxnSpPr>
        <p:spPr bwMode="auto">
          <a:xfrm>
            <a:off x="7846307" y="4760120"/>
            <a:ext cx="593723" cy="3532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接连接符 49"/>
          <p:cNvCxnSpPr/>
          <p:nvPr/>
        </p:nvCxnSpPr>
        <p:spPr bwMode="auto">
          <a:xfrm flipH="1">
            <a:off x="6739296" y="5565776"/>
            <a:ext cx="92076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接连接符 50"/>
          <p:cNvCxnSpPr/>
          <p:nvPr/>
        </p:nvCxnSpPr>
        <p:spPr bwMode="auto">
          <a:xfrm>
            <a:off x="7561618" y="5565776"/>
            <a:ext cx="187937" cy="223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矩形 51"/>
          <p:cNvSpPr/>
          <p:nvPr/>
        </p:nvSpPr>
        <p:spPr bwMode="auto">
          <a:xfrm>
            <a:off x="7558830" y="5113338"/>
            <a:ext cx="881199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7239000" y="5789614"/>
            <a:ext cx="510555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…… </a:t>
            </a:r>
            <a:endParaRPr kumimoji="0" lang="zh-CN" altLang="en-US" sz="12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43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60676</TotalTime>
  <Words>1315</Words>
  <Application>Microsoft Office PowerPoint</Application>
  <PresentationFormat>全屏显示(4:3)</PresentationFormat>
  <Paragraphs>227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Multi-Link Probe Request Design</vt:lpstr>
      <vt:lpstr>Introduction</vt:lpstr>
      <vt:lpstr>MLD probe request in Draft 0.1</vt:lpstr>
      <vt:lpstr>Probe for multiple BSSID</vt:lpstr>
      <vt:lpstr>Probe for partial information</vt:lpstr>
      <vt:lpstr>Motivation</vt:lpstr>
      <vt:lpstr>ML probe request (1)</vt:lpstr>
      <vt:lpstr>ML probe request (2)</vt:lpstr>
      <vt:lpstr>ML probe request (3)</vt:lpstr>
      <vt:lpstr>ML probe request (4)</vt:lpstr>
      <vt:lpstr>Conclusion</vt:lpstr>
      <vt:lpstr>Straw Poll 1</vt:lpstr>
      <vt:lpstr>Straw Poll 2</vt:lpstr>
      <vt:lpstr>Straw Poll 3</vt:lpstr>
      <vt:lpstr>Straw Poll 4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1297</cp:revision>
  <cp:lastPrinted>1601-01-01T00:00:00Z</cp:lastPrinted>
  <dcterms:created xsi:type="dcterms:W3CDTF">2015-10-31T00:33:08Z</dcterms:created>
  <dcterms:modified xsi:type="dcterms:W3CDTF">2020-10-14T14:13:27Z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(3)/wReLRIn0EQyUVZiNfVdZKGIU/7w1gFg2pkbY0KMKsAoY6UEg3jw91ZR/p6REe0JKHEUgYf4
W6ny2L2fsmz39AU/bYFIUIrXX3e6MOqw9LjkQtcV8r8gR6ZntHCo6m5C2zxbVoreFKetZ71U
+XpwKDBwzr7CizNurmkOU+9O8mzoqIqU7cWR6noOkoVr8TMweo9os3VjR4Aa7pX1M6xDRIUT
FHinXxklyA+pU8zazd</vt:lpwstr>
  </property>
  <property fmtid="{D5CDD505-2E9C-101B-9397-08002B2CF9AE}" pid="3" name="_2015_ms_pID_7253431">
    <vt:lpwstr>9gFmCFkd96oNvUDB49aNna1rE2yA+O0SY+MmiZUYK5k5qcYRonB3lh
UFmRUxG2afvmbra9oXJVPEUqhKyU+Ppa7eRBmk51yjfUnf1hAnRaJkA38ai5SawuyZmTGIFY
lKZGCteg4o/0zi3XG/dxos6SU3vIwtg5BVFKuDF2TJ7BOkiPVF4oUX+vvWSWX+da8WIbTCT1
6ocRq/XMzjKjcyNpUAFlmya8P6xVJhRuHD/5</vt:lpwstr>
  </property>
  <property fmtid="{D5CDD505-2E9C-101B-9397-08002B2CF9AE}" pid="4" name="_2015_ms_pID_7253432">
    <vt:lpwstr>NfN3tt3mnWZSWzu4tAlhqHE=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1602198052</vt:lpwstr>
  </property>
</Properties>
</file>