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24"/>
  </p:notesMasterIdLst>
  <p:handoutMasterIdLst>
    <p:handoutMasterId r:id="rId25"/>
  </p:handoutMasterIdLst>
  <p:sldIdLst>
    <p:sldId id="256" r:id="rId5"/>
    <p:sldId id="257" r:id="rId6"/>
    <p:sldId id="265" r:id="rId7"/>
    <p:sldId id="266" r:id="rId8"/>
    <p:sldId id="368" r:id="rId9"/>
    <p:sldId id="268" r:id="rId10"/>
    <p:sldId id="280" r:id="rId11"/>
    <p:sldId id="372" r:id="rId12"/>
    <p:sldId id="367" r:id="rId13"/>
    <p:sldId id="371" r:id="rId14"/>
    <p:sldId id="321" r:id="rId15"/>
    <p:sldId id="373" r:id="rId16"/>
    <p:sldId id="370" r:id="rId17"/>
    <p:sldId id="374" r:id="rId18"/>
    <p:sldId id="375" r:id="rId19"/>
    <p:sldId id="376" r:id="rId20"/>
    <p:sldId id="378" r:id="rId21"/>
    <p:sldId id="377" r:id="rId22"/>
    <p:sldId id="274" r:id="rId2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34A9F30-2628-4EA5-8A30-C6AA2DC4621E}" v="21" dt="2020-09-15T03:37:56.58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horzBarState="maximized">
    <p:restoredLeft sz="15889" autoAdjust="0"/>
    <p:restoredTop sz="94660"/>
  </p:normalViewPr>
  <p:slideViewPr>
    <p:cSldViewPr>
      <p:cViewPr varScale="1">
        <p:scale>
          <a:sx n="80" d="100"/>
          <a:sy n="80" d="100"/>
        </p:scale>
        <p:origin x="64" y="1624"/>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60" d="100"/>
          <a:sy n="60" d="100"/>
        </p:scale>
        <p:origin x="29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seph Levy" userId="3766db8f-7892-44ce-ae9b-8fce39950acf" providerId="ADAL" clId="{334A9F30-2628-4EA5-8A30-C6AA2DC4621E}"/>
    <pc:docChg chg="undo custSel addSld modSld sldOrd modMainMaster">
      <pc:chgData name="Joseph Levy" userId="3766db8f-7892-44ce-ae9b-8fce39950acf" providerId="ADAL" clId="{334A9F30-2628-4EA5-8A30-C6AA2DC4621E}" dt="2020-09-15T03:40:17.638" v="3474" actId="6549"/>
      <pc:docMkLst>
        <pc:docMk/>
      </pc:docMkLst>
      <pc:sldChg chg="modSp mod">
        <pc:chgData name="Joseph Levy" userId="3766db8f-7892-44ce-ae9b-8fce39950acf" providerId="ADAL" clId="{334A9F30-2628-4EA5-8A30-C6AA2DC4621E}" dt="2020-09-15T03:33:13.252" v="3410" actId="20577"/>
        <pc:sldMkLst>
          <pc:docMk/>
          <pc:sldMk cId="3512326192" sldId="265"/>
        </pc:sldMkLst>
        <pc:spChg chg="mod">
          <ac:chgData name="Joseph Levy" userId="3766db8f-7892-44ce-ae9b-8fce39950acf" providerId="ADAL" clId="{334A9F30-2628-4EA5-8A30-C6AA2DC4621E}" dt="2020-09-15T03:33:13.252" v="3410" actId="20577"/>
          <ac:spMkLst>
            <pc:docMk/>
            <pc:sldMk cId="3512326192" sldId="265"/>
            <ac:spMk id="10243" creationId="{00000000-0000-0000-0000-000000000000}"/>
          </ac:spMkLst>
        </pc:spChg>
      </pc:sldChg>
      <pc:sldChg chg="modSp mod">
        <pc:chgData name="Joseph Levy" userId="3766db8f-7892-44ce-ae9b-8fce39950acf" providerId="ADAL" clId="{334A9F30-2628-4EA5-8A30-C6AA2DC4621E}" dt="2020-09-15T02:56:21.490" v="2294" actId="313"/>
        <pc:sldMkLst>
          <pc:docMk/>
          <pc:sldMk cId="2555810336" sldId="266"/>
        </pc:sldMkLst>
        <pc:spChg chg="mod">
          <ac:chgData name="Joseph Levy" userId="3766db8f-7892-44ce-ae9b-8fce39950acf" providerId="ADAL" clId="{334A9F30-2628-4EA5-8A30-C6AA2DC4621E}" dt="2020-09-15T02:10:01.832" v="1276" actId="14100"/>
          <ac:spMkLst>
            <pc:docMk/>
            <pc:sldMk cId="2555810336" sldId="266"/>
            <ac:spMk id="12290" creationId="{00000000-0000-0000-0000-000000000000}"/>
          </ac:spMkLst>
        </pc:spChg>
        <pc:spChg chg="mod">
          <ac:chgData name="Joseph Levy" userId="3766db8f-7892-44ce-ae9b-8fce39950acf" providerId="ADAL" clId="{334A9F30-2628-4EA5-8A30-C6AA2DC4621E}" dt="2020-09-15T02:56:21.490" v="2294" actId="313"/>
          <ac:spMkLst>
            <pc:docMk/>
            <pc:sldMk cId="2555810336" sldId="266"/>
            <ac:spMk id="20483" creationId="{00000000-0000-0000-0000-000000000000}"/>
          </ac:spMkLst>
        </pc:spChg>
      </pc:sldChg>
      <pc:sldChg chg="addSp delSp modSp mod">
        <pc:chgData name="Joseph Levy" userId="3766db8f-7892-44ce-ae9b-8fce39950acf" providerId="ADAL" clId="{334A9F30-2628-4EA5-8A30-C6AA2DC4621E}" dt="2020-09-15T03:39:30.765" v="3472" actId="14734"/>
        <pc:sldMkLst>
          <pc:docMk/>
          <pc:sldMk cId="2972509850" sldId="370"/>
        </pc:sldMkLst>
        <pc:spChg chg="mod">
          <ac:chgData name="Joseph Levy" userId="3766db8f-7892-44ce-ae9b-8fce39950acf" providerId="ADAL" clId="{334A9F30-2628-4EA5-8A30-C6AA2DC4621E}" dt="2020-09-15T02:09:05.245" v="1258" actId="404"/>
          <ac:spMkLst>
            <pc:docMk/>
            <pc:sldMk cId="2972509850" sldId="370"/>
            <ac:spMk id="3" creationId="{00000000-0000-0000-0000-000000000000}"/>
          </ac:spMkLst>
        </pc:spChg>
        <pc:graphicFrameChg chg="del">
          <ac:chgData name="Joseph Levy" userId="3766db8f-7892-44ce-ae9b-8fce39950acf" providerId="ADAL" clId="{334A9F30-2628-4EA5-8A30-C6AA2DC4621E}" dt="2020-09-15T02:04:44.486" v="1231" actId="478"/>
          <ac:graphicFrameMkLst>
            <pc:docMk/>
            <pc:sldMk cId="2972509850" sldId="370"/>
            <ac:graphicFrameMk id="7" creationId="{ECBC890F-99AE-42C6-9284-699B7353168B}"/>
          </ac:graphicFrameMkLst>
        </pc:graphicFrameChg>
        <pc:graphicFrameChg chg="add del mod">
          <ac:chgData name="Joseph Levy" userId="3766db8f-7892-44ce-ae9b-8fce39950acf" providerId="ADAL" clId="{334A9F30-2628-4EA5-8A30-C6AA2DC4621E}" dt="2020-09-15T02:04:48.584" v="1233"/>
          <ac:graphicFrameMkLst>
            <pc:docMk/>
            <pc:sldMk cId="2972509850" sldId="370"/>
            <ac:graphicFrameMk id="8" creationId="{7CDCE3ED-B939-49B4-9A50-A2AF51F540A7}"/>
          </ac:graphicFrameMkLst>
        </pc:graphicFrameChg>
        <pc:graphicFrameChg chg="add mod modGraphic">
          <ac:chgData name="Joseph Levy" userId="3766db8f-7892-44ce-ae9b-8fce39950acf" providerId="ADAL" clId="{334A9F30-2628-4EA5-8A30-C6AA2DC4621E}" dt="2020-09-15T03:39:30.765" v="3472" actId="14734"/>
          <ac:graphicFrameMkLst>
            <pc:docMk/>
            <pc:sldMk cId="2972509850" sldId="370"/>
            <ac:graphicFrameMk id="9" creationId="{59EAB469-7546-450C-BEC6-5625278F9987}"/>
          </ac:graphicFrameMkLst>
        </pc:graphicFrameChg>
      </pc:sldChg>
      <pc:sldChg chg="modSp mod">
        <pc:chgData name="Joseph Levy" userId="3766db8f-7892-44ce-ae9b-8fce39950acf" providerId="ADAL" clId="{334A9F30-2628-4EA5-8A30-C6AA2DC4621E}" dt="2020-09-15T02:02:19.248" v="1226" actId="1076"/>
        <pc:sldMkLst>
          <pc:docMk/>
          <pc:sldMk cId="1014535486" sldId="371"/>
        </pc:sldMkLst>
        <pc:spChg chg="mod">
          <ac:chgData name="Joseph Levy" userId="3766db8f-7892-44ce-ae9b-8fce39950acf" providerId="ADAL" clId="{334A9F30-2628-4EA5-8A30-C6AA2DC4621E}" dt="2020-09-15T02:02:19.248" v="1226" actId="1076"/>
          <ac:spMkLst>
            <pc:docMk/>
            <pc:sldMk cId="1014535486" sldId="371"/>
            <ac:spMk id="3" creationId="{00000000-0000-0000-0000-000000000000}"/>
          </ac:spMkLst>
        </pc:spChg>
      </pc:sldChg>
      <pc:sldChg chg="modSp add mod">
        <pc:chgData name="Joseph Levy" userId="3766db8f-7892-44ce-ae9b-8fce39950acf" providerId="ADAL" clId="{334A9F30-2628-4EA5-8A30-C6AA2DC4621E}" dt="2020-09-14T21:35:32.835" v="98" actId="14100"/>
        <pc:sldMkLst>
          <pc:docMk/>
          <pc:sldMk cId="228013750" sldId="372"/>
        </pc:sldMkLst>
        <pc:spChg chg="mod">
          <ac:chgData name="Joseph Levy" userId="3766db8f-7892-44ce-ae9b-8fce39950acf" providerId="ADAL" clId="{334A9F30-2628-4EA5-8A30-C6AA2DC4621E}" dt="2020-09-14T21:35:26.496" v="97" actId="14100"/>
          <ac:spMkLst>
            <pc:docMk/>
            <pc:sldMk cId="228013750" sldId="372"/>
            <ac:spMk id="2" creationId="{B31FDA46-819B-4603-9268-8B595B5526B0}"/>
          </ac:spMkLst>
        </pc:spChg>
        <pc:spChg chg="mod">
          <ac:chgData name="Joseph Levy" userId="3766db8f-7892-44ce-ae9b-8fce39950acf" providerId="ADAL" clId="{334A9F30-2628-4EA5-8A30-C6AA2DC4621E}" dt="2020-09-14T21:35:32.835" v="98" actId="14100"/>
          <ac:spMkLst>
            <pc:docMk/>
            <pc:sldMk cId="228013750" sldId="372"/>
            <ac:spMk id="3" creationId="{FBED7279-1AEF-4601-9E91-E8A0F406CE2C}"/>
          </ac:spMkLst>
        </pc:spChg>
      </pc:sldChg>
      <pc:sldChg chg="modSp new mod">
        <pc:chgData name="Joseph Levy" userId="3766db8f-7892-44ce-ae9b-8fce39950acf" providerId="ADAL" clId="{334A9F30-2628-4EA5-8A30-C6AA2DC4621E}" dt="2020-09-15T02:08:31.147" v="1256" actId="14100"/>
        <pc:sldMkLst>
          <pc:docMk/>
          <pc:sldMk cId="369155219" sldId="373"/>
        </pc:sldMkLst>
        <pc:spChg chg="mod">
          <ac:chgData name="Joseph Levy" userId="3766db8f-7892-44ce-ae9b-8fce39950acf" providerId="ADAL" clId="{334A9F30-2628-4EA5-8A30-C6AA2DC4621E}" dt="2020-09-15T02:08:03.018" v="1252" actId="14100"/>
          <ac:spMkLst>
            <pc:docMk/>
            <pc:sldMk cId="369155219" sldId="373"/>
            <ac:spMk id="2" creationId="{56F9F34B-672C-4900-AA44-C9B8F601344F}"/>
          </ac:spMkLst>
        </pc:spChg>
        <pc:spChg chg="mod">
          <ac:chgData name="Joseph Levy" userId="3766db8f-7892-44ce-ae9b-8fce39950acf" providerId="ADAL" clId="{334A9F30-2628-4EA5-8A30-C6AA2DC4621E}" dt="2020-09-15T02:08:31.147" v="1256" actId="14100"/>
          <ac:spMkLst>
            <pc:docMk/>
            <pc:sldMk cId="369155219" sldId="373"/>
            <ac:spMk id="3" creationId="{3B3849B4-9342-46AD-B31A-44FE9F75AD63}"/>
          </ac:spMkLst>
        </pc:spChg>
      </pc:sldChg>
      <pc:sldChg chg="modSp new mod">
        <pc:chgData name="Joseph Levy" userId="3766db8f-7892-44ce-ae9b-8fce39950acf" providerId="ADAL" clId="{334A9F30-2628-4EA5-8A30-C6AA2DC4621E}" dt="2020-09-15T02:24:30.141" v="1910" actId="108"/>
        <pc:sldMkLst>
          <pc:docMk/>
          <pc:sldMk cId="125337467" sldId="374"/>
        </pc:sldMkLst>
        <pc:spChg chg="mod">
          <ac:chgData name="Joseph Levy" userId="3766db8f-7892-44ce-ae9b-8fce39950acf" providerId="ADAL" clId="{334A9F30-2628-4EA5-8A30-C6AA2DC4621E}" dt="2020-09-15T02:09:30.205" v="1267" actId="20577"/>
          <ac:spMkLst>
            <pc:docMk/>
            <pc:sldMk cId="125337467" sldId="374"/>
            <ac:spMk id="2" creationId="{77A50A07-5F97-4A96-8E53-2CDE06956572}"/>
          </ac:spMkLst>
        </pc:spChg>
        <pc:spChg chg="mod">
          <ac:chgData name="Joseph Levy" userId="3766db8f-7892-44ce-ae9b-8fce39950acf" providerId="ADAL" clId="{334A9F30-2628-4EA5-8A30-C6AA2DC4621E}" dt="2020-09-15T02:24:30.141" v="1910" actId="108"/>
          <ac:spMkLst>
            <pc:docMk/>
            <pc:sldMk cId="125337467" sldId="374"/>
            <ac:spMk id="3" creationId="{9766BE4C-2322-4A3C-BDBA-57505F725ECF}"/>
          </ac:spMkLst>
        </pc:spChg>
      </pc:sldChg>
      <pc:sldChg chg="modSp add mod">
        <pc:chgData name="Joseph Levy" userId="3766db8f-7892-44ce-ae9b-8fce39950acf" providerId="ADAL" clId="{334A9F30-2628-4EA5-8A30-C6AA2DC4621E}" dt="2020-09-15T02:48:46.985" v="2170" actId="6549"/>
        <pc:sldMkLst>
          <pc:docMk/>
          <pc:sldMk cId="2970816093" sldId="375"/>
        </pc:sldMkLst>
        <pc:spChg chg="mod">
          <ac:chgData name="Joseph Levy" userId="3766db8f-7892-44ce-ae9b-8fce39950acf" providerId="ADAL" clId="{334A9F30-2628-4EA5-8A30-C6AA2DC4621E}" dt="2020-09-15T02:48:46.985" v="2170" actId="6549"/>
          <ac:spMkLst>
            <pc:docMk/>
            <pc:sldMk cId="2970816093" sldId="375"/>
            <ac:spMk id="3" creationId="{9766BE4C-2322-4A3C-BDBA-57505F725ECF}"/>
          </ac:spMkLst>
        </pc:spChg>
      </pc:sldChg>
      <pc:sldChg chg="modSp add mod">
        <pc:chgData name="Joseph Levy" userId="3766db8f-7892-44ce-ae9b-8fce39950acf" providerId="ADAL" clId="{334A9F30-2628-4EA5-8A30-C6AA2DC4621E}" dt="2020-09-15T03:26:13.184" v="3300" actId="20577"/>
        <pc:sldMkLst>
          <pc:docMk/>
          <pc:sldMk cId="3501313285" sldId="376"/>
        </pc:sldMkLst>
        <pc:spChg chg="mod">
          <ac:chgData name="Joseph Levy" userId="3766db8f-7892-44ce-ae9b-8fce39950acf" providerId="ADAL" clId="{334A9F30-2628-4EA5-8A30-C6AA2DC4621E}" dt="2020-09-15T03:26:13.184" v="3300" actId="20577"/>
          <ac:spMkLst>
            <pc:docMk/>
            <pc:sldMk cId="3501313285" sldId="376"/>
            <ac:spMk id="3" creationId="{9766BE4C-2322-4A3C-BDBA-57505F725ECF}"/>
          </ac:spMkLst>
        </pc:spChg>
      </pc:sldChg>
      <pc:sldChg chg="addSp modSp new mod ord">
        <pc:chgData name="Joseph Levy" userId="3766db8f-7892-44ce-ae9b-8fce39950acf" providerId="ADAL" clId="{334A9F30-2628-4EA5-8A30-C6AA2DC4621E}" dt="2020-09-15T03:36:19.805" v="3465" actId="20577"/>
        <pc:sldMkLst>
          <pc:docMk/>
          <pc:sldMk cId="2561884480" sldId="377"/>
        </pc:sldMkLst>
        <pc:spChg chg="mod">
          <ac:chgData name="Joseph Levy" userId="3766db8f-7892-44ce-ae9b-8fce39950acf" providerId="ADAL" clId="{334A9F30-2628-4EA5-8A30-C6AA2DC4621E}" dt="2020-09-15T03:35:24.348" v="3432" actId="14100"/>
          <ac:spMkLst>
            <pc:docMk/>
            <pc:sldMk cId="2561884480" sldId="377"/>
            <ac:spMk id="2" creationId="{3D73B71F-D61F-4FB1-A89C-97193C02409C}"/>
          </ac:spMkLst>
        </pc:spChg>
        <pc:spChg chg="mod">
          <ac:chgData name="Joseph Levy" userId="3766db8f-7892-44ce-ae9b-8fce39950acf" providerId="ADAL" clId="{334A9F30-2628-4EA5-8A30-C6AA2DC4621E}" dt="2020-09-15T03:34:55.240" v="3428" actId="113"/>
          <ac:spMkLst>
            <pc:docMk/>
            <pc:sldMk cId="2561884480" sldId="377"/>
            <ac:spMk id="3" creationId="{1A6547FA-CCD1-4826-92A1-CFD31DD300E1}"/>
          </ac:spMkLst>
        </pc:spChg>
        <pc:graphicFrameChg chg="add mod modGraphic">
          <ac:chgData name="Joseph Levy" userId="3766db8f-7892-44ce-ae9b-8fce39950acf" providerId="ADAL" clId="{334A9F30-2628-4EA5-8A30-C6AA2DC4621E}" dt="2020-09-15T03:36:19.805" v="3465" actId="20577"/>
          <ac:graphicFrameMkLst>
            <pc:docMk/>
            <pc:sldMk cId="2561884480" sldId="377"/>
            <ac:graphicFrameMk id="7" creationId="{624C4DD9-D9D2-4A3E-AB62-C85648B7455C}"/>
          </ac:graphicFrameMkLst>
        </pc:graphicFrameChg>
      </pc:sldChg>
      <pc:sldChg chg="add">
        <pc:chgData name="Joseph Levy" userId="3766db8f-7892-44ce-ae9b-8fce39950acf" providerId="ADAL" clId="{334A9F30-2628-4EA5-8A30-C6AA2DC4621E}" dt="2020-09-15T03:07:10.447" v="2670" actId="2890"/>
        <pc:sldMkLst>
          <pc:docMk/>
          <pc:sldMk cId="2239794181" sldId="378"/>
        </pc:sldMkLst>
      </pc:sldChg>
      <pc:sldMasterChg chg="modSp mod">
        <pc:chgData name="Joseph Levy" userId="3766db8f-7892-44ce-ae9b-8fce39950acf" providerId="ADAL" clId="{334A9F30-2628-4EA5-8A30-C6AA2DC4621E}" dt="2020-09-15T03:40:17.638" v="3474" actId="6549"/>
        <pc:sldMasterMkLst>
          <pc:docMk/>
          <pc:sldMasterMk cId="0" sldId="2147483648"/>
        </pc:sldMasterMkLst>
        <pc:spChg chg="mod">
          <ac:chgData name="Joseph Levy" userId="3766db8f-7892-44ce-ae9b-8fce39950acf" providerId="ADAL" clId="{334A9F30-2628-4EA5-8A30-C6AA2DC4621E}" dt="2020-09-15T03:40:17.638" v="3474" actId="6549"/>
          <ac:spMkLst>
            <pc:docMk/>
            <pc:sldMasterMk cId="0" sldId="2147483648"/>
            <ac:spMk id="10" creationId="{00000000-0000-0000-0000-000000000000}"/>
          </ac:spMkLst>
        </pc:spChg>
      </pc:sldMaster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9/14/2020</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xfrm>
            <a:off x="384175" y="701675"/>
            <a:ext cx="6165850" cy="3468688"/>
          </a:xfrm>
          <a:ln/>
        </p:spPr>
      </p:sp>
      <p:sp>
        <p:nvSpPr>
          <p:cNvPr id="11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1126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126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1270"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6DCF333B-947A-4500-AB79-A2728DBCF767}" type="slidenum">
              <a:rPr lang="en-US" altLang="en-US" smtClean="0"/>
              <a:pPr>
                <a:spcBef>
                  <a:spcPct val="0"/>
                </a:spcBef>
              </a:pPr>
              <a:t>3</a:t>
            </a:fld>
            <a:endParaRPr lang="en-US" altLang="en-US" dirty="0"/>
          </a:p>
        </p:txBody>
      </p:sp>
    </p:spTree>
    <p:extLst>
      <p:ext uri="{BB962C8B-B14F-4D97-AF65-F5344CB8AC3E}">
        <p14:creationId xmlns:p14="http://schemas.microsoft.com/office/powerpoint/2010/main" val="30773027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4</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8618692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16387" name="Rectangle 2"/>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802.11-16/1093r2</a:t>
            </a:r>
          </a:p>
        </p:txBody>
      </p:sp>
      <p:sp>
        <p:nvSpPr>
          <p:cNvPr id="16388" name="Rectangle 3"/>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16389" name="Rectangle 6"/>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163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9EFE332B-4021-47BB-B2B7-CB32DEB01A9B}" type="slidenum">
              <a:rPr lang="en-GB" altLang="en-US" smtClean="0"/>
              <a:pPr>
                <a:spcBef>
                  <a:spcPct val="0"/>
                </a:spcBef>
              </a:pPr>
              <a:t>6</a:t>
            </a:fld>
            <a:endParaRPr lang="en-GB" altLang="en-US" dirty="0"/>
          </a:p>
        </p:txBody>
      </p:sp>
      <p:sp>
        <p:nvSpPr>
          <p:cNvPr id="16391" name="Rectangle 2"/>
          <p:cNvSpPr>
            <a:spLocks noGrp="1" noRot="1" noChangeAspect="1" noChangeArrowheads="1" noTextEdit="1"/>
          </p:cNvSpPr>
          <p:nvPr>
            <p:ph type="sldImg"/>
          </p:nvPr>
        </p:nvSpPr>
        <p:spPr>
          <a:xfrm>
            <a:off x="87313" y="744538"/>
            <a:ext cx="6621462" cy="3725862"/>
          </a:xfrm>
          <a:ln/>
        </p:spPr>
      </p:sp>
      <p:sp>
        <p:nvSpPr>
          <p:cNvPr id="16392" name="Rectangle 3"/>
          <p:cNvSpPr>
            <a:spLocks noGrp="1" noChangeArrowheads="1"/>
          </p:cNvSpPr>
          <p:nvPr>
            <p:ph type="body" idx="1"/>
          </p:nvPr>
        </p:nvSpPr>
        <p:spPr>
          <a:xfrm>
            <a:off x="679450" y="4718050"/>
            <a:ext cx="543560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7042404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xfrm>
            <a:off x="384175" y="701675"/>
            <a:ext cx="6165850" cy="3468688"/>
          </a:xfrm>
          <a:ln/>
        </p:spPr>
      </p:sp>
      <p:sp>
        <p:nvSpPr>
          <p:cNvPr id="389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3891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3891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August, 17 2016</a:t>
            </a:r>
          </a:p>
        </p:txBody>
      </p:sp>
      <p:sp>
        <p:nvSpPr>
          <p:cNvPr id="3891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Joseph Levy (InterDigital)</a:t>
            </a:r>
          </a:p>
        </p:txBody>
      </p:sp>
      <p:sp>
        <p:nvSpPr>
          <p:cNvPr id="3891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1A0F9B1D-73C6-47E5-9FB5-FE6C23108F33}" type="slidenum">
              <a:rPr lang="en-US" altLang="en-US" smtClean="0"/>
              <a:pPr>
                <a:spcBef>
                  <a:spcPct val="0"/>
                </a:spcBef>
              </a:pPr>
              <a:t>19</a:t>
            </a:fld>
            <a:endParaRPr lang="en-US" altLang="en-US" dirty="0"/>
          </a:p>
        </p:txBody>
      </p:sp>
    </p:spTree>
    <p:extLst>
      <p:ext uri="{BB962C8B-B14F-4D97-AF65-F5344CB8AC3E}">
        <p14:creationId xmlns:p14="http://schemas.microsoft.com/office/powerpoint/2010/main" val="26825863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September 2020</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September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a:t>September 2020</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September 2020</a:t>
            </a:r>
            <a:endParaRPr lang="en-GB" dirty="0"/>
          </a:p>
        </p:txBody>
      </p:sp>
      <p:sp>
        <p:nvSpPr>
          <p:cNvPr id="6" name="Footer Placeholder 5"/>
          <p:cNvSpPr>
            <a:spLocks noGrp="1"/>
          </p:cNvSpPr>
          <p:nvPr>
            <p:ph type="ftr" idx="11"/>
          </p:nvPr>
        </p:nvSpPr>
        <p:spPr/>
        <p:txBody>
          <a:bodyPr/>
          <a:lstStyle>
            <a:lvl1pPr>
              <a:defRPr/>
            </a:lvl1pPr>
          </a:lstStyle>
          <a:p>
            <a:r>
              <a:rPr lang="en-GB" dirty="0"/>
              <a:t>Joseph Levy (InterDigital)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September 2020</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Joseph Levy (InterDigital)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September 2020</a:t>
            </a:r>
            <a:endParaRPr lang="en-GB" dirty="0"/>
          </a:p>
        </p:txBody>
      </p:sp>
      <p:sp>
        <p:nvSpPr>
          <p:cNvPr id="4" name="Footer Placeholder 3"/>
          <p:cNvSpPr>
            <a:spLocks noGrp="1"/>
          </p:cNvSpPr>
          <p:nvPr>
            <p:ph type="ftr" idx="11"/>
          </p:nvPr>
        </p:nvSpPr>
        <p:spPr/>
        <p:txBody>
          <a:bodyPr/>
          <a:lstStyle>
            <a:lvl1pPr>
              <a:defRPr/>
            </a:lvl1pPr>
          </a:lstStyle>
          <a:p>
            <a:r>
              <a:rPr lang="en-GB" dirty="0"/>
              <a:t>Joseph Levy (InterDigital)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September 2020</a:t>
            </a:r>
            <a:endParaRPr lang="en-GB" dirty="0"/>
          </a:p>
        </p:txBody>
      </p:sp>
      <p:sp>
        <p:nvSpPr>
          <p:cNvPr id="3" name="Footer Placeholder 2"/>
          <p:cNvSpPr>
            <a:spLocks noGrp="1"/>
          </p:cNvSpPr>
          <p:nvPr>
            <p:ph type="ftr" idx="11"/>
          </p:nvPr>
        </p:nvSpPr>
        <p:spPr/>
        <p:txBody>
          <a:bodyPr/>
          <a:lstStyle>
            <a:lvl1pPr>
              <a:defRPr/>
            </a:lvl1pPr>
          </a:lstStyle>
          <a:p>
            <a:r>
              <a:rPr lang="en-GB" dirty="0"/>
              <a:t>Joseph Levy (InterDigital)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September 2020</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September 2020</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September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a:t>
            </a:r>
            <a:r>
              <a:rPr kumimoji="0" lang="en-GB" sz="1800" b="1"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IEEE 802.11-20/1364r1</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8" Type="http://schemas.openxmlformats.org/officeDocument/2006/relationships/hyperlink" Target="https://mentor.ieee.org/802.11/dcn/20/11-20-0013-05-AANI-draft-technical-report-on-interworking-between-3gpp-5g-network-wlan.pdf" TargetMode="External"/><Relationship Id="rId3" Type="http://schemas.openxmlformats.org/officeDocument/2006/relationships/hyperlink" Target="https://mentor.ieee.org/802.11/dcn/20/11-20-0013-05-AANI-draft-technical-report-on-interworking-between-3gpp-5g-network-wlan.docx" TargetMode="External"/><Relationship Id="rId7" Type="http://schemas.openxmlformats.org/officeDocument/2006/relationships/hyperlink" Target="https://mentor.ieee.org/802.11/dcn/20/11-20-1376-00-AANI-technical-report-on-interworking-between-3gpp-5g-system-and-wlan.docx" TargetMode="External"/><Relationship Id="rId2" Type="http://schemas.openxmlformats.org/officeDocument/2006/relationships/hyperlink" Target="https://mentor.ieee.org/802.11/dcn/20/11-20-0013-04-AANI-draft-technical-report-on-interworking-between-3gpp-5g-network-wlan.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1356-00-AANI-proposed-comment-resolution-for-cid-10-11-12-105-on-comment-collection-sheet-11-20-1262r2.docx" TargetMode="External"/><Relationship Id="rId5" Type="http://schemas.openxmlformats.org/officeDocument/2006/relationships/hyperlink" Target="https://mentor.ieee.org/802.11/dcn/20/11-20-1262-03-AANI-cc32-aani-report-comments.xlsx" TargetMode="External"/><Relationship Id="rId4" Type="http://schemas.openxmlformats.org/officeDocument/2006/relationships/hyperlink" Target="https://mentor.ieee.org/802.11/dcn/20/11-20-1262-02-AANI-cc32-aani-report-comments.xlsx"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mentor.ieee.org/802.11/dcn/20/11-20-1376-00-AANI-technical-report-on-interworking-between-3gpp-5g-system-and-wlan.docx"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20/11-20-1262-02-AANI-cc32-aani-report-comments.xlsx" TargetMode="External"/><Relationship Id="rId2" Type="http://schemas.openxmlformats.org/officeDocument/2006/relationships/hyperlink" Target="https://mentor.ieee.org/802.11/dcn/20/11-20-1262-00-AANI-cc32-aani-report-comments.xlsx"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802.11/dcn/20/11-20-1356-00-AANI-proposed-comment-resolution-for-cid-10-11-12-105-on-comment-collection-sheet-11-20-1262r2.doc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imat.ieee.org/802.11/attendance-log?p=3183700005&amp;t=47200043"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dcn/20/11-20-1376-00-AANI-technical-report-on-interworking-between-3gpp-5g-system-and-wlan.docx"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1/dcn/20/11-20-1146-00-AANI-aani-sc-teleconference-28-july-2020-meeting-minutes.docx" TargetMode="External"/><Relationship Id="rId2" Type="http://schemas.openxmlformats.org/officeDocument/2006/relationships/hyperlink" Target="https://mentor.ieee.org/802.11/dcn/20/11-20-1098-00-AANI-aani-sc-teleconference-14-july-2020-meeting-minute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1455-00-AANI-aani-sc-teleconference-8-sep-2020-meeting-minutes.docx" TargetMode="External"/><Relationship Id="rId5" Type="http://schemas.openxmlformats.org/officeDocument/2006/relationships/hyperlink" Target="https://mentor.ieee.org/802.11/dcn/20/11-20-1406-00-AANI-aani-sc-teleconference-1-september-2020-meeting-minutes.docx" TargetMode="External"/><Relationship Id="rId4" Type="http://schemas.openxmlformats.org/officeDocument/2006/relationships/hyperlink" Target="https://mentor.ieee.org/802.11/dcn/20/11-20-1321-00-AANI-aani-sc-teleconference-25-aug-2020-meeting-minutes.docx" TargetMode="External"/></Relationships>
</file>

<file path=ppt/slides/_rels/slide9.xml.rels><?xml version="1.0" encoding="UTF-8" standalone="yes"?>
<Relationships xmlns="http://schemas.openxmlformats.org/package/2006/relationships"><Relationship Id="rId8" Type="http://schemas.openxmlformats.org/officeDocument/2006/relationships/hyperlink" Target="https://mentor.ieee.org/802.11/dcn/20/11-20-0580-00-AANI-consideration-of-interworking-between-3gpp-5g-core-and-ieee-802-11.pptx" TargetMode="External"/><Relationship Id="rId3" Type="http://schemas.openxmlformats.org/officeDocument/2006/relationships/hyperlink" Target="https://mentor.ieee.org/802.11/dcn/19/11-19-1529-01-AANI-objective-and-scope-of-technical-report-on-interworking-between-5g-core-network-and-wlan.docx" TargetMode="External"/><Relationship Id="rId7" Type="http://schemas.openxmlformats.org/officeDocument/2006/relationships/hyperlink" Target="https://mentor.ieee.org/802.11/dcn/20/11-20-0013-01-AANI-draft-technical-report-on-interworking-between-3gpp-5g-network-wlan.docx" TargetMode="External"/><Relationship Id="rId2" Type="http://schemas.openxmlformats.org/officeDocument/2006/relationships/hyperlink" Target="https://mentor.ieee.org/802.11/dcn/19/11-19-1160-01-AANI-proposal-on-interworking-between-ieee-802-11-wlan-and-3gpp-5g-core-network.ppt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013-00-AANI-draft-technical-report-on-interworking-between-3gpp-5g-network-wlan.docx" TargetMode="External"/><Relationship Id="rId11" Type="http://schemas.openxmlformats.org/officeDocument/2006/relationships/hyperlink" Target="https://mentor.ieee.org/802.11/dcn/20/11-20-1031-02-AANI-11-20-0013-00-aani-draft-technical-report-on-interworking-between-3gpp-5g-network-wlan-intel-comments.docx" TargetMode="External"/><Relationship Id="rId5" Type="http://schemas.openxmlformats.org/officeDocument/2006/relationships/hyperlink" Target="https://mentor.ieee.org/802.11/dcn/19/11-19-1843-00-AANI-initial-technical-draft-report-on-interworking-between-3gpp-5g-network-and-wlan.docx" TargetMode="External"/><Relationship Id="rId10" Type="http://schemas.openxmlformats.org/officeDocument/2006/relationships/hyperlink" Target="https://mentor.ieee.org/802.11/dcn/20/11-20-0013-03-AANI-draft-technical-report-on-interworking-between-3gpp-5g-network-wlan.docx" TargetMode="External"/><Relationship Id="rId4" Type="http://schemas.openxmlformats.org/officeDocument/2006/relationships/hyperlink" Target="https://mentor.ieee.org/802.11/dcn/19/11-19-2046-00-AANI-the-initial-technical-draft-report-on-interworking-between-3gpp-5g-network-network.pptx" TargetMode="External"/><Relationship Id="rId9" Type="http://schemas.openxmlformats.org/officeDocument/2006/relationships/hyperlink" Target="https://mentor.ieee.org/802.11/dcn/20/11-20-0013-02-AANI-draft-technical-report-on-interworking-between-3gpp-5g-network-wlan.doc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dirty="0"/>
              <a:t>AANI SC Teleconference Agenda</a:t>
            </a:r>
            <a:endParaRPr lang="en-GB" dirty="0"/>
          </a:p>
        </p:txBody>
      </p:sp>
      <p:sp>
        <p:nvSpPr>
          <p:cNvPr id="3074" name="Rectangle 2"/>
          <p:cNvSpPr>
            <a:spLocks noGrp="1" noChangeArrowheads="1"/>
          </p:cNvSpPr>
          <p:nvPr>
            <p:ph idx="1"/>
          </p:nvPr>
        </p:nvSpPr>
        <p:spPr>
          <a:xfrm>
            <a:off x="838200" y="1675607"/>
            <a:ext cx="10361084" cy="380999"/>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a:t>:</a:t>
            </a:r>
            <a:r>
              <a:rPr lang="en-GB" sz="2000" b="0"/>
              <a:t> 2019-09-15</a:t>
            </a:r>
            <a:endParaRPr lang="en-GB" sz="2000" b="0" dirty="0"/>
          </a:p>
        </p:txBody>
      </p:sp>
      <p:sp>
        <p:nvSpPr>
          <p:cNvPr id="7" name="Footer Placeholder 4"/>
          <p:cNvSpPr>
            <a:spLocks noGrp="1"/>
          </p:cNvSpPr>
          <p:nvPr>
            <p:ph type="ftr" idx="14"/>
          </p:nvPr>
        </p:nvSpPr>
        <p:spPr/>
        <p:txBody>
          <a:bodyPr/>
          <a:lstStyle/>
          <a:p>
            <a:r>
              <a:rPr lang="en-GB" dirty="0"/>
              <a:t>Joseph Levy (InterDigital)</a:t>
            </a:r>
          </a:p>
        </p:txBody>
      </p:sp>
      <p:sp>
        <p:nvSpPr>
          <p:cNvPr id="6" name="Date Placeholder 3"/>
          <p:cNvSpPr>
            <a:spLocks noGrp="1"/>
          </p:cNvSpPr>
          <p:nvPr>
            <p:ph type="dt" idx="15"/>
          </p:nvPr>
        </p:nvSpPr>
        <p:spPr/>
        <p:txBody>
          <a:bodyPr/>
          <a:lstStyle/>
          <a:p>
            <a:r>
              <a:rPr lang="en-US"/>
              <a:t>September 2020</a:t>
            </a:r>
            <a:endParaRPr lang="en-GB" dirty="0"/>
          </a:p>
        </p:txBody>
      </p:sp>
      <p:sp>
        <p:nvSpPr>
          <p:cNvPr id="3076" name="Rectangle 4"/>
          <p:cNvSpPr>
            <a:spLocks noChangeArrowheads="1"/>
          </p:cNvSpPr>
          <p:nvPr/>
        </p:nvSpPr>
        <p:spPr bwMode="auto">
          <a:xfrm>
            <a:off x="533400" y="2004219"/>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4020299121"/>
              </p:ext>
            </p:extLst>
          </p:nvPr>
        </p:nvGraphicFramePr>
        <p:xfrm>
          <a:off x="461963" y="2495550"/>
          <a:ext cx="11333162" cy="3910013"/>
        </p:xfrm>
        <a:graphic>
          <a:graphicData uri="http://schemas.openxmlformats.org/presentationml/2006/ole">
            <mc:AlternateContent xmlns:mc="http://schemas.openxmlformats.org/markup-compatibility/2006">
              <mc:Choice xmlns:v="urn:schemas-microsoft-com:vml" Requires="v">
                <p:oleObj spid="_x0000_s1026" name="Document" r:id="rId4" imgW="8245386" imgH="2853457" progId="Word.Document.8">
                  <p:embed/>
                </p:oleObj>
              </mc:Choice>
              <mc:Fallback>
                <p:oleObj name="Document" r:id="rId4" imgW="8245386" imgH="2853457" progId="Word.Document.8">
                  <p:embed/>
                  <p:pic>
                    <p:nvPicPr>
                      <p:cNvPr id="9" name="Object 3"/>
                      <p:cNvPicPr>
                        <a:picLocks noChangeAspect="1" noChangeArrowheads="1"/>
                      </p:cNvPicPr>
                      <p:nvPr/>
                    </p:nvPicPr>
                    <p:blipFill>
                      <a:blip r:embed="rId5"/>
                      <a:srcRect/>
                      <a:stretch>
                        <a:fillRect/>
                      </a:stretch>
                    </p:blipFill>
                    <p:spPr bwMode="auto">
                      <a:xfrm>
                        <a:off x="461963" y="2495550"/>
                        <a:ext cx="11333162" cy="3910013"/>
                      </a:xfrm>
                      <a:prstGeom prst="rect">
                        <a:avLst/>
                      </a:prstGeom>
                      <a:noFill/>
                    </p:spPr>
                  </p:pic>
                </p:oleObj>
              </mc:Fallback>
            </mc:AlternateContent>
          </a:graphicData>
        </a:graphic>
      </p:graphicFrame>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09557"/>
          </a:xfrm>
        </p:spPr>
        <p:txBody>
          <a:bodyPr/>
          <a:lstStyle/>
          <a:p>
            <a:r>
              <a:rPr lang="en-US" dirty="0"/>
              <a:t>Status on the Proposal on Interworking (cont.)</a:t>
            </a:r>
          </a:p>
        </p:txBody>
      </p:sp>
      <p:sp>
        <p:nvSpPr>
          <p:cNvPr id="3" name="Content Placeholder 2"/>
          <p:cNvSpPr>
            <a:spLocks noGrp="1"/>
          </p:cNvSpPr>
          <p:nvPr>
            <p:ph idx="1"/>
          </p:nvPr>
        </p:nvSpPr>
        <p:spPr>
          <a:xfrm>
            <a:off x="94986" y="1017994"/>
            <a:ext cx="11999913" cy="5535842"/>
          </a:xfrm>
        </p:spPr>
        <p:txBody>
          <a:bodyPr/>
          <a:lstStyle/>
          <a:p>
            <a:pPr marL="571500" indent="-457200">
              <a:spcAft>
                <a:spcPts val="0"/>
              </a:spcAft>
              <a:buFont typeface="Arial" panose="020B0604020202020204" pitchFamily="34" charset="0"/>
              <a:buChar char="•"/>
            </a:pPr>
            <a:r>
              <a:rPr lang="en-US" altLang="en-US" sz="1600" b="0" dirty="0">
                <a:solidFill>
                  <a:schemeClr val="tx1"/>
                </a:solidFill>
              </a:rPr>
              <a:t>29 July 2020 – </a:t>
            </a:r>
          </a:p>
          <a:p>
            <a:pPr marL="857250" lvl="1" indent="-457200">
              <a:spcBef>
                <a:spcPts val="200"/>
              </a:spcBef>
              <a:buFont typeface="Arial" panose="020B0604020202020204" pitchFamily="34" charset="0"/>
              <a:buChar char="•"/>
              <a:defRPr/>
            </a:pPr>
            <a:r>
              <a:rPr lang="en-US" sz="1600" dirty="0">
                <a:solidFill>
                  <a:schemeClr val="tx1"/>
                </a:solidFill>
                <a:cs typeface="+mn-cs"/>
                <a:hlinkClick r:id="rId2">
                  <a:extLst>
                    <a:ext uri="{A12FA001-AC4F-418D-AE19-62706E023703}">
                      <ahyp:hlinkClr xmlns:ahyp="http://schemas.microsoft.com/office/drawing/2018/hyperlinkcolor" val="tx"/>
                    </a:ext>
                  </a:extLst>
                </a:hlinkClick>
              </a:rPr>
              <a:t>11-20/0013r4</a:t>
            </a:r>
            <a:r>
              <a:rPr lang="en-US" sz="1600" dirty="0">
                <a:solidFill>
                  <a:schemeClr val="tx1"/>
                </a:solidFill>
                <a:cs typeface="+mn-cs"/>
              </a:rPr>
              <a:t> “Draft technical report on interworking between 3GPP 5G network &amp; WLAN”, Hyun Seo OH (ETRI), et al. was reviewed.</a:t>
            </a:r>
          </a:p>
          <a:p>
            <a:pPr marL="857250" lvl="1" indent="-457200">
              <a:spcBef>
                <a:spcPts val="200"/>
              </a:spcBef>
              <a:buFont typeface="Arial" panose="020B0604020202020204" pitchFamily="34" charset="0"/>
              <a:buChar char="•"/>
              <a:defRPr/>
            </a:pPr>
            <a:r>
              <a:rPr lang="en-US" sz="1600" dirty="0">
                <a:solidFill>
                  <a:schemeClr val="tx1"/>
                </a:solidFill>
                <a:cs typeface="+mn-cs"/>
              </a:rPr>
              <a:t>A Straw Poll was taken:</a:t>
            </a:r>
          </a:p>
          <a:p>
            <a:pPr marL="0" indent="0">
              <a:spcBef>
                <a:spcPts val="200"/>
              </a:spcBef>
              <a:defRPr/>
            </a:pPr>
            <a:r>
              <a:rPr lang="en-US" sz="1600" b="0" dirty="0">
                <a:solidFill>
                  <a:schemeClr val="tx1"/>
                </a:solidFill>
              </a:rPr>
              <a:t>Should the AANI SC request a 20 day 802.11 WG comment collection on the “Draft technical report on interworking between 3GPP 5G network &amp; WLAN" 11-20/0013R4? </a:t>
            </a:r>
            <a:r>
              <a:rPr lang="en-US" altLang="en-US" sz="1600" b="0" dirty="0">
                <a:solidFill>
                  <a:schemeClr val="tx1"/>
                </a:solidFill>
              </a:rPr>
              <a:t>Yes:15, No:0, Abstain:1, No Answer: 2</a:t>
            </a:r>
          </a:p>
          <a:p>
            <a:pPr lvl="1" indent="-342900">
              <a:spcBef>
                <a:spcPts val="200"/>
              </a:spcBef>
              <a:buFont typeface="Arial" panose="020B0604020202020204" pitchFamily="34" charset="0"/>
              <a:buChar char="•"/>
              <a:defRPr/>
            </a:pPr>
            <a:r>
              <a:rPr lang="en-US" altLang="en-US" sz="1600" dirty="0">
                <a:solidFill>
                  <a:schemeClr val="tx1"/>
                </a:solidFill>
                <a:cs typeface="+mn-cs"/>
              </a:rPr>
              <a:t>The 802.11 AANI Chair created a PDF version of the document for comment collection and requested that the 802.11 WG Chair run a 20 day comment collection on the report, starting on or about 31 July.</a:t>
            </a:r>
          </a:p>
          <a:p>
            <a:pPr>
              <a:spcBef>
                <a:spcPts val="200"/>
              </a:spcBef>
              <a:buFont typeface="Arial" panose="020B0604020202020204" pitchFamily="34" charset="0"/>
              <a:buChar char="•"/>
              <a:defRPr/>
            </a:pPr>
            <a:r>
              <a:rPr lang="en-US" altLang="en-US" sz="1600" b="0" dirty="0">
                <a:solidFill>
                  <a:schemeClr val="tx1"/>
                </a:solidFill>
              </a:rPr>
              <a:t>30 July 2020 – a 20 day 802.11 WG Comment Collection (CC32) on </a:t>
            </a:r>
            <a:r>
              <a:rPr lang="en-US" sz="1600" b="0" dirty="0">
                <a:solidFill>
                  <a:schemeClr val="tx1"/>
                </a:solidFill>
                <a:hlinkClick r:id="rId3">
                  <a:extLst>
                    <a:ext uri="{A12FA001-AC4F-418D-AE19-62706E023703}">
                      <ahyp:hlinkClr xmlns:ahyp="http://schemas.microsoft.com/office/drawing/2018/hyperlinkcolor" val="tx"/>
                    </a:ext>
                  </a:extLst>
                </a:hlinkClick>
              </a:rPr>
              <a:t>11-20/0013r5</a:t>
            </a:r>
            <a:r>
              <a:rPr lang="en-US" altLang="en-US" sz="1600" b="0" dirty="0">
                <a:solidFill>
                  <a:schemeClr val="tx1"/>
                </a:solidFill>
              </a:rPr>
              <a:t> was launched, completed on 19 August</a:t>
            </a:r>
          </a:p>
          <a:p>
            <a:pPr lvl="1">
              <a:spcBef>
                <a:spcPts val="200"/>
              </a:spcBef>
              <a:buFont typeface="Arial" panose="020B0604020202020204" pitchFamily="34" charset="0"/>
              <a:buChar char="•"/>
              <a:defRPr/>
            </a:pPr>
            <a:r>
              <a:rPr lang="en-US" altLang="en-US" sz="1600" dirty="0">
                <a:solidFill>
                  <a:schemeClr val="tx1"/>
                </a:solidFill>
                <a:cs typeface="+mn-cs"/>
              </a:rPr>
              <a:t>111 Comments received:  60 technical, 43 editorial, 8 general</a:t>
            </a:r>
          </a:p>
          <a:p>
            <a:pPr>
              <a:spcBef>
                <a:spcPts val="200"/>
              </a:spcBef>
              <a:buFont typeface="Arial" panose="020B0604020202020204" pitchFamily="34" charset="0"/>
              <a:buChar char="•"/>
              <a:defRPr/>
            </a:pPr>
            <a:r>
              <a:rPr lang="en-US" altLang="en-US" sz="2000" dirty="0">
                <a:solidFill>
                  <a:schemeClr val="tx1"/>
                </a:solidFill>
              </a:rPr>
              <a:t>25 August 2020 – Comment Resolution kicked off -  104 of 111 Comments Assigned – </a:t>
            </a:r>
            <a:r>
              <a:rPr lang="en-US" altLang="en-US" sz="2000" dirty="0">
                <a:solidFill>
                  <a:schemeClr val="tx1"/>
                </a:solidFill>
                <a:hlinkClick r:id="rId4"/>
              </a:rPr>
              <a:t>11-20/1262r2</a:t>
            </a:r>
            <a:endParaRPr lang="en-US" altLang="en-US" sz="2000" dirty="0">
              <a:solidFill>
                <a:schemeClr val="tx1"/>
              </a:solidFill>
            </a:endParaRPr>
          </a:p>
          <a:p>
            <a:pPr>
              <a:spcBef>
                <a:spcPts val="200"/>
              </a:spcBef>
              <a:buFont typeface="Arial" panose="020B0604020202020204" pitchFamily="34" charset="0"/>
              <a:buChar char="•"/>
              <a:defRPr/>
            </a:pPr>
            <a:r>
              <a:rPr lang="en-US" altLang="en-US" sz="2000" dirty="0">
                <a:solidFill>
                  <a:schemeClr val="tx1"/>
                </a:solidFill>
              </a:rPr>
              <a:t>1 September 2020 – Continued Comment Resolution</a:t>
            </a:r>
          </a:p>
          <a:p>
            <a:pPr lvl="1">
              <a:spcBef>
                <a:spcPts val="200"/>
              </a:spcBef>
              <a:buFont typeface="Arial" panose="020B0604020202020204" pitchFamily="34" charset="0"/>
              <a:buChar char="•"/>
              <a:defRPr/>
            </a:pPr>
            <a:r>
              <a:rPr lang="en-US" altLang="en-US" sz="1600" dirty="0">
                <a:solidFill>
                  <a:schemeClr val="tx1"/>
                </a:solidFill>
              </a:rPr>
              <a:t>Reviewed updated Comment Collection Spread sheet </a:t>
            </a:r>
            <a:r>
              <a:rPr lang="en-US" altLang="en-US" sz="1600" dirty="0">
                <a:solidFill>
                  <a:schemeClr val="tx1"/>
                </a:solidFill>
                <a:hlinkClick r:id="rId5"/>
              </a:rPr>
              <a:t>11-20/1262r3</a:t>
            </a:r>
            <a:endParaRPr lang="en-US" altLang="en-US" sz="1600" dirty="0">
              <a:solidFill>
                <a:schemeClr val="tx1"/>
              </a:solidFill>
            </a:endParaRPr>
          </a:p>
          <a:p>
            <a:pPr lvl="1">
              <a:spcBef>
                <a:spcPts val="200"/>
              </a:spcBef>
              <a:buFont typeface="Arial" panose="020B0604020202020204" pitchFamily="34" charset="0"/>
              <a:buChar char="•"/>
              <a:defRPr/>
            </a:pPr>
            <a:r>
              <a:rPr lang="en-US" altLang="en-US" sz="1600" dirty="0">
                <a:solidFill>
                  <a:schemeClr val="tx1"/>
                </a:solidFill>
              </a:rPr>
              <a:t>Discussed </a:t>
            </a:r>
            <a:r>
              <a:rPr lang="en-US" altLang="en-US" sz="1600" dirty="0">
                <a:solidFill>
                  <a:schemeClr val="tx1"/>
                </a:solidFill>
                <a:hlinkClick r:id="rId6"/>
              </a:rPr>
              <a:t>11-20/1356r0</a:t>
            </a:r>
            <a:r>
              <a:rPr lang="en-US" altLang="en-US" sz="1600" dirty="0">
                <a:solidFill>
                  <a:schemeClr val="tx1"/>
                </a:solidFill>
              </a:rPr>
              <a:t> “</a:t>
            </a:r>
            <a:r>
              <a:rPr lang="en-US" sz="1600" dirty="0">
                <a:solidFill>
                  <a:schemeClr val="tx1"/>
                </a:solidFill>
              </a:rPr>
              <a:t>Proposed comment resolution for CID 10,11, 12, 105 on comment collection sheet(11-20-1262r2)”</a:t>
            </a:r>
            <a:endParaRPr lang="en-US" altLang="en-US" sz="1600" dirty="0">
              <a:solidFill>
                <a:schemeClr val="tx1"/>
              </a:solidFill>
            </a:endParaRPr>
          </a:p>
          <a:p>
            <a:pPr lvl="1">
              <a:spcBef>
                <a:spcPts val="200"/>
              </a:spcBef>
              <a:buFont typeface="Arial" panose="020B0604020202020204" pitchFamily="34" charset="0"/>
              <a:buChar char="•"/>
              <a:defRPr/>
            </a:pPr>
            <a:r>
              <a:rPr lang="en-US" altLang="en-US" sz="1600" dirty="0">
                <a:solidFill>
                  <a:schemeClr val="tx1"/>
                </a:solidFill>
              </a:rPr>
              <a:t>Introductory presentation of </a:t>
            </a:r>
            <a:r>
              <a:rPr lang="en-US" sz="1600" dirty="0">
                <a:hlinkClick r:id="rId7"/>
              </a:rPr>
              <a:t>11-20/1376r0</a:t>
            </a:r>
            <a:r>
              <a:rPr lang="en-US" sz="1600" dirty="0"/>
              <a:t> “Technical report on interworking between 3GPP 5G system and WLAN”, Binita Gupta (Intel), </a:t>
            </a:r>
            <a:r>
              <a:rPr lang="en-US" sz="1600" dirty="0" err="1"/>
              <a:t>Disscussion</a:t>
            </a:r>
            <a:r>
              <a:rPr lang="en-US" altLang="en-US" sz="1600" dirty="0">
                <a:solidFill>
                  <a:schemeClr val="tx1"/>
                </a:solidFill>
              </a:rPr>
              <a:t> </a:t>
            </a:r>
          </a:p>
          <a:p>
            <a:pPr>
              <a:spcBef>
                <a:spcPts val="200"/>
              </a:spcBef>
              <a:buFont typeface="Arial" panose="020B0604020202020204" pitchFamily="34" charset="0"/>
              <a:buChar char="•"/>
              <a:defRPr/>
            </a:pPr>
            <a:r>
              <a:rPr lang="en-US" altLang="en-US" sz="2000" dirty="0">
                <a:solidFill>
                  <a:schemeClr val="tx1"/>
                </a:solidFill>
              </a:rPr>
              <a:t>8 September 2020 – Continued Comment Resolution</a:t>
            </a:r>
          </a:p>
          <a:p>
            <a:pPr lvl="1">
              <a:spcBef>
                <a:spcPts val="200"/>
              </a:spcBef>
              <a:buFont typeface="Arial" panose="020B0604020202020204" pitchFamily="34" charset="0"/>
              <a:buChar char="•"/>
              <a:defRPr/>
            </a:pPr>
            <a:r>
              <a:rPr lang="en-US" altLang="en-US" sz="1600" dirty="0">
                <a:solidFill>
                  <a:schemeClr val="tx1"/>
                </a:solidFill>
              </a:rPr>
              <a:t>Presentation </a:t>
            </a:r>
            <a:r>
              <a:rPr lang="en-US" sz="1600" dirty="0">
                <a:hlinkClick r:id="rId7"/>
              </a:rPr>
              <a:t>11-20/1376r0</a:t>
            </a:r>
            <a:r>
              <a:rPr lang="en-US" sz="1600" dirty="0"/>
              <a:t> “Technical report on interworking between 3GPP 5G system and WLAN”, Binita Gupta (Intel) </a:t>
            </a:r>
            <a:r>
              <a:rPr lang="en-US" altLang="en-US" sz="1600" dirty="0">
                <a:solidFill>
                  <a:schemeClr val="tx1"/>
                </a:solidFill>
              </a:rPr>
              <a:t>Discussion</a:t>
            </a:r>
          </a:p>
          <a:p>
            <a:pPr lvl="1">
              <a:spcBef>
                <a:spcPts val="200"/>
              </a:spcBef>
              <a:buFont typeface="Arial" panose="020B0604020202020204" pitchFamily="34" charset="0"/>
              <a:buChar char="•"/>
              <a:defRPr/>
            </a:pPr>
            <a:r>
              <a:rPr lang="en-US" altLang="en-US" sz="1600" dirty="0">
                <a:solidFill>
                  <a:schemeClr val="tx1"/>
                </a:solidFill>
              </a:rPr>
              <a:t>Straw Poll: </a:t>
            </a:r>
            <a:r>
              <a:rPr lang="en-US" sz="1600" dirty="0">
                <a:solidFill>
                  <a:schemeClr val="tx1"/>
                </a:solidFill>
              </a:rPr>
              <a:t>AANI should: Proceed with the current comment resolution process: continuing to develop </a:t>
            </a:r>
            <a:r>
              <a:rPr lang="en-US" sz="1800" b="1" u="sng" dirty="0">
                <a:solidFill>
                  <a:srgbClr val="0000FF"/>
                </a:solidFill>
                <a:effectLst/>
                <a:latin typeface="DejaVu Serif"/>
                <a:ea typeface="Times New Roman" panose="02020603050405020304" pitchFamily="18" charset="0"/>
                <a:hlinkClick r:id="rId8"/>
              </a:rPr>
              <a:t>11-20/0013r5</a:t>
            </a:r>
            <a:r>
              <a:rPr lang="en-US" altLang="en-US" sz="1600" dirty="0">
                <a:solidFill>
                  <a:schemeClr val="tx1"/>
                </a:solidFill>
              </a:rPr>
              <a:t> Y-11 N-3 A-2 </a:t>
            </a:r>
          </a:p>
          <a:p>
            <a:pPr lvl="1">
              <a:spcBef>
                <a:spcPts val="200"/>
              </a:spcBef>
              <a:buFont typeface="Arial" panose="020B0604020202020204" pitchFamily="34" charset="0"/>
              <a:buChar char="•"/>
              <a:defRPr/>
            </a:pPr>
            <a:endParaRPr lang="en-US" altLang="en-US" sz="1600" dirty="0">
              <a:solidFill>
                <a:schemeClr val="tx1"/>
              </a:solidFill>
              <a:cs typeface="+mn-cs"/>
            </a:endParaRPr>
          </a:p>
          <a:p>
            <a:pPr marL="400050" lvl="1" indent="0">
              <a:spcBef>
                <a:spcPts val="200"/>
              </a:spcBef>
              <a:defRPr/>
            </a:pPr>
            <a:endParaRPr lang="en-US" altLang="en-US" sz="1400" dirty="0">
              <a:solidFill>
                <a:schemeClr val="tx1"/>
              </a:solidFill>
              <a:cs typeface="+mn-cs"/>
            </a:endParaRPr>
          </a:p>
          <a:p>
            <a:pPr marL="857250" lvl="1" indent="-457200">
              <a:spcBef>
                <a:spcPts val="200"/>
              </a:spcBef>
              <a:buFont typeface="Arial" panose="020B0604020202020204" pitchFamily="34" charset="0"/>
              <a:buChar char="•"/>
              <a:defRPr/>
            </a:pPr>
            <a:endParaRPr lang="en-GB" sz="2200" b="1" dirty="0">
              <a:solidFill>
                <a:schemeClr val="tx1"/>
              </a:solidFill>
              <a:cs typeface="+mn-cs"/>
            </a:endParaRPr>
          </a:p>
          <a:p>
            <a:pPr marL="571500" indent="-457200">
              <a:buFont typeface="Arial" panose="020B0604020202020204" pitchFamily="34" charset="0"/>
              <a:buChar char="•"/>
            </a:pPr>
            <a:endParaRPr lang="en-US" altLang="en-US" sz="1600" b="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a:t>September 2020</a:t>
            </a:r>
            <a:endParaRPr lang="en-GB" dirty="0"/>
          </a:p>
        </p:txBody>
      </p:sp>
    </p:spTree>
    <p:extLst>
      <p:ext uri="{BB962C8B-B14F-4D97-AF65-F5344CB8AC3E}">
        <p14:creationId xmlns:p14="http://schemas.microsoft.com/office/powerpoint/2010/main" val="10145354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33399"/>
          </a:xfrm>
        </p:spPr>
        <p:txBody>
          <a:bodyPr/>
          <a:lstStyle/>
          <a:p>
            <a:r>
              <a:rPr lang="en-US" dirty="0"/>
              <a:t>Plan Coming into the Meeting</a:t>
            </a:r>
          </a:p>
        </p:txBody>
      </p:sp>
      <p:sp>
        <p:nvSpPr>
          <p:cNvPr id="3" name="Content Placeholder 2"/>
          <p:cNvSpPr>
            <a:spLocks noGrp="1"/>
          </p:cNvSpPr>
          <p:nvPr>
            <p:ph idx="1"/>
          </p:nvPr>
        </p:nvSpPr>
        <p:spPr>
          <a:xfrm>
            <a:off x="152400" y="1219200"/>
            <a:ext cx="11658600" cy="5256214"/>
          </a:xfrm>
        </p:spPr>
        <p:txBody>
          <a:bodyPr/>
          <a:lstStyle/>
          <a:p>
            <a:pPr marL="400050" lvl="1" indent="0">
              <a:spcBef>
                <a:spcPts val="0"/>
              </a:spcBef>
              <a:spcAft>
                <a:spcPts val="0"/>
              </a:spcAft>
              <a:tabLst>
                <a:tab pos="457200" algn="l"/>
              </a:tabLst>
            </a:pPr>
            <a:r>
              <a:rPr lang="en-GB" sz="2400" dirty="0">
                <a:latin typeface="Times New Roman" panose="02020603050405020304" pitchFamily="18" charset="0"/>
              </a:rPr>
              <a:t>Comment resolution Plan:</a:t>
            </a:r>
          </a:p>
          <a:p>
            <a:pPr lvl="2" indent="-342900">
              <a:spcBef>
                <a:spcPts val="0"/>
              </a:spcBef>
              <a:spcAft>
                <a:spcPts val="0"/>
              </a:spcAft>
              <a:buFont typeface="+mj-lt"/>
              <a:buAutoNum type="arabicPeriod"/>
              <a:tabLst>
                <a:tab pos="457200" algn="l"/>
              </a:tabLst>
            </a:pPr>
            <a:r>
              <a:rPr lang="it-IT" altLang="en-US" sz="2400" dirty="0">
                <a:latin typeface="Times New Roman" panose="02020603050405020304" pitchFamily="18" charset="0"/>
              </a:rPr>
              <a:t>Tuesday 15 September 2020 11:15-13:15 h EDT – 802.11 Interim</a:t>
            </a:r>
          </a:p>
          <a:p>
            <a:pPr lvl="3" indent="-342900">
              <a:spcBef>
                <a:spcPts val="0"/>
              </a:spcBef>
              <a:spcAft>
                <a:spcPts val="0"/>
              </a:spcAft>
              <a:buFont typeface="+mj-lt"/>
              <a:buAutoNum type="arabicPeriod"/>
              <a:tabLst>
                <a:tab pos="457200" algn="l"/>
              </a:tabLst>
            </a:pPr>
            <a:r>
              <a:rPr lang="en-US" sz="2000" dirty="0">
                <a:latin typeface="Times New Roman" panose="02020603050405020304" pitchFamily="18" charset="0"/>
              </a:rPr>
              <a:t>Technical submissions for comment resolution</a:t>
            </a:r>
          </a:p>
          <a:p>
            <a:pPr lvl="3" indent="-342900">
              <a:spcBef>
                <a:spcPts val="0"/>
              </a:spcBef>
              <a:spcAft>
                <a:spcPts val="0"/>
              </a:spcAft>
              <a:buFont typeface="+mj-lt"/>
              <a:buAutoNum type="arabicPeriod"/>
              <a:tabLst>
                <a:tab pos="457200" algn="l"/>
              </a:tabLst>
            </a:pPr>
            <a:r>
              <a:rPr lang="en-US" sz="2000" dirty="0">
                <a:latin typeface="Times New Roman" panose="02020603050405020304" pitchFamily="18" charset="0"/>
              </a:rPr>
              <a:t>Complete comment resolution</a:t>
            </a:r>
          </a:p>
          <a:p>
            <a:pPr lvl="3" indent="-342900">
              <a:spcBef>
                <a:spcPts val="0"/>
              </a:spcBef>
              <a:spcAft>
                <a:spcPts val="0"/>
              </a:spcAft>
              <a:buFont typeface="+mj-lt"/>
              <a:buAutoNum type="arabicPeriod"/>
              <a:tabLst>
                <a:tab pos="457200" algn="l"/>
              </a:tabLst>
            </a:pPr>
            <a:r>
              <a:rPr lang="en-US" sz="2000" dirty="0">
                <a:latin typeface="Times New Roman" panose="02020603050405020304" pitchFamily="18" charset="0"/>
              </a:rPr>
              <a:t>Request the report editor to provide an updated report</a:t>
            </a:r>
          </a:p>
          <a:p>
            <a:pPr lvl="2" indent="-342900">
              <a:spcBef>
                <a:spcPts val="0"/>
              </a:spcBef>
              <a:spcAft>
                <a:spcPts val="0"/>
              </a:spcAft>
              <a:buFont typeface="+mj-lt"/>
              <a:buAutoNum type="arabicPeriod"/>
              <a:tabLst>
                <a:tab pos="457200" algn="l"/>
              </a:tabLst>
            </a:pPr>
            <a:r>
              <a:rPr lang="it-IT" altLang="en-US" sz="2400" dirty="0">
                <a:latin typeface="Times New Roman" panose="02020603050405020304" pitchFamily="18" charset="0"/>
              </a:rPr>
              <a:t>Friday 9:00-11:00 h EDT 802.11 WG Closing Plenary </a:t>
            </a:r>
          </a:p>
          <a:p>
            <a:pPr lvl="3" indent="-342900">
              <a:spcBef>
                <a:spcPts val="0"/>
              </a:spcBef>
              <a:spcAft>
                <a:spcPts val="0"/>
              </a:spcAft>
              <a:buFont typeface="+mj-lt"/>
              <a:buAutoNum type="arabicPeriod"/>
              <a:tabLst>
                <a:tab pos="457200" algn="l"/>
              </a:tabLst>
            </a:pPr>
            <a:r>
              <a:rPr lang="it-IT" altLang="en-US" sz="2000" dirty="0">
                <a:latin typeface="Times New Roman" panose="02020603050405020304" pitchFamily="18" charset="0"/>
              </a:rPr>
              <a:t>If Comment Resolution Complete, requesst WG approval/endorsment of the report.</a:t>
            </a:r>
            <a:endParaRPr lang="en-US" sz="2000" dirty="0">
              <a:latin typeface="Times New Roman" panose="02020603050405020304" pitchFamily="18" charset="0"/>
            </a:endParaRPr>
          </a:p>
          <a:p>
            <a:pPr lvl="2" indent="-342900">
              <a:spcBef>
                <a:spcPts val="0"/>
              </a:spcBef>
              <a:spcAft>
                <a:spcPts val="0"/>
              </a:spcAft>
              <a:buFont typeface="+mj-lt"/>
              <a:buAutoNum type="arabicPeriod"/>
              <a:tabLst>
                <a:tab pos="457200" algn="l"/>
              </a:tabLst>
            </a:pPr>
            <a:endParaRPr lang="en-US" sz="2400" b="0" dirty="0">
              <a:latin typeface="Times New Roman" panose="02020603050405020304" pitchFamily="18" charset="0"/>
            </a:endParaRPr>
          </a:p>
          <a:p>
            <a:pPr marL="457200" indent="-457200">
              <a:spcBef>
                <a:spcPts val="200"/>
              </a:spcBef>
              <a:buFont typeface="Arial" panose="020B0604020202020204" pitchFamily="34" charset="0"/>
              <a:buChar char="•"/>
              <a:defRPr/>
            </a:pPr>
            <a:endParaRPr lang="en-US" sz="28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a:t>September 2020</a:t>
            </a:r>
            <a:endParaRPr lang="en-GB" dirty="0"/>
          </a:p>
        </p:txBody>
      </p:sp>
    </p:spTree>
    <p:extLst>
      <p:ext uri="{BB962C8B-B14F-4D97-AF65-F5344CB8AC3E}">
        <p14:creationId xmlns:p14="http://schemas.microsoft.com/office/powerpoint/2010/main" val="14194892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F9F34B-672C-4900-AA44-C9B8F601344F}"/>
              </a:ext>
            </a:extLst>
          </p:cNvPr>
          <p:cNvSpPr>
            <a:spLocks noGrp="1"/>
          </p:cNvSpPr>
          <p:nvPr>
            <p:ph type="title"/>
          </p:nvPr>
        </p:nvSpPr>
        <p:spPr>
          <a:xfrm>
            <a:off x="914401" y="685801"/>
            <a:ext cx="10361084" cy="685799"/>
          </a:xfrm>
        </p:spPr>
        <p:txBody>
          <a:bodyPr/>
          <a:lstStyle/>
          <a:p>
            <a:r>
              <a:rPr lang="en-US" dirty="0"/>
              <a:t>Technical Discussion / Contributions</a:t>
            </a:r>
          </a:p>
        </p:txBody>
      </p:sp>
      <p:sp>
        <p:nvSpPr>
          <p:cNvPr id="3" name="Content Placeholder 2">
            <a:extLst>
              <a:ext uri="{FF2B5EF4-FFF2-40B4-BE49-F238E27FC236}">
                <a16:creationId xmlns:a16="http://schemas.microsoft.com/office/drawing/2014/main" id="{3B3849B4-9342-46AD-B31A-44FE9F75AD63}"/>
              </a:ext>
            </a:extLst>
          </p:cNvPr>
          <p:cNvSpPr>
            <a:spLocks noGrp="1"/>
          </p:cNvSpPr>
          <p:nvPr>
            <p:ph idx="1"/>
          </p:nvPr>
        </p:nvSpPr>
        <p:spPr>
          <a:xfrm>
            <a:off x="914400" y="1617664"/>
            <a:ext cx="10475383" cy="4249736"/>
          </a:xfrm>
        </p:spPr>
        <p:txBody>
          <a:bodyPr/>
          <a:lstStyle/>
          <a:p>
            <a:pPr marL="457200" indent="-457200">
              <a:spcBef>
                <a:spcPts val="200"/>
              </a:spcBef>
              <a:buFont typeface="+mj-lt"/>
              <a:buAutoNum type="arabicPeriod"/>
              <a:defRPr/>
            </a:pPr>
            <a:r>
              <a:rPr lang="en-US" dirty="0"/>
              <a:t>Continue presentation on </a:t>
            </a:r>
            <a:r>
              <a:rPr lang="en-US" dirty="0">
                <a:hlinkClick r:id="rId2"/>
              </a:rPr>
              <a:t>11-20/1376r0</a:t>
            </a:r>
            <a:r>
              <a:rPr lang="en-US" dirty="0"/>
              <a:t> “Technical report on interworking between 3GPP 5G system and WLAN”, Binita Gupta (Intel) [45 minutes]</a:t>
            </a:r>
          </a:p>
          <a:p>
            <a:pPr marL="457200" indent="-457200">
              <a:spcBef>
                <a:spcPts val="200"/>
              </a:spcBef>
              <a:buFont typeface="+mj-lt"/>
              <a:buAutoNum type="arabicPeriod"/>
              <a:defRPr/>
            </a:pPr>
            <a:r>
              <a:rPr lang="en-US" dirty="0"/>
              <a:t>Discussion on way forward for integration of material/text provided in </a:t>
            </a:r>
            <a:r>
              <a:rPr lang="en-US" dirty="0">
                <a:hlinkClick r:id="rId2"/>
              </a:rPr>
              <a:t>11-20/1376r0</a:t>
            </a:r>
            <a:r>
              <a:rPr lang="en-US" dirty="0"/>
              <a:t> [15 min.]</a:t>
            </a:r>
          </a:p>
          <a:p>
            <a:endParaRPr lang="en-US" dirty="0"/>
          </a:p>
        </p:txBody>
      </p:sp>
      <p:sp>
        <p:nvSpPr>
          <p:cNvPr id="4" name="Slide Number Placeholder 3">
            <a:extLst>
              <a:ext uri="{FF2B5EF4-FFF2-40B4-BE49-F238E27FC236}">
                <a16:creationId xmlns:a16="http://schemas.microsoft.com/office/drawing/2014/main" id="{5DFB46AF-98B1-4493-A0CE-E9397893542B}"/>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DC015F65-5CFA-40CC-9377-48CA9C4E9FC0}"/>
              </a:ext>
            </a:extLst>
          </p:cNvPr>
          <p:cNvSpPr>
            <a:spLocks noGrp="1"/>
          </p:cNvSpPr>
          <p:nvPr>
            <p:ph type="ftr" idx="14"/>
          </p:nvPr>
        </p:nvSpPr>
        <p:spPr/>
        <p:txBody>
          <a:bodyPr/>
          <a:lstStyle/>
          <a:p>
            <a:r>
              <a:rPr lang="en-GB"/>
              <a:t>Joseph Levy (InterDigital)</a:t>
            </a:r>
            <a:endParaRPr lang="en-GB" dirty="0"/>
          </a:p>
        </p:txBody>
      </p:sp>
      <p:sp>
        <p:nvSpPr>
          <p:cNvPr id="6" name="Date Placeholder 5">
            <a:extLst>
              <a:ext uri="{FF2B5EF4-FFF2-40B4-BE49-F238E27FC236}">
                <a16:creationId xmlns:a16="http://schemas.microsoft.com/office/drawing/2014/main" id="{3446E7BB-769B-4099-A8B1-13C0E77EB056}"/>
              </a:ext>
            </a:extLst>
          </p:cNvPr>
          <p:cNvSpPr>
            <a:spLocks noGrp="1"/>
          </p:cNvSpPr>
          <p:nvPr>
            <p:ph type="dt" idx="15"/>
          </p:nvPr>
        </p:nvSpPr>
        <p:spPr/>
        <p:txBody>
          <a:bodyPr/>
          <a:lstStyle/>
          <a:p>
            <a:r>
              <a:rPr lang="en-US"/>
              <a:t>September 2020</a:t>
            </a:r>
            <a:endParaRPr lang="en-GB" dirty="0"/>
          </a:p>
        </p:txBody>
      </p:sp>
    </p:spTree>
    <p:extLst>
      <p:ext uri="{BB962C8B-B14F-4D97-AF65-F5344CB8AC3E}">
        <p14:creationId xmlns:p14="http://schemas.microsoft.com/office/powerpoint/2010/main" val="3691552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11185"/>
          </a:xfrm>
        </p:spPr>
        <p:txBody>
          <a:bodyPr/>
          <a:lstStyle/>
          <a:p>
            <a:r>
              <a:rPr lang="en-US" dirty="0"/>
              <a:t>Discussion</a:t>
            </a:r>
          </a:p>
        </p:txBody>
      </p:sp>
      <p:sp>
        <p:nvSpPr>
          <p:cNvPr id="3" name="Content Placeholder 2"/>
          <p:cNvSpPr>
            <a:spLocks noGrp="1"/>
          </p:cNvSpPr>
          <p:nvPr>
            <p:ph idx="1"/>
          </p:nvPr>
        </p:nvSpPr>
        <p:spPr>
          <a:xfrm>
            <a:off x="228600" y="1447800"/>
            <a:ext cx="11658600" cy="5027614"/>
          </a:xfrm>
        </p:spPr>
        <p:txBody>
          <a:bodyPr/>
          <a:lstStyle/>
          <a:p>
            <a:pPr marL="457200" indent="-457200">
              <a:spcBef>
                <a:spcPts val="200"/>
              </a:spcBef>
              <a:buFont typeface="Arial" panose="020B0604020202020204" pitchFamily="34" charset="0"/>
              <a:buChar char="•"/>
              <a:defRPr/>
            </a:pPr>
            <a:r>
              <a:rPr lang="en-US" sz="3200" dirty="0"/>
              <a:t>Comments on 11-20/0013r5 </a:t>
            </a:r>
            <a:r>
              <a:rPr lang="en-US" sz="2800" b="0" dirty="0"/>
              <a:t>“Draft technical report on interworking between 3GPP 5G network &amp; WLAN”, Hyun Seo OH (ETRI), et al.</a:t>
            </a:r>
            <a:endParaRPr lang="en-US" sz="3200" b="0" dirty="0"/>
          </a:p>
          <a:p>
            <a:pPr marL="457200" indent="-457200">
              <a:spcBef>
                <a:spcPts val="200"/>
              </a:spcBef>
              <a:buFont typeface="Arial" panose="020B0604020202020204" pitchFamily="34" charset="0"/>
              <a:buChar char="•"/>
              <a:defRPr/>
            </a:pPr>
            <a:r>
              <a:rPr lang="en-US" sz="3200" b="0" dirty="0">
                <a:hlinkClick r:id="rId2"/>
              </a:rPr>
              <a:t>1</a:t>
            </a:r>
            <a:r>
              <a:rPr lang="en-US" sz="3200" b="0" dirty="0">
                <a:hlinkClick r:id="rId3"/>
              </a:rPr>
              <a:t>1-20/1262r3</a:t>
            </a:r>
            <a:r>
              <a:rPr lang="en-US" sz="3200" b="0" dirty="0"/>
              <a:t> “CC32 AANI Report Comments”</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a:t>September 2020</a:t>
            </a:r>
            <a:endParaRPr lang="en-GB" dirty="0"/>
          </a:p>
        </p:txBody>
      </p:sp>
      <p:graphicFrame>
        <p:nvGraphicFramePr>
          <p:cNvPr id="9" name="Table 8">
            <a:extLst>
              <a:ext uri="{FF2B5EF4-FFF2-40B4-BE49-F238E27FC236}">
                <a16:creationId xmlns:a16="http://schemas.microsoft.com/office/drawing/2014/main" id="{59EAB469-7546-450C-BEC6-5625278F9987}"/>
              </a:ext>
            </a:extLst>
          </p:cNvPr>
          <p:cNvGraphicFramePr>
            <a:graphicFrameLocks noGrp="1"/>
          </p:cNvGraphicFramePr>
          <p:nvPr>
            <p:extLst>
              <p:ext uri="{D42A27DB-BD31-4B8C-83A1-F6EECF244321}">
                <p14:modId xmlns:p14="http://schemas.microsoft.com/office/powerpoint/2010/main" val="2551810317"/>
              </p:ext>
            </p:extLst>
          </p:nvPr>
        </p:nvGraphicFramePr>
        <p:xfrm>
          <a:off x="457200" y="3164619"/>
          <a:ext cx="10668000" cy="2863362"/>
        </p:xfrm>
        <a:graphic>
          <a:graphicData uri="http://schemas.openxmlformats.org/drawingml/2006/table">
            <a:tbl>
              <a:tblPr/>
              <a:tblGrid>
                <a:gridCol w="2286000">
                  <a:extLst>
                    <a:ext uri="{9D8B030D-6E8A-4147-A177-3AD203B41FA5}">
                      <a16:colId xmlns:a16="http://schemas.microsoft.com/office/drawing/2014/main" val="3641399650"/>
                    </a:ext>
                  </a:extLst>
                </a:gridCol>
                <a:gridCol w="1203220">
                  <a:extLst>
                    <a:ext uri="{9D8B030D-6E8A-4147-A177-3AD203B41FA5}">
                      <a16:colId xmlns:a16="http://schemas.microsoft.com/office/drawing/2014/main" val="3289899318"/>
                    </a:ext>
                  </a:extLst>
                </a:gridCol>
                <a:gridCol w="1446885">
                  <a:extLst>
                    <a:ext uri="{9D8B030D-6E8A-4147-A177-3AD203B41FA5}">
                      <a16:colId xmlns:a16="http://schemas.microsoft.com/office/drawing/2014/main" val="652796525"/>
                    </a:ext>
                  </a:extLst>
                </a:gridCol>
                <a:gridCol w="890393">
                  <a:extLst>
                    <a:ext uri="{9D8B030D-6E8A-4147-A177-3AD203B41FA5}">
                      <a16:colId xmlns:a16="http://schemas.microsoft.com/office/drawing/2014/main" val="3607060363"/>
                    </a:ext>
                  </a:extLst>
                </a:gridCol>
                <a:gridCol w="751268">
                  <a:extLst>
                    <a:ext uri="{9D8B030D-6E8A-4147-A177-3AD203B41FA5}">
                      <a16:colId xmlns:a16="http://schemas.microsoft.com/office/drawing/2014/main" val="622017455"/>
                    </a:ext>
                  </a:extLst>
                </a:gridCol>
                <a:gridCol w="723442">
                  <a:extLst>
                    <a:ext uri="{9D8B030D-6E8A-4147-A177-3AD203B41FA5}">
                      <a16:colId xmlns:a16="http://schemas.microsoft.com/office/drawing/2014/main" val="2730975638"/>
                    </a:ext>
                  </a:extLst>
                </a:gridCol>
                <a:gridCol w="1808608">
                  <a:extLst>
                    <a:ext uri="{9D8B030D-6E8A-4147-A177-3AD203B41FA5}">
                      <a16:colId xmlns:a16="http://schemas.microsoft.com/office/drawing/2014/main" val="435818610"/>
                    </a:ext>
                  </a:extLst>
                </a:gridCol>
                <a:gridCol w="1558184">
                  <a:extLst>
                    <a:ext uri="{9D8B030D-6E8A-4147-A177-3AD203B41FA5}">
                      <a16:colId xmlns:a16="http://schemas.microsoft.com/office/drawing/2014/main" val="602661835"/>
                    </a:ext>
                  </a:extLst>
                </a:gridCol>
              </a:tblGrid>
              <a:tr h="492981">
                <a:tc gridSpan="8">
                  <a:txBody>
                    <a:bodyPr/>
                    <a:lstStyle/>
                    <a:p>
                      <a:pPr algn="l" fontAlgn="b"/>
                      <a:r>
                        <a:rPr lang="en-US" sz="2800" b="0" i="0" u="none" strike="noStrike" dirty="0">
                          <a:solidFill>
                            <a:srgbClr val="000000"/>
                          </a:solidFill>
                          <a:effectLst/>
                          <a:latin typeface="Times New Roman" panose="02020603050405020304" pitchFamily="18" charset="0"/>
                        </a:rPr>
                        <a:t>Comment Resolution Status</a:t>
                      </a:r>
                    </a:p>
                  </a:txBody>
                  <a:tcPr marL="7620" marR="7620" marT="7620" marB="0" anchor="b">
                    <a:lnL>
                      <a:noFill/>
                    </a:lnL>
                    <a:lnR>
                      <a:noFill/>
                    </a:lnR>
                    <a:lnT>
                      <a:noFill/>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pPr algn="l" fontAlgn="b"/>
                      <a:endParaRPr lang="en-US" sz="2800" b="0" i="0" u="none" strike="noStrike">
                        <a:solidFill>
                          <a:srgbClr val="000000"/>
                        </a:solidFill>
                        <a:effectLst/>
                        <a:latin typeface="Times New Roman" panose="02020603050405020304" pitchFamily="18" charset="0"/>
                      </a:endParaRPr>
                    </a:p>
                  </a:txBody>
                  <a:tcPr marL="7620" marR="7620" marT="7620" marB="0" anchor="b">
                    <a:lnL>
                      <a:noFill/>
                    </a:lnL>
                    <a:lnR>
                      <a:noFill/>
                    </a:lnR>
                    <a:lnT>
                      <a:noFill/>
                    </a:lnT>
                    <a:lnB>
                      <a:noFill/>
                    </a:lnB>
                  </a:tcPr>
                </a:tc>
                <a:tc hMerge="1">
                  <a:txBody>
                    <a:bodyPr/>
                    <a:lstStyle/>
                    <a:p>
                      <a:pPr algn="l" fontAlgn="b"/>
                      <a:endParaRPr lang="en-US" sz="2800" b="0" i="0" u="none" strike="noStrike">
                        <a:solidFill>
                          <a:srgbClr val="000000"/>
                        </a:solidFill>
                        <a:effectLst/>
                        <a:latin typeface="Times New Roman" panose="02020603050405020304" pitchFamily="18" charset="0"/>
                      </a:endParaRPr>
                    </a:p>
                  </a:txBody>
                  <a:tcPr marL="7620" marR="7620" marT="7620" marB="0" anchor="b">
                    <a:lnL>
                      <a:noFill/>
                    </a:lnL>
                    <a:lnR>
                      <a:noFill/>
                    </a:lnR>
                    <a:lnT>
                      <a:noFill/>
                    </a:lnT>
                    <a:lnB>
                      <a:noFill/>
                    </a:lnB>
                  </a:tcPr>
                </a:tc>
                <a:tc hMerge="1">
                  <a:txBody>
                    <a:bodyPr/>
                    <a:lstStyle/>
                    <a:p>
                      <a:pPr algn="l" fontAlgn="b"/>
                      <a:endParaRPr lang="en-US" sz="2800" b="0" i="0" u="none" strike="noStrike">
                        <a:solidFill>
                          <a:srgbClr val="000000"/>
                        </a:solidFill>
                        <a:effectLst/>
                        <a:latin typeface="Times New Roman" panose="02020603050405020304" pitchFamily="18" charset="0"/>
                      </a:endParaRPr>
                    </a:p>
                  </a:txBody>
                  <a:tcPr marL="7620" marR="7620" marT="7620" marB="0" anchor="b">
                    <a:lnL>
                      <a:noFill/>
                    </a:lnL>
                    <a:lnR>
                      <a:noFill/>
                    </a:lnR>
                    <a:lnT>
                      <a:noFill/>
                    </a:lnT>
                    <a:lnB>
                      <a:noFill/>
                    </a:lnB>
                  </a:tcPr>
                </a:tc>
                <a:tc hMerge="1">
                  <a:txBody>
                    <a:bodyPr/>
                    <a:lstStyle/>
                    <a:p>
                      <a:pPr algn="l" fontAlgn="b"/>
                      <a:endParaRPr lang="en-US" sz="2800" b="0" i="0" u="none" strike="noStrike">
                        <a:solidFill>
                          <a:srgbClr val="000000"/>
                        </a:solidFill>
                        <a:effectLst/>
                        <a:latin typeface="Times New Roman" panose="02020603050405020304" pitchFamily="18" charset="0"/>
                      </a:endParaRPr>
                    </a:p>
                  </a:txBody>
                  <a:tcPr marL="7620" marR="7620" marT="7620" marB="0" anchor="b">
                    <a:lnL>
                      <a:noFill/>
                    </a:lnL>
                    <a:lnR>
                      <a:noFill/>
                    </a:lnR>
                    <a:lnT>
                      <a:noFill/>
                    </a:lnT>
                    <a:lnB>
                      <a:noFill/>
                    </a:lnB>
                  </a:tcPr>
                </a:tc>
                <a:tc hMerge="1">
                  <a:txBody>
                    <a:bodyPr/>
                    <a:lstStyle/>
                    <a:p>
                      <a:pPr algn="l" fontAlgn="b"/>
                      <a:endParaRPr lang="en-US" sz="2800" b="0" i="0" u="none" strike="noStrike">
                        <a:solidFill>
                          <a:srgbClr val="000000"/>
                        </a:solidFill>
                        <a:effectLst/>
                        <a:latin typeface="Times New Roman" panose="02020603050405020304" pitchFamily="18" charset="0"/>
                      </a:endParaRPr>
                    </a:p>
                  </a:txBody>
                  <a:tcPr marL="7620" marR="7620" marT="7620" marB="0" anchor="b">
                    <a:lnL>
                      <a:noFill/>
                    </a:lnL>
                    <a:lnR>
                      <a:noFill/>
                    </a:lnR>
                    <a:lnT>
                      <a:noFill/>
                    </a:lnT>
                    <a:lnB>
                      <a:noFill/>
                    </a:lnB>
                  </a:tcPr>
                </a:tc>
                <a:tc hMerge="1">
                  <a:txBody>
                    <a:bodyPr/>
                    <a:lstStyle/>
                    <a:p>
                      <a:pPr algn="l" fontAlgn="b"/>
                      <a:endParaRPr lang="en-US" sz="2800" b="0" i="0" u="none" strike="noStrike" dirty="0">
                        <a:solidFill>
                          <a:srgbClr val="000000"/>
                        </a:solidFill>
                        <a:effectLst/>
                        <a:latin typeface="Times New Roman" panose="02020603050405020304" pitchFamily="18" charset="0"/>
                      </a:endParaRPr>
                    </a:p>
                  </a:txBody>
                  <a:tcPr marL="7620" marR="7620" marT="7620" marB="0" anchor="b">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61826637"/>
                  </a:ext>
                </a:extLst>
              </a:tr>
              <a:tr h="694265">
                <a:tc>
                  <a:txBody>
                    <a:bodyPr/>
                    <a:lstStyle/>
                    <a:p>
                      <a:pPr algn="l" fontAlgn="ctr"/>
                      <a:r>
                        <a:rPr lang="en-US" sz="2400" b="1" i="0" u="none" strike="noStrike" dirty="0">
                          <a:solidFill>
                            <a:srgbClr val="FFFFFF"/>
                          </a:solidFill>
                          <a:effectLst/>
                          <a:latin typeface="Calibri" panose="020F0502020204030204" pitchFamily="34" charset="0"/>
                        </a:rPr>
                        <a:t>Type of comment</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F81BD"/>
                    </a:solidFill>
                  </a:tcPr>
                </a:tc>
                <a:tc>
                  <a:txBody>
                    <a:bodyPr/>
                    <a:lstStyle/>
                    <a:p>
                      <a:pPr algn="l" fontAlgn="ctr"/>
                      <a:r>
                        <a:rPr lang="en-US" sz="2400" b="1" i="0" u="none" strike="noStrike">
                          <a:solidFill>
                            <a:srgbClr val="FFFFFF"/>
                          </a:solidFill>
                          <a:effectLst/>
                          <a:latin typeface="Calibri" panose="020F0502020204030204" pitchFamily="34" charset="0"/>
                        </a:rPr>
                        <a:t>Assigned</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F81BD"/>
                    </a:solidFill>
                  </a:tcPr>
                </a:tc>
                <a:tc>
                  <a:txBody>
                    <a:bodyPr/>
                    <a:lstStyle/>
                    <a:p>
                      <a:pPr algn="l" fontAlgn="ctr"/>
                      <a:r>
                        <a:rPr lang="en-US" sz="2400" b="1" i="0" u="none" strike="noStrike">
                          <a:solidFill>
                            <a:srgbClr val="FFFFFF"/>
                          </a:solidFill>
                          <a:effectLst/>
                          <a:latin typeface="Calibri" panose="020F0502020204030204" pitchFamily="34" charset="0"/>
                        </a:rPr>
                        <a:t>Proposed</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F81BD"/>
                    </a:solidFill>
                  </a:tcPr>
                </a:tc>
                <a:tc>
                  <a:txBody>
                    <a:bodyPr/>
                    <a:lstStyle/>
                    <a:p>
                      <a:pPr algn="l" fontAlgn="ctr"/>
                      <a:r>
                        <a:rPr lang="en-US" sz="2000" b="1" i="1" u="none" strike="noStrike" dirty="0">
                          <a:solidFill>
                            <a:srgbClr val="FFFFFF"/>
                          </a:solidFill>
                          <a:effectLst/>
                          <a:latin typeface="Calibri" panose="020F0502020204030204" pitchFamily="34" charset="0"/>
                        </a:rPr>
                        <a:t>Accept</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F81BD"/>
                    </a:solidFill>
                  </a:tcPr>
                </a:tc>
                <a:tc>
                  <a:txBody>
                    <a:bodyPr/>
                    <a:lstStyle/>
                    <a:p>
                      <a:pPr algn="l" fontAlgn="ctr"/>
                      <a:r>
                        <a:rPr lang="en-US" sz="2000" b="1" i="1" u="none" strike="noStrike" dirty="0">
                          <a:solidFill>
                            <a:srgbClr val="FFFFFF"/>
                          </a:solidFill>
                          <a:effectLst/>
                          <a:latin typeface="Calibri" panose="020F0502020204030204" pitchFamily="34" charset="0"/>
                        </a:rPr>
                        <a:t>Revise</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F81BD"/>
                    </a:solidFill>
                  </a:tcPr>
                </a:tc>
                <a:tc>
                  <a:txBody>
                    <a:bodyPr/>
                    <a:lstStyle/>
                    <a:p>
                      <a:pPr algn="l" fontAlgn="ctr"/>
                      <a:r>
                        <a:rPr lang="en-US" sz="2000" b="1" i="1" u="none" strike="noStrike" dirty="0">
                          <a:solidFill>
                            <a:srgbClr val="FFFFFF"/>
                          </a:solidFill>
                          <a:effectLst/>
                          <a:latin typeface="Calibri" panose="020F0502020204030204" pitchFamily="34" charset="0"/>
                        </a:rPr>
                        <a:t>Reject</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F81BD"/>
                    </a:solidFill>
                  </a:tcPr>
                </a:tc>
                <a:tc>
                  <a:txBody>
                    <a:bodyPr/>
                    <a:lstStyle/>
                    <a:p>
                      <a:pPr algn="l" fontAlgn="ctr"/>
                      <a:r>
                        <a:rPr lang="en-US" sz="2400" b="1" i="0" u="none" strike="noStrike" dirty="0">
                          <a:solidFill>
                            <a:srgbClr val="FFFFFF"/>
                          </a:solidFill>
                          <a:effectLst/>
                          <a:latin typeface="Calibri" panose="020F0502020204030204" pitchFamily="34" charset="0"/>
                        </a:rPr>
                        <a:t>In Document</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F81BD"/>
                    </a:solidFill>
                  </a:tcPr>
                </a:tc>
                <a:tc>
                  <a:txBody>
                    <a:bodyPr/>
                    <a:lstStyle/>
                    <a:p>
                      <a:pPr algn="ctr" fontAlgn="ctr"/>
                      <a:r>
                        <a:rPr lang="en-US" sz="2400" b="1" i="0" u="none" strike="noStrike" dirty="0">
                          <a:solidFill>
                            <a:srgbClr val="FFFFFF"/>
                          </a:solidFill>
                          <a:effectLst/>
                          <a:latin typeface="Calibri" panose="020F0502020204030204" pitchFamily="34" charset="0"/>
                        </a:rPr>
                        <a:t>Total</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F81BD"/>
                    </a:solidFill>
                  </a:tcPr>
                </a:tc>
                <a:extLst>
                  <a:ext uri="{0D108BD9-81ED-4DB2-BD59-A6C34878D82A}">
                    <a16:rowId xmlns:a16="http://schemas.microsoft.com/office/drawing/2014/main" val="276842532"/>
                  </a:ext>
                </a:extLst>
              </a:tr>
              <a:tr h="419029">
                <a:tc>
                  <a:txBody>
                    <a:bodyPr/>
                    <a:lstStyle/>
                    <a:p>
                      <a:pPr algn="l" fontAlgn="ctr"/>
                      <a:r>
                        <a:rPr lang="en-US" sz="2400" b="0" i="0" u="none" strike="noStrike" dirty="0">
                          <a:solidFill>
                            <a:srgbClr val="000000"/>
                          </a:solidFill>
                          <a:effectLst/>
                          <a:latin typeface="Calibri" panose="020F0502020204030204" pitchFamily="34" charset="0"/>
                        </a:rPr>
                        <a:t>Technical</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400" b="0" i="0" u="none" strike="noStrike" dirty="0">
                          <a:solidFill>
                            <a:srgbClr val="000000"/>
                          </a:solidFill>
                          <a:effectLst/>
                          <a:latin typeface="Calibri" panose="020F0502020204030204" pitchFamily="34" charset="0"/>
                        </a:rPr>
                        <a:t>58</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400" b="0" i="0" u="none" strike="noStrike" dirty="0">
                          <a:solidFill>
                            <a:srgbClr val="000000"/>
                          </a:solidFill>
                          <a:effectLst/>
                          <a:latin typeface="Calibri" panose="020F0502020204030204" pitchFamily="34" charset="0"/>
                        </a:rPr>
                        <a:t>58</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400" b="0" i="0" u="none" strike="noStrike">
                          <a:solidFill>
                            <a:srgbClr val="000000"/>
                          </a:solidFill>
                          <a:effectLst/>
                          <a:latin typeface="Calibri" panose="020F0502020204030204" pitchFamily="34" charset="0"/>
                        </a:rPr>
                        <a:t>49</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400" b="0" i="0" u="none" strike="noStrike">
                          <a:solidFill>
                            <a:srgbClr val="000000"/>
                          </a:solidFill>
                          <a:effectLst/>
                          <a:latin typeface="Calibri" panose="020F0502020204030204" pitchFamily="34" charset="0"/>
                        </a:rPr>
                        <a:t>9</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400" b="0" i="0" u="none" strike="noStrike" dirty="0">
                          <a:solidFill>
                            <a:srgbClr val="000000"/>
                          </a:solidFill>
                          <a:effectLst/>
                          <a:latin typeface="Calibri" panose="020F0502020204030204" pitchFamily="34" charset="0"/>
                        </a:rPr>
                        <a:t>0</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400" b="0" i="0" u="none" strike="noStrike" dirty="0">
                          <a:solidFill>
                            <a:srgbClr val="000000"/>
                          </a:solidFill>
                          <a:effectLst/>
                          <a:latin typeface="Calibri" panose="020F0502020204030204" pitchFamily="34" charset="0"/>
                        </a:rPr>
                        <a:t>0</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400" b="0" i="0" u="none" strike="noStrike">
                          <a:solidFill>
                            <a:srgbClr val="000000"/>
                          </a:solidFill>
                          <a:effectLst/>
                          <a:latin typeface="Calibri" panose="020F0502020204030204" pitchFamily="34" charset="0"/>
                        </a:rPr>
                        <a:t>60</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1350992"/>
                  </a:ext>
                </a:extLst>
              </a:tr>
              <a:tr h="419029">
                <a:tc>
                  <a:txBody>
                    <a:bodyPr/>
                    <a:lstStyle/>
                    <a:p>
                      <a:pPr algn="l" fontAlgn="ctr"/>
                      <a:r>
                        <a:rPr lang="en-US" sz="2400" b="0" i="0" u="none" strike="noStrike">
                          <a:solidFill>
                            <a:srgbClr val="000000"/>
                          </a:solidFill>
                          <a:effectLst/>
                          <a:latin typeface="Calibri" panose="020F0502020204030204" pitchFamily="34" charset="0"/>
                        </a:rPr>
                        <a:t>Editorial</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400" b="0" i="0" u="none" strike="noStrike">
                          <a:solidFill>
                            <a:srgbClr val="000000"/>
                          </a:solidFill>
                          <a:effectLst/>
                          <a:latin typeface="Calibri" panose="020F0502020204030204" pitchFamily="34" charset="0"/>
                        </a:rPr>
                        <a:t>43</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400" b="0" i="0" u="none" strike="noStrike" dirty="0">
                          <a:solidFill>
                            <a:srgbClr val="000000"/>
                          </a:solidFill>
                          <a:effectLst/>
                          <a:latin typeface="Calibri" panose="020F0502020204030204" pitchFamily="34" charset="0"/>
                        </a:rPr>
                        <a:t>43</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400" b="0" i="0" u="none" strike="noStrike" dirty="0">
                          <a:solidFill>
                            <a:srgbClr val="000000"/>
                          </a:solidFill>
                          <a:effectLst/>
                          <a:latin typeface="Calibri" panose="020F0502020204030204" pitchFamily="34" charset="0"/>
                        </a:rPr>
                        <a:t>41</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400" b="0" i="0" u="none" strike="noStrike" dirty="0">
                          <a:solidFill>
                            <a:srgbClr val="000000"/>
                          </a:solidFill>
                          <a:effectLst/>
                          <a:latin typeface="Calibri" panose="020F0502020204030204" pitchFamily="34" charset="0"/>
                        </a:rPr>
                        <a:t>2</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400" b="0" i="0" u="none" strike="noStrike">
                          <a:solidFill>
                            <a:srgbClr val="000000"/>
                          </a:solidFill>
                          <a:effectLst/>
                          <a:latin typeface="Calibri" panose="020F0502020204030204" pitchFamily="34" charset="0"/>
                        </a:rPr>
                        <a:t>0</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400" b="0" i="0" u="none" strike="noStrike">
                          <a:solidFill>
                            <a:srgbClr val="000000"/>
                          </a:solidFill>
                          <a:effectLst/>
                          <a:latin typeface="Calibri" panose="020F0502020204030204" pitchFamily="34" charset="0"/>
                        </a:rPr>
                        <a:t>0</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400" b="0" i="0" u="none" strike="noStrike">
                          <a:solidFill>
                            <a:srgbClr val="000000"/>
                          </a:solidFill>
                          <a:effectLst/>
                          <a:latin typeface="Calibri" panose="020F0502020204030204" pitchFamily="34" charset="0"/>
                        </a:rPr>
                        <a:t>43</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01570455"/>
                  </a:ext>
                </a:extLst>
              </a:tr>
              <a:tr h="419029">
                <a:tc>
                  <a:txBody>
                    <a:bodyPr/>
                    <a:lstStyle/>
                    <a:p>
                      <a:pPr algn="l" fontAlgn="ctr"/>
                      <a:r>
                        <a:rPr lang="en-US" sz="2400" b="0" i="0" u="none" strike="noStrike">
                          <a:solidFill>
                            <a:srgbClr val="000000"/>
                          </a:solidFill>
                          <a:effectLst/>
                          <a:latin typeface="Calibri" panose="020F0502020204030204" pitchFamily="34" charset="0"/>
                        </a:rPr>
                        <a:t>General</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400" b="0" i="0" u="none" strike="noStrike">
                          <a:solidFill>
                            <a:srgbClr val="000000"/>
                          </a:solidFill>
                          <a:effectLst/>
                          <a:latin typeface="Calibri" panose="020F0502020204030204" pitchFamily="34" charset="0"/>
                        </a:rPr>
                        <a:t>3</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400" b="0" i="0" u="none" strike="noStrike">
                          <a:solidFill>
                            <a:srgbClr val="000000"/>
                          </a:solidFill>
                          <a:effectLst/>
                          <a:latin typeface="Calibri" panose="020F0502020204030204" pitchFamily="34" charset="0"/>
                        </a:rPr>
                        <a:t>3</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400" b="0" i="0" u="none" strike="noStrike">
                          <a:solidFill>
                            <a:srgbClr val="000000"/>
                          </a:solidFill>
                          <a:effectLst/>
                          <a:latin typeface="Calibri" panose="020F0502020204030204" pitchFamily="34" charset="0"/>
                        </a:rPr>
                        <a:t>3</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400" b="0" i="0" u="none" strike="noStrike" dirty="0">
                          <a:solidFill>
                            <a:srgbClr val="000000"/>
                          </a:solidFill>
                          <a:effectLst/>
                          <a:latin typeface="Calibri" panose="020F0502020204030204" pitchFamily="34" charset="0"/>
                        </a:rPr>
                        <a:t>0</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400" b="0" i="0" u="none" strike="noStrike" dirty="0">
                          <a:solidFill>
                            <a:srgbClr val="000000"/>
                          </a:solidFill>
                          <a:effectLst/>
                          <a:latin typeface="Calibri" panose="020F0502020204030204" pitchFamily="34" charset="0"/>
                        </a:rPr>
                        <a:t>0</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400" b="0" i="0" u="none" strike="noStrike" dirty="0">
                          <a:solidFill>
                            <a:srgbClr val="000000"/>
                          </a:solidFill>
                          <a:effectLst/>
                          <a:latin typeface="Calibri" panose="020F0502020204030204" pitchFamily="34" charset="0"/>
                        </a:rPr>
                        <a:t>0</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400" b="0" i="0" u="none" strike="noStrike" dirty="0">
                          <a:solidFill>
                            <a:srgbClr val="000000"/>
                          </a:solidFill>
                          <a:effectLst/>
                          <a:latin typeface="Calibri" panose="020F0502020204030204" pitchFamily="34" charset="0"/>
                        </a:rPr>
                        <a:t>8</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56576071"/>
                  </a:ext>
                </a:extLst>
              </a:tr>
              <a:tr h="419029">
                <a:tc>
                  <a:txBody>
                    <a:bodyPr/>
                    <a:lstStyle/>
                    <a:p>
                      <a:pPr algn="l" fontAlgn="ctr"/>
                      <a:r>
                        <a:rPr lang="en-US" sz="2400" b="1" i="0" u="none" strike="noStrike">
                          <a:solidFill>
                            <a:srgbClr val="000000"/>
                          </a:solidFill>
                          <a:effectLst/>
                          <a:latin typeface="Calibri" panose="020F0502020204030204" pitchFamily="34" charset="0"/>
                        </a:rPr>
                        <a:t>Grand Total</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400" b="1" i="0" u="none" strike="noStrike">
                          <a:solidFill>
                            <a:srgbClr val="000000"/>
                          </a:solidFill>
                          <a:effectLst/>
                          <a:latin typeface="Calibri" panose="020F0502020204030204" pitchFamily="34" charset="0"/>
                        </a:rPr>
                        <a:t>104</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400" b="1" i="0" u="none" strike="noStrike">
                          <a:solidFill>
                            <a:srgbClr val="000000"/>
                          </a:solidFill>
                          <a:effectLst/>
                          <a:latin typeface="Calibri" panose="020F0502020204030204" pitchFamily="34" charset="0"/>
                        </a:rPr>
                        <a:t>104</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400" b="1" i="0" u="none" strike="noStrike">
                          <a:solidFill>
                            <a:srgbClr val="000000"/>
                          </a:solidFill>
                          <a:effectLst/>
                          <a:latin typeface="Calibri" panose="020F0502020204030204" pitchFamily="34" charset="0"/>
                        </a:rPr>
                        <a:t> </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400" b="1" i="0" u="none" strike="noStrike">
                          <a:solidFill>
                            <a:srgbClr val="000000"/>
                          </a:solidFill>
                          <a:effectLst/>
                          <a:latin typeface="Calibri" panose="020F0502020204030204" pitchFamily="34" charset="0"/>
                        </a:rPr>
                        <a:t> </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400" b="1" i="0" u="none" strike="noStrike">
                          <a:solidFill>
                            <a:srgbClr val="000000"/>
                          </a:solidFill>
                          <a:effectLst/>
                          <a:latin typeface="Calibri" panose="020F0502020204030204" pitchFamily="34" charset="0"/>
                        </a:rPr>
                        <a:t> </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400" b="1" i="0" u="none" strike="noStrike">
                          <a:solidFill>
                            <a:srgbClr val="000000"/>
                          </a:solidFill>
                          <a:effectLst/>
                          <a:latin typeface="Calibri" panose="020F0502020204030204" pitchFamily="34" charset="0"/>
                        </a:rPr>
                        <a:t>0</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400" b="1" i="0" u="none" strike="noStrike" dirty="0">
                          <a:solidFill>
                            <a:srgbClr val="000000"/>
                          </a:solidFill>
                          <a:effectLst/>
                          <a:latin typeface="Calibri" panose="020F0502020204030204" pitchFamily="34" charset="0"/>
                        </a:rPr>
                        <a:t>111</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82319817"/>
                  </a:ext>
                </a:extLst>
              </a:tr>
            </a:tbl>
          </a:graphicData>
        </a:graphic>
      </p:graphicFrame>
    </p:spTree>
    <p:extLst>
      <p:ext uri="{BB962C8B-B14F-4D97-AF65-F5344CB8AC3E}">
        <p14:creationId xmlns:p14="http://schemas.microsoft.com/office/powerpoint/2010/main" val="29725098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A50A07-5F97-4A96-8E53-2CDE06956572}"/>
              </a:ext>
            </a:extLst>
          </p:cNvPr>
          <p:cNvSpPr>
            <a:spLocks noGrp="1"/>
          </p:cNvSpPr>
          <p:nvPr>
            <p:ph type="title"/>
          </p:nvPr>
        </p:nvSpPr>
        <p:spPr/>
        <p:txBody>
          <a:bodyPr/>
          <a:lstStyle/>
          <a:p>
            <a:r>
              <a:rPr lang="en-US" dirty="0"/>
              <a:t>Motions</a:t>
            </a:r>
          </a:p>
        </p:txBody>
      </p:sp>
      <p:sp>
        <p:nvSpPr>
          <p:cNvPr id="3" name="Content Placeholder 2">
            <a:extLst>
              <a:ext uri="{FF2B5EF4-FFF2-40B4-BE49-F238E27FC236}">
                <a16:creationId xmlns:a16="http://schemas.microsoft.com/office/drawing/2014/main" id="{9766BE4C-2322-4A3C-BDBA-57505F725ECF}"/>
              </a:ext>
            </a:extLst>
          </p:cNvPr>
          <p:cNvSpPr>
            <a:spLocks noGrp="1"/>
          </p:cNvSpPr>
          <p:nvPr>
            <p:ph idx="1"/>
          </p:nvPr>
        </p:nvSpPr>
        <p:spPr/>
        <p:txBody>
          <a:bodyPr/>
          <a:lstStyle/>
          <a:p>
            <a:r>
              <a:rPr lang="en-US" dirty="0"/>
              <a:t>Motion 1:</a:t>
            </a:r>
          </a:p>
          <a:p>
            <a:r>
              <a:rPr lang="en-US" dirty="0"/>
              <a:t>Move to approve the proposed resolutions for the 41 Editorial Comments accepted in 11-20-1262r3: CIDs: 4, 18, 20-31, 39, 42, 45, 47, 49, 50, 51. </a:t>
            </a:r>
          </a:p>
          <a:p>
            <a:r>
              <a:rPr lang="en-US" dirty="0"/>
              <a:t>	</a:t>
            </a:r>
            <a:r>
              <a:rPr lang="en-US" sz="2000" dirty="0"/>
              <a:t>Moved:  Second:   Result: Y: N: A: DNV:</a:t>
            </a:r>
          </a:p>
          <a:p>
            <a:endParaRPr lang="en-US" sz="2000" dirty="0"/>
          </a:p>
          <a:p>
            <a:r>
              <a:rPr lang="en-US" dirty="0"/>
              <a:t>Motion 2:</a:t>
            </a:r>
          </a:p>
          <a:p>
            <a:r>
              <a:rPr lang="en-US" dirty="0"/>
              <a:t>Move to approve the proposed resolutions for the 49 Technical Comments accepted in 11-20-1262r3: CIDs: 1-3, 5-7, 9, 13-17, 32-38, 40, 41, 43, 44, 46, 48, 74, 76-79, 82-90, 97, 100, 101, 103, 106-110. </a:t>
            </a:r>
          </a:p>
          <a:p>
            <a:r>
              <a:rPr lang="en-US" sz="2000" dirty="0"/>
              <a:t>	Moved:  Second:   Result: Y: N: A: DNV:</a:t>
            </a:r>
          </a:p>
          <a:p>
            <a:endParaRPr lang="en-US" sz="2000" dirty="0"/>
          </a:p>
        </p:txBody>
      </p:sp>
      <p:sp>
        <p:nvSpPr>
          <p:cNvPr id="4" name="Slide Number Placeholder 3">
            <a:extLst>
              <a:ext uri="{FF2B5EF4-FFF2-40B4-BE49-F238E27FC236}">
                <a16:creationId xmlns:a16="http://schemas.microsoft.com/office/drawing/2014/main" id="{4352AC3B-AD9B-405E-B462-1EF0700A3F20}"/>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D003B054-3F1D-474D-8D38-8A0453E7A876}"/>
              </a:ext>
            </a:extLst>
          </p:cNvPr>
          <p:cNvSpPr>
            <a:spLocks noGrp="1"/>
          </p:cNvSpPr>
          <p:nvPr>
            <p:ph type="ftr" idx="14"/>
          </p:nvPr>
        </p:nvSpPr>
        <p:spPr/>
        <p:txBody>
          <a:bodyPr/>
          <a:lstStyle/>
          <a:p>
            <a:r>
              <a:rPr lang="en-GB"/>
              <a:t>Joseph Levy (InterDigital)</a:t>
            </a:r>
            <a:endParaRPr lang="en-GB" dirty="0"/>
          </a:p>
        </p:txBody>
      </p:sp>
      <p:sp>
        <p:nvSpPr>
          <p:cNvPr id="6" name="Date Placeholder 5">
            <a:extLst>
              <a:ext uri="{FF2B5EF4-FFF2-40B4-BE49-F238E27FC236}">
                <a16:creationId xmlns:a16="http://schemas.microsoft.com/office/drawing/2014/main" id="{D10CC7B3-D540-4D3C-A5F6-CABB3D8C4396}"/>
              </a:ext>
            </a:extLst>
          </p:cNvPr>
          <p:cNvSpPr>
            <a:spLocks noGrp="1"/>
          </p:cNvSpPr>
          <p:nvPr>
            <p:ph type="dt" idx="15"/>
          </p:nvPr>
        </p:nvSpPr>
        <p:spPr/>
        <p:txBody>
          <a:bodyPr/>
          <a:lstStyle/>
          <a:p>
            <a:r>
              <a:rPr lang="en-US"/>
              <a:t>September 2020</a:t>
            </a:r>
            <a:endParaRPr lang="en-GB" dirty="0"/>
          </a:p>
        </p:txBody>
      </p:sp>
    </p:spTree>
    <p:extLst>
      <p:ext uri="{BB962C8B-B14F-4D97-AF65-F5344CB8AC3E}">
        <p14:creationId xmlns:p14="http://schemas.microsoft.com/office/powerpoint/2010/main" val="1253374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A50A07-5F97-4A96-8E53-2CDE06956572}"/>
              </a:ext>
            </a:extLst>
          </p:cNvPr>
          <p:cNvSpPr>
            <a:spLocks noGrp="1"/>
          </p:cNvSpPr>
          <p:nvPr>
            <p:ph type="title"/>
          </p:nvPr>
        </p:nvSpPr>
        <p:spPr/>
        <p:txBody>
          <a:bodyPr/>
          <a:lstStyle/>
          <a:p>
            <a:r>
              <a:rPr lang="en-US" dirty="0"/>
              <a:t>Motions</a:t>
            </a:r>
          </a:p>
        </p:txBody>
      </p:sp>
      <p:sp>
        <p:nvSpPr>
          <p:cNvPr id="3" name="Content Placeholder 2">
            <a:extLst>
              <a:ext uri="{FF2B5EF4-FFF2-40B4-BE49-F238E27FC236}">
                <a16:creationId xmlns:a16="http://schemas.microsoft.com/office/drawing/2014/main" id="{9766BE4C-2322-4A3C-BDBA-57505F725ECF}"/>
              </a:ext>
            </a:extLst>
          </p:cNvPr>
          <p:cNvSpPr>
            <a:spLocks noGrp="1"/>
          </p:cNvSpPr>
          <p:nvPr>
            <p:ph idx="1"/>
          </p:nvPr>
        </p:nvSpPr>
        <p:spPr/>
        <p:txBody>
          <a:bodyPr/>
          <a:lstStyle/>
          <a:p>
            <a:r>
              <a:rPr lang="en-US" dirty="0"/>
              <a:t>Motion 3:</a:t>
            </a:r>
          </a:p>
          <a:p>
            <a:r>
              <a:rPr lang="en-US" dirty="0"/>
              <a:t>Move to approve the proposed resolutions for the 2 General Comments accepted in 11-20-1262r3: CIDs: 92, 93. </a:t>
            </a:r>
          </a:p>
          <a:p>
            <a:r>
              <a:rPr lang="en-US" dirty="0"/>
              <a:t>	</a:t>
            </a:r>
            <a:r>
              <a:rPr lang="en-US" sz="2000" dirty="0"/>
              <a:t>Moved:  Second:   Result: Y: N: A: DNV:</a:t>
            </a:r>
          </a:p>
          <a:p>
            <a:endParaRPr lang="en-US" sz="2000" dirty="0"/>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2400" b="1" i="0" u="none" strike="noStrike" kern="0" cap="none" spc="0" normalizeH="0" baseline="0" noProof="0" dirty="0">
                <a:ln>
                  <a:noFill/>
                </a:ln>
                <a:solidFill>
                  <a:srgbClr val="000000"/>
                </a:solidFill>
                <a:effectLst/>
                <a:uLnTx/>
                <a:uFillTx/>
                <a:latin typeface="Times New Roman"/>
                <a:ea typeface="MS Gothic"/>
                <a:cs typeface="+mn-cs"/>
              </a:rPr>
              <a:t>Motion 4:</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2400" b="1" i="0" u="none" strike="noStrike" kern="0" cap="none" spc="0" normalizeH="0" baseline="0" noProof="0" dirty="0">
                <a:ln>
                  <a:noFill/>
                </a:ln>
                <a:solidFill>
                  <a:srgbClr val="000000"/>
                </a:solidFill>
                <a:effectLst/>
                <a:uLnTx/>
                <a:uFillTx/>
                <a:latin typeface="Times New Roman"/>
                <a:ea typeface="MS Gothic"/>
                <a:cs typeface="+mn-cs"/>
              </a:rPr>
              <a:t>Move to approve the proposed resolution for the General Comment CID 99 as accepted in 11-20-1262r3. </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2400" b="1" i="0" u="none" strike="noStrike" kern="0" cap="none" spc="0" normalizeH="0" baseline="0" noProof="0" dirty="0">
                <a:ln>
                  <a:noFill/>
                </a:ln>
                <a:solidFill>
                  <a:srgbClr val="000000"/>
                </a:solidFill>
                <a:effectLst/>
                <a:uLnTx/>
                <a:uFillTx/>
                <a:latin typeface="Times New Roman"/>
                <a:ea typeface="MS Gothic"/>
                <a:cs typeface="+mn-cs"/>
              </a:rPr>
              <a:t>	</a:t>
            </a:r>
            <a:r>
              <a:rPr kumimoji="0" lang="en-US" sz="2000" b="1" i="0" u="none" strike="noStrike" kern="0" cap="none" spc="0" normalizeH="0" baseline="0" noProof="0" dirty="0">
                <a:ln>
                  <a:noFill/>
                </a:ln>
                <a:solidFill>
                  <a:srgbClr val="000000"/>
                </a:solidFill>
                <a:effectLst/>
                <a:uLnTx/>
                <a:uFillTx/>
                <a:latin typeface="Times New Roman"/>
                <a:ea typeface="MS Gothic"/>
                <a:cs typeface="+mn-cs"/>
              </a:rPr>
              <a:t>Moved:  Second:   Result: Y: N: A: DNV:</a:t>
            </a:r>
          </a:p>
          <a:p>
            <a:endParaRPr lang="en-US" sz="2000" dirty="0"/>
          </a:p>
        </p:txBody>
      </p:sp>
      <p:sp>
        <p:nvSpPr>
          <p:cNvPr id="4" name="Slide Number Placeholder 3">
            <a:extLst>
              <a:ext uri="{FF2B5EF4-FFF2-40B4-BE49-F238E27FC236}">
                <a16:creationId xmlns:a16="http://schemas.microsoft.com/office/drawing/2014/main" id="{4352AC3B-AD9B-405E-B462-1EF0700A3F20}"/>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D003B054-3F1D-474D-8D38-8A0453E7A876}"/>
              </a:ext>
            </a:extLst>
          </p:cNvPr>
          <p:cNvSpPr>
            <a:spLocks noGrp="1"/>
          </p:cNvSpPr>
          <p:nvPr>
            <p:ph type="ftr" idx="14"/>
          </p:nvPr>
        </p:nvSpPr>
        <p:spPr/>
        <p:txBody>
          <a:bodyPr/>
          <a:lstStyle/>
          <a:p>
            <a:r>
              <a:rPr lang="en-GB"/>
              <a:t>Joseph Levy (InterDigital)</a:t>
            </a:r>
            <a:endParaRPr lang="en-GB" dirty="0"/>
          </a:p>
        </p:txBody>
      </p:sp>
      <p:sp>
        <p:nvSpPr>
          <p:cNvPr id="6" name="Date Placeholder 5">
            <a:extLst>
              <a:ext uri="{FF2B5EF4-FFF2-40B4-BE49-F238E27FC236}">
                <a16:creationId xmlns:a16="http://schemas.microsoft.com/office/drawing/2014/main" id="{D10CC7B3-D540-4D3C-A5F6-CABB3D8C4396}"/>
              </a:ext>
            </a:extLst>
          </p:cNvPr>
          <p:cNvSpPr>
            <a:spLocks noGrp="1"/>
          </p:cNvSpPr>
          <p:nvPr>
            <p:ph type="dt" idx="15"/>
          </p:nvPr>
        </p:nvSpPr>
        <p:spPr/>
        <p:txBody>
          <a:bodyPr/>
          <a:lstStyle/>
          <a:p>
            <a:r>
              <a:rPr lang="en-US"/>
              <a:t>September 2020</a:t>
            </a:r>
            <a:endParaRPr lang="en-GB" dirty="0"/>
          </a:p>
        </p:txBody>
      </p:sp>
    </p:spTree>
    <p:extLst>
      <p:ext uri="{BB962C8B-B14F-4D97-AF65-F5344CB8AC3E}">
        <p14:creationId xmlns:p14="http://schemas.microsoft.com/office/powerpoint/2010/main" val="29708160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A50A07-5F97-4A96-8E53-2CDE06956572}"/>
              </a:ext>
            </a:extLst>
          </p:cNvPr>
          <p:cNvSpPr>
            <a:spLocks noGrp="1"/>
          </p:cNvSpPr>
          <p:nvPr>
            <p:ph type="title"/>
          </p:nvPr>
        </p:nvSpPr>
        <p:spPr/>
        <p:txBody>
          <a:bodyPr/>
          <a:lstStyle/>
          <a:p>
            <a:r>
              <a:rPr lang="en-US" dirty="0"/>
              <a:t>Motions</a:t>
            </a:r>
          </a:p>
        </p:txBody>
      </p:sp>
      <p:sp>
        <p:nvSpPr>
          <p:cNvPr id="3" name="Content Placeholder 2">
            <a:extLst>
              <a:ext uri="{FF2B5EF4-FFF2-40B4-BE49-F238E27FC236}">
                <a16:creationId xmlns:a16="http://schemas.microsoft.com/office/drawing/2014/main" id="{9766BE4C-2322-4A3C-BDBA-57505F725ECF}"/>
              </a:ext>
            </a:extLst>
          </p:cNvPr>
          <p:cNvSpPr>
            <a:spLocks noGrp="1"/>
          </p:cNvSpPr>
          <p:nvPr>
            <p:ph idx="1"/>
          </p:nvPr>
        </p:nvSpPr>
        <p:spPr/>
        <p:txBody>
          <a:bodyPr/>
          <a:lstStyle/>
          <a:p>
            <a:r>
              <a:rPr lang="en-US" dirty="0"/>
              <a:t>Motion 5:</a:t>
            </a:r>
          </a:p>
          <a:p>
            <a:r>
              <a:rPr lang="en-US" dirty="0"/>
              <a:t>Move to approve the proposed resolutions for the 2 Technical Comments Revised in 11-20-1262r3: CIDs: 75, 91. </a:t>
            </a:r>
          </a:p>
          <a:p>
            <a:r>
              <a:rPr lang="en-US" dirty="0"/>
              <a:t>	</a:t>
            </a:r>
            <a:r>
              <a:rPr lang="en-US" sz="2000" dirty="0"/>
              <a:t>Moved:  Second:   Result: Y: N: A: DNV:</a:t>
            </a:r>
          </a:p>
          <a:p>
            <a:endParaRPr lang="en-US" sz="2000" dirty="0"/>
          </a:p>
          <a:p>
            <a:r>
              <a:rPr lang="en-US" dirty="0"/>
              <a:t>Motion 6:</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2400" b="1" i="0" u="none" strike="noStrike" kern="0" cap="none" spc="0" normalizeH="0" baseline="0" noProof="0" dirty="0">
                <a:ln>
                  <a:noFill/>
                </a:ln>
                <a:solidFill>
                  <a:srgbClr val="000000"/>
                </a:solidFill>
                <a:effectLst/>
                <a:uLnTx/>
                <a:uFillTx/>
                <a:latin typeface="Times New Roman"/>
                <a:ea typeface="MS Gothic"/>
                <a:cs typeface="+mn-cs"/>
              </a:rPr>
              <a:t>Move to approve the proposed resolutions for the 5 Technical Comments Revised in 11-20-1262r3 as provided in </a:t>
            </a:r>
            <a:r>
              <a:rPr kumimoji="0" lang="en-US" sz="2400" b="1" i="0" u="none" strike="noStrike" kern="0" cap="none" spc="0" normalizeH="0" baseline="0" noProof="0" dirty="0">
                <a:ln>
                  <a:noFill/>
                </a:ln>
                <a:solidFill>
                  <a:srgbClr val="000000"/>
                </a:solidFill>
                <a:effectLst/>
                <a:uLnTx/>
                <a:uFillTx/>
                <a:latin typeface="Times New Roman"/>
                <a:ea typeface="MS Gothic"/>
                <a:cs typeface="+mn-cs"/>
                <a:hlinkClick r:id="rId2"/>
              </a:rPr>
              <a:t>11-20/1356r0</a:t>
            </a:r>
            <a:r>
              <a:rPr kumimoji="0" lang="en-US" sz="2400" b="1" i="0" u="none" strike="noStrike" kern="0" cap="none" spc="0" normalizeH="0" baseline="0" noProof="0" dirty="0">
                <a:ln>
                  <a:noFill/>
                </a:ln>
                <a:solidFill>
                  <a:srgbClr val="000000"/>
                </a:solidFill>
                <a:effectLst/>
                <a:uLnTx/>
                <a:uFillTx/>
                <a:latin typeface="Times New Roman"/>
                <a:ea typeface="MS Gothic"/>
                <a:cs typeface="+mn-cs"/>
              </a:rPr>
              <a:t> : CIDs: 10-12, 105. </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2400" b="1" i="0" u="none" strike="noStrike" kern="0" cap="none" spc="0" normalizeH="0" baseline="0" noProof="0" dirty="0">
                <a:ln>
                  <a:noFill/>
                </a:ln>
                <a:solidFill>
                  <a:srgbClr val="000000"/>
                </a:solidFill>
                <a:effectLst/>
                <a:uLnTx/>
                <a:uFillTx/>
                <a:latin typeface="Times New Roman"/>
                <a:ea typeface="MS Gothic"/>
                <a:cs typeface="+mn-cs"/>
              </a:rPr>
              <a:t>	</a:t>
            </a:r>
            <a:r>
              <a:rPr kumimoji="0" lang="en-US" sz="2000" b="1" i="0" u="none" strike="noStrike" kern="0" cap="none" spc="0" normalizeH="0" baseline="0" noProof="0" dirty="0">
                <a:ln>
                  <a:noFill/>
                </a:ln>
                <a:solidFill>
                  <a:srgbClr val="000000"/>
                </a:solidFill>
                <a:effectLst/>
                <a:uLnTx/>
                <a:uFillTx/>
                <a:latin typeface="Times New Roman"/>
                <a:ea typeface="MS Gothic"/>
                <a:cs typeface="+mn-cs"/>
              </a:rPr>
              <a:t>Moved:  Second:   Result: Y: N: A: DNV:</a:t>
            </a:r>
          </a:p>
          <a:p>
            <a:endParaRPr lang="en-US" sz="2000" dirty="0"/>
          </a:p>
        </p:txBody>
      </p:sp>
      <p:sp>
        <p:nvSpPr>
          <p:cNvPr id="4" name="Slide Number Placeholder 3">
            <a:extLst>
              <a:ext uri="{FF2B5EF4-FFF2-40B4-BE49-F238E27FC236}">
                <a16:creationId xmlns:a16="http://schemas.microsoft.com/office/drawing/2014/main" id="{4352AC3B-AD9B-405E-B462-1EF0700A3F20}"/>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D003B054-3F1D-474D-8D38-8A0453E7A876}"/>
              </a:ext>
            </a:extLst>
          </p:cNvPr>
          <p:cNvSpPr>
            <a:spLocks noGrp="1"/>
          </p:cNvSpPr>
          <p:nvPr>
            <p:ph type="ftr" idx="14"/>
          </p:nvPr>
        </p:nvSpPr>
        <p:spPr/>
        <p:txBody>
          <a:bodyPr/>
          <a:lstStyle/>
          <a:p>
            <a:r>
              <a:rPr lang="en-GB"/>
              <a:t>Joseph Levy (InterDigital)</a:t>
            </a:r>
            <a:endParaRPr lang="en-GB" dirty="0"/>
          </a:p>
        </p:txBody>
      </p:sp>
      <p:sp>
        <p:nvSpPr>
          <p:cNvPr id="6" name="Date Placeholder 5">
            <a:extLst>
              <a:ext uri="{FF2B5EF4-FFF2-40B4-BE49-F238E27FC236}">
                <a16:creationId xmlns:a16="http://schemas.microsoft.com/office/drawing/2014/main" id="{D10CC7B3-D540-4D3C-A5F6-CABB3D8C4396}"/>
              </a:ext>
            </a:extLst>
          </p:cNvPr>
          <p:cNvSpPr>
            <a:spLocks noGrp="1"/>
          </p:cNvSpPr>
          <p:nvPr>
            <p:ph type="dt" idx="15"/>
          </p:nvPr>
        </p:nvSpPr>
        <p:spPr/>
        <p:txBody>
          <a:bodyPr/>
          <a:lstStyle/>
          <a:p>
            <a:r>
              <a:rPr lang="en-US"/>
              <a:t>September 2020</a:t>
            </a:r>
            <a:endParaRPr lang="en-GB" dirty="0"/>
          </a:p>
        </p:txBody>
      </p:sp>
    </p:spTree>
    <p:extLst>
      <p:ext uri="{BB962C8B-B14F-4D97-AF65-F5344CB8AC3E}">
        <p14:creationId xmlns:p14="http://schemas.microsoft.com/office/powerpoint/2010/main" val="35013132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73B71F-D61F-4FB1-A89C-97193C02409C}"/>
              </a:ext>
            </a:extLst>
          </p:cNvPr>
          <p:cNvSpPr>
            <a:spLocks noGrp="1"/>
          </p:cNvSpPr>
          <p:nvPr>
            <p:ph type="title"/>
          </p:nvPr>
        </p:nvSpPr>
        <p:spPr/>
        <p:txBody>
          <a:bodyPr/>
          <a:lstStyle/>
          <a:p>
            <a:r>
              <a:rPr lang="en-US" altLang="en-US" dirty="0"/>
              <a:t>802 Tutorial “WLAN and 3GPP 5G Interworking”</a:t>
            </a:r>
            <a:endParaRPr lang="en-US" dirty="0"/>
          </a:p>
        </p:txBody>
      </p:sp>
      <p:sp>
        <p:nvSpPr>
          <p:cNvPr id="3" name="Content Placeholder 2">
            <a:extLst>
              <a:ext uri="{FF2B5EF4-FFF2-40B4-BE49-F238E27FC236}">
                <a16:creationId xmlns:a16="http://schemas.microsoft.com/office/drawing/2014/main" id="{1A6547FA-CCD1-4826-92A1-CFD31DD300E1}"/>
              </a:ext>
            </a:extLst>
          </p:cNvPr>
          <p:cNvSpPr>
            <a:spLocks noGrp="1"/>
          </p:cNvSpPr>
          <p:nvPr>
            <p:ph idx="1"/>
          </p:nvPr>
        </p:nvSpPr>
        <p:spPr>
          <a:xfrm>
            <a:off x="570443" y="1677985"/>
            <a:ext cx="11048999" cy="4494214"/>
          </a:xfrm>
        </p:spPr>
        <p:txBody>
          <a:bodyPr/>
          <a:lstStyle/>
          <a:p>
            <a:r>
              <a:rPr lang="en-US" dirty="0">
                <a:latin typeface="Arial" panose="020B0604020202020204" pitchFamily="34" charset="0"/>
                <a:cs typeface="Times New Roman" panose="02020603050405020304" pitchFamily="18" charset="0"/>
              </a:rPr>
              <a:t>Title: </a:t>
            </a:r>
            <a:r>
              <a:rPr lang="en-US" b="0" dirty="0">
                <a:latin typeface="Arial" panose="020B0604020202020204" pitchFamily="34" charset="0"/>
                <a:cs typeface="Times New Roman" panose="02020603050405020304" pitchFamily="18" charset="0"/>
              </a:rPr>
              <a:t>“802.11 </a:t>
            </a:r>
            <a:r>
              <a:rPr lang="en-US" sz="2400" b="0" dirty="0">
                <a:effectLst/>
                <a:latin typeface="Arial" panose="020B0604020202020204" pitchFamily="34" charset="0"/>
                <a:ea typeface="Times New Roman" panose="02020603050405020304" pitchFamily="18" charset="0"/>
                <a:cs typeface="Times New Roman" panose="02020603050405020304" pitchFamily="18" charset="0"/>
              </a:rPr>
              <a:t>WLAN and 3GPP 5G System Interworking”</a:t>
            </a:r>
          </a:p>
          <a:p>
            <a:r>
              <a:rPr lang="en-US" dirty="0">
                <a:latin typeface="Arial" panose="020B0604020202020204" pitchFamily="34" charset="0"/>
                <a:cs typeface="Times New Roman" panose="02020603050405020304" pitchFamily="18" charset="0"/>
              </a:rPr>
              <a:t>Requester: </a:t>
            </a:r>
            <a:r>
              <a:rPr lang="en-US" b="0" dirty="0">
                <a:latin typeface="Arial" panose="020B0604020202020204" pitchFamily="34" charset="0"/>
                <a:cs typeface="Times New Roman" panose="02020603050405020304" pitchFamily="18" charset="0"/>
              </a:rPr>
              <a:t>Binita Gupta</a:t>
            </a:r>
          </a:p>
          <a:p>
            <a:r>
              <a:rPr lang="en-US" dirty="0">
                <a:latin typeface="Arial" panose="020B0604020202020204" pitchFamily="34" charset="0"/>
                <a:cs typeface="Times New Roman" panose="02020603050405020304" pitchFamily="18" charset="0"/>
              </a:rPr>
              <a:t>Sponsor: </a:t>
            </a:r>
            <a:r>
              <a:rPr lang="en-US" b="0" dirty="0">
                <a:latin typeface="Arial" panose="020B0604020202020204" pitchFamily="34" charset="0"/>
                <a:cs typeface="Times New Roman" panose="02020603050405020304" pitchFamily="18" charset="0"/>
              </a:rPr>
              <a:t>Dorothy Stanley (802.11 WG Chair)</a:t>
            </a:r>
          </a:p>
          <a:p>
            <a:r>
              <a:rPr lang="en-US" dirty="0">
                <a:latin typeface="Arial" panose="020B0604020202020204" pitchFamily="34" charset="0"/>
                <a:cs typeface="Times New Roman" panose="02020603050405020304" pitchFamily="18" charset="0"/>
              </a:rPr>
              <a:t>Scheduled: </a:t>
            </a:r>
            <a:r>
              <a:rPr lang="en-US" b="0" dirty="0">
                <a:latin typeface="Arial" panose="020B0604020202020204" pitchFamily="34" charset="0"/>
                <a:cs typeface="Times New Roman" panose="02020603050405020304" pitchFamily="18" charset="0"/>
              </a:rPr>
              <a:t>Tuesday 13 October @ 10:00-11:20 h ET</a:t>
            </a:r>
          </a:p>
          <a:p>
            <a:r>
              <a:rPr lang="en-US" dirty="0">
                <a:latin typeface="Arial" panose="020B0604020202020204" pitchFamily="34" charset="0"/>
                <a:cs typeface="Times New Roman" panose="02020603050405020304" pitchFamily="18" charset="0"/>
              </a:rPr>
              <a:t>Abstract: </a:t>
            </a:r>
          </a:p>
          <a:p>
            <a:pPr marL="0"/>
            <a:r>
              <a:rPr lang="en-US" b="0" dirty="0">
                <a:effectLst/>
                <a:latin typeface="Arial" panose="020B0604020202020204" pitchFamily="34" charset="0"/>
                <a:ea typeface="Times New Roman" panose="02020603050405020304" pitchFamily="18" charset="0"/>
              </a:rPr>
              <a:t>This presentation will cover the integration and interworking of 802.11 Wi-Fi access networks with the 3GPP 5G system. It will provide an overview of the 5G and WLAN interworking architecture, related functions, procedures and interfaces as defined by 3GPP Releases 15 and 16. It will also highlight some key technical issues and gaps related to enabling Wi-Fi interworking with the 5G system, which may need to be addressed within the Wi-Fi related standards.</a:t>
            </a:r>
            <a:endParaRPr lang="en-US" b="0" dirty="0">
              <a:effectLst/>
              <a:latin typeface="Times New Roman" panose="02020603050405020304" pitchFamily="18" charset="0"/>
              <a:ea typeface="Times New Roman" panose="02020603050405020304" pitchFamily="18" charset="0"/>
            </a:endParaRPr>
          </a:p>
          <a:p>
            <a:endParaRPr lang="en-US" dirty="0"/>
          </a:p>
        </p:txBody>
      </p:sp>
      <p:sp>
        <p:nvSpPr>
          <p:cNvPr id="4" name="Slide Number Placeholder 3">
            <a:extLst>
              <a:ext uri="{FF2B5EF4-FFF2-40B4-BE49-F238E27FC236}">
                <a16:creationId xmlns:a16="http://schemas.microsoft.com/office/drawing/2014/main" id="{DFF6929F-9CA5-4439-A637-E8395DC793B7}"/>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E891A2CB-E13E-487F-8912-747EDA1AB079}"/>
              </a:ext>
            </a:extLst>
          </p:cNvPr>
          <p:cNvSpPr>
            <a:spLocks noGrp="1"/>
          </p:cNvSpPr>
          <p:nvPr>
            <p:ph type="ftr" idx="14"/>
          </p:nvPr>
        </p:nvSpPr>
        <p:spPr/>
        <p:txBody>
          <a:bodyPr/>
          <a:lstStyle/>
          <a:p>
            <a:r>
              <a:rPr lang="en-GB"/>
              <a:t>Joseph Levy (InterDigital)</a:t>
            </a:r>
            <a:endParaRPr lang="en-GB" dirty="0"/>
          </a:p>
        </p:txBody>
      </p:sp>
      <p:sp>
        <p:nvSpPr>
          <p:cNvPr id="6" name="Date Placeholder 5">
            <a:extLst>
              <a:ext uri="{FF2B5EF4-FFF2-40B4-BE49-F238E27FC236}">
                <a16:creationId xmlns:a16="http://schemas.microsoft.com/office/drawing/2014/main" id="{1A91DA1C-E276-4B0E-BE40-B1B869A336DB}"/>
              </a:ext>
            </a:extLst>
          </p:cNvPr>
          <p:cNvSpPr>
            <a:spLocks noGrp="1"/>
          </p:cNvSpPr>
          <p:nvPr>
            <p:ph type="dt" idx="15"/>
          </p:nvPr>
        </p:nvSpPr>
        <p:spPr/>
        <p:txBody>
          <a:bodyPr/>
          <a:lstStyle/>
          <a:p>
            <a:r>
              <a:rPr lang="en-US"/>
              <a:t>September 2020</a:t>
            </a:r>
            <a:endParaRPr lang="en-GB" dirty="0"/>
          </a:p>
        </p:txBody>
      </p:sp>
    </p:spTree>
    <p:extLst>
      <p:ext uri="{BB962C8B-B14F-4D97-AF65-F5344CB8AC3E}">
        <p14:creationId xmlns:p14="http://schemas.microsoft.com/office/powerpoint/2010/main" val="22397941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73B71F-D61F-4FB1-A89C-97193C02409C}"/>
              </a:ext>
            </a:extLst>
          </p:cNvPr>
          <p:cNvSpPr>
            <a:spLocks noGrp="1"/>
          </p:cNvSpPr>
          <p:nvPr>
            <p:ph type="title"/>
          </p:nvPr>
        </p:nvSpPr>
        <p:spPr>
          <a:xfrm>
            <a:off x="914401" y="685802"/>
            <a:ext cx="10361084" cy="739390"/>
          </a:xfrm>
        </p:spPr>
        <p:txBody>
          <a:bodyPr/>
          <a:lstStyle/>
          <a:p>
            <a:r>
              <a:rPr lang="en-US" altLang="en-US" dirty="0"/>
              <a:t>802 Tutorial “WLAN and 3GPP 5G Interworking”</a:t>
            </a:r>
            <a:endParaRPr lang="en-US" dirty="0"/>
          </a:p>
        </p:txBody>
      </p:sp>
      <p:sp>
        <p:nvSpPr>
          <p:cNvPr id="3" name="Content Placeholder 2">
            <a:extLst>
              <a:ext uri="{FF2B5EF4-FFF2-40B4-BE49-F238E27FC236}">
                <a16:creationId xmlns:a16="http://schemas.microsoft.com/office/drawing/2014/main" id="{1A6547FA-CCD1-4826-92A1-CFD31DD300E1}"/>
              </a:ext>
            </a:extLst>
          </p:cNvPr>
          <p:cNvSpPr>
            <a:spLocks noGrp="1"/>
          </p:cNvSpPr>
          <p:nvPr>
            <p:ph idx="1"/>
          </p:nvPr>
        </p:nvSpPr>
        <p:spPr>
          <a:xfrm>
            <a:off x="570443" y="3886199"/>
            <a:ext cx="11048999" cy="2285999"/>
          </a:xfrm>
        </p:spPr>
        <p:txBody>
          <a:bodyPr/>
          <a:lstStyle/>
          <a:p>
            <a:r>
              <a:rPr lang="en-US" dirty="0"/>
              <a:t>Status:</a:t>
            </a:r>
          </a:p>
          <a:p>
            <a:pPr>
              <a:buFont typeface="Arial" panose="020B0604020202020204" pitchFamily="34" charset="0"/>
              <a:buChar char="•"/>
            </a:pPr>
            <a:r>
              <a:rPr lang="en-US" b="0" dirty="0"/>
              <a:t>Tutorial has been approved and scheduled by the 802 EC</a:t>
            </a:r>
          </a:p>
          <a:p>
            <a:pPr>
              <a:buFont typeface="Arial" panose="020B0604020202020204" pitchFamily="34" charset="0"/>
              <a:buChar char="•"/>
            </a:pPr>
            <a:r>
              <a:rPr lang="en-US" b="0" dirty="0"/>
              <a:t>Tutorial outline is TBS</a:t>
            </a:r>
          </a:p>
          <a:p>
            <a:pPr>
              <a:buFont typeface="Arial" panose="020B0604020202020204" pitchFamily="34" charset="0"/>
              <a:buChar char="•"/>
            </a:pPr>
            <a:r>
              <a:rPr lang="en-US" b="0" dirty="0"/>
              <a:t>The presenters list may expand</a:t>
            </a:r>
          </a:p>
          <a:p>
            <a:pPr marL="0" indent="0"/>
            <a:r>
              <a:rPr lang="en-US" dirty="0"/>
              <a:t>Discussion</a:t>
            </a:r>
          </a:p>
        </p:txBody>
      </p:sp>
      <p:sp>
        <p:nvSpPr>
          <p:cNvPr id="4" name="Slide Number Placeholder 3">
            <a:extLst>
              <a:ext uri="{FF2B5EF4-FFF2-40B4-BE49-F238E27FC236}">
                <a16:creationId xmlns:a16="http://schemas.microsoft.com/office/drawing/2014/main" id="{DFF6929F-9CA5-4439-A637-E8395DC793B7}"/>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E891A2CB-E13E-487F-8912-747EDA1AB079}"/>
              </a:ext>
            </a:extLst>
          </p:cNvPr>
          <p:cNvSpPr>
            <a:spLocks noGrp="1"/>
          </p:cNvSpPr>
          <p:nvPr>
            <p:ph type="ftr" idx="14"/>
          </p:nvPr>
        </p:nvSpPr>
        <p:spPr/>
        <p:txBody>
          <a:bodyPr/>
          <a:lstStyle/>
          <a:p>
            <a:r>
              <a:rPr lang="en-GB"/>
              <a:t>Joseph Levy (InterDigital)</a:t>
            </a:r>
            <a:endParaRPr lang="en-GB" dirty="0"/>
          </a:p>
        </p:txBody>
      </p:sp>
      <p:sp>
        <p:nvSpPr>
          <p:cNvPr id="6" name="Date Placeholder 5">
            <a:extLst>
              <a:ext uri="{FF2B5EF4-FFF2-40B4-BE49-F238E27FC236}">
                <a16:creationId xmlns:a16="http://schemas.microsoft.com/office/drawing/2014/main" id="{1A91DA1C-E276-4B0E-BE40-B1B869A336DB}"/>
              </a:ext>
            </a:extLst>
          </p:cNvPr>
          <p:cNvSpPr>
            <a:spLocks noGrp="1"/>
          </p:cNvSpPr>
          <p:nvPr>
            <p:ph type="dt" idx="15"/>
          </p:nvPr>
        </p:nvSpPr>
        <p:spPr/>
        <p:txBody>
          <a:bodyPr/>
          <a:lstStyle/>
          <a:p>
            <a:r>
              <a:rPr lang="en-US"/>
              <a:t>September 2020</a:t>
            </a:r>
            <a:endParaRPr lang="en-GB" dirty="0"/>
          </a:p>
        </p:txBody>
      </p:sp>
      <p:graphicFrame>
        <p:nvGraphicFramePr>
          <p:cNvPr id="7" name="Table 7">
            <a:extLst>
              <a:ext uri="{FF2B5EF4-FFF2-40B4-BE49-F238E27FC236}">
                <a16:creationId xmlns:a16="http://schemas.microsoft.com/office/drawing/2014/main" id="{624C4DD9-D9D2-4A3E-AB62-C85648B7455C}"/>
              </a:ext>
            </a:extLst>
          </p:cNvPr>
          <p:cNvGraphicFramePr>
            <a:graphicFrameLocks noGrp="1"/>
          </p:cNvGraphicFramePr>
          <p:nvPr>
            <p:extLst>
              <p:ext uri="{D42A27DB-BD31-4B8C-83A1-F6EECF244321}">
                <p14:modId xmlns:p14="http://schemas.microsoft.com/office/powerpoint/2010/main" val="3058894946"/>
              </p:ext>
            </p:extLst>
          </p:nvPr>
        </p:nvGraphicFramePr>
        <p:xfrm>
          <a:off x="645584" y="1431415"/>
          <a:ext cx="10744200" cy="2143760"/>
        </p:xfrm>
        <a:graphic>
          <a:graphicData uri="http://schemas.openxmlformats.org/drawingml/2006/table">
            <a:tbl>
              <a:tblPr firstRow="1" bandRow="1">
                <a:tableStyleId>{5C22544A-7EE6-4342-B048-85BDC9FD1C3A}</a:tableStyleId>
              </a:tblPr>
              <a:tblGrid>
                <a:gridCol w="1600200">
                  <a:extLst>
                    <a:ext uri="{9D8B030D-6E8A-4147-A177-3AD203B41FA5}">
                      <a16:colId xmlns:a16="http://schemas.microsoft.com/office/drawing/2014/main" val="1784749055"/>
                    </a:ext>
                  </a:extLst>
                </a:gridCol>
                <a:gridCol w="1486958">
                  <a:extLst>
                    <a:ext uri="{9D8B030D-6E8A-4147-A177-3AD203B41FA5}">
                      <a16:colId xmlns:a16="http://schemas.microsoft.com/office/drawing/2014/main" val="2274420501"/>
                    </a:ext>
                  </a:extLst>
                </a:gridCol>
                <a:gridCol w="7657042">
                  <a:extLst>
                    <a:ext uri="{9D8B030D-6E8A-4147-A177-3AD203B41FA5}">
                      <a16:colId xmlns:a16="http://schemas.microsoft.com/office/drawing/2014/main" val="4273056032"/>
                    </a:ext>
                  </a:extLst>
                </a:gridCol>
              </a:tblGrid>
              <a:tr h="370840">
                <a:tc>
                  <a:txBody>
                    <a:bodyPr/>
                    <a:lstStyle/>
                    <a:p>
                      <a:r>
                        <a:rPr lang="en-US" dirty="0"/>
                        <a:t>Presenters</a:t>
                      </a:r>
                    </a:p>
                  </a:txBody>
                  <a:tcPr/>
                </a:tc>
                <a:tc>
                  <a:txBody>
                    <a:bodyPr/>
                    <a:lstStyle/>
                    <a:p>
                      <a:r>
                        <a:rPr lang="en-US" dirty="0"/>
                        <a:t>Affiliation</a:t>
                      </a:r>
                    </a:p>
                  </a:txBody>
                  <a:tcPr/>
                </a:tc>
                <a:tc>
                  <a:txBody>
                    <a:bodyPr/>
                    <a:lstStyle/>
                    <a:p>
                      <a:r>
                        <a:rPr lang="en-US" dirty="0"/>
                        <a:t>Topic</a:t>
                      </a:r>
                    </a:p>
                  </a:txBody>
                  <a:tcPr/>
                </a:tc>
                <a:extLst>
                  <a:ext uri="{0D108BD9-81ED-4DB2-BD59-A6C34878D82A}">
                    <a16:rowId xmlns:a16="http://schemas.microsoft.com/office/drawing/2014/main" val="3697772019"/>
                  </a:ext>
                </a:extLst>
              </a:tr>
              <a:tr h="370840">
                <a:tc>
                  <a:txBody>
                    <a:bodyPr/>
                    <a:lstStyle/>
                    <a:p>
                      <a:r>
                        <a:rPr lang="en-US" sz="2000" dirty="0"/>
                        <a:t>Binita Gupta</a:t>
                      </a:r>
                    </a:p>
                  </a:txBody>
                  <a:tcPr/>
                </a:tc>
                <a:tc>
                  <a:txBody>
                    <a:bodyPr/>
                    <a:lstStyle/>
                    <a:p>
                      <a:r>
                        <a:rPr lang="en-US" sz="2000" dirty="0"/>
                        <a:t>Intel</a:t>
                      </a:r>
                    </a:p>
                  </a:txBody>
                  <a:tcPr/>
                </a:tc>
                <a:tc>
                  <a:txBody>
                    <a:bodyPr/>
                    <a:lstStyle/>
                    <a:p>
                      <a:r>
                        <a:rPr lang="en-US" sz="2000" dirty="0"/>
                        <a:t>Integration and interworking of 802.11 Wi-Fi access networks with the 3GPP 5G system (As stated in the abstract)</a:t>
                      </a:r>
                    </a:p>
                  </a:txBody>
                  <a:tcPr/>
                </a:tc>
                <a:extLst>
                  <a:ext uri="{0D108BD9-81ED-4DB2-BD59-A6C34878D82A}">
                    <a16:rowId xmlns:a16="http://schemas.microsoft.com/office/drawing/2014/main" val="3963901225"/>
                  </a:ext>
                </a:extLst>
              </a:tr>
              <a:tr h="370840">
                <a:tc>
                  <a:txBody>
                    <a:bodyPr/>
                    <a:lstStyle/>
                    <a:p>
                      <a:r>
                        <a:rPr lang="en-US" sz="2000" dirty="0"/>
                        <a:t>Joseph Levy</a:t>
                      </a:r>
                    </a:p>
                  </a:txBody>
                  <a:tcPr/>
                </a:tc>
                <a:tc>
                  <a:txBody>
                    <a:bodyPr/>
                    <a:lstStyle/>
                    <a:p>
                      <a:r>
                        <a:rPr lang="en-US" sz="2000" dirty="0"/>
                        <a:t>InterDigital</a:t>
                      </a:r>
                    </a:p>
                  </a:txBody>
                  <a:tcPr/>
                </a:tc>
                <a:tc>
                  <a:txBody>
                    <a:bodyPr/>
                    <a:lstStyle/>
                    <a:p>
                      <a:r>
                        <a:rPr lang="en-US" sz="2000" dirty="0"/>
                        <a:t>Summary and status of AANI SC work on WLAN and 3GPP 5G Interworking  (As requested by the 802.11 WG Chair) </a:t>
                      </a:r>
                    </a:p>
                  </a:txBody>
                  <a:tcPr/>
                </a:tc>
                <a:extLst>
                  <a:ext uri="{0D108BD9-81ED-4DB2-BD59-A6C34878D82A}">
                    <a16:rowId xmlns:a16="http://schemas.microsoft.com/office/drawing/2014/main" val="3272599441"/>
                  </a:ext>
                </a:extLst>
              </a:tr>
              <a:tr h="370840">
                <a:tc>
                  <a:txBody>
                    <a:bodyPr/>
                    <a:lstStyle/>
                    <a:p>
                      <a:r>
                        <a:rPr lang="en-US" dirty="0"/>
                        <a:t>?</a:t>
                      </a:r>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2284885475"/>
                  </a:ext>
                </a:extLst>
              </a:tr>
            </a:tbl>
          </a:graphicData>
        </a:graphic>
      </p:graphicFrame>
    </p:spTree>
    <p:extLst>
      <p:ext uri="{BB962C8B-B14F-4D97-AF65-F5344CB8AC3E}">
        <p14:creationId xmlns:p14="http://schemas.microsoft.com/office/powerpoint/2010/main" val="25618844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914401" y="685801"/>
            <a:ext cx="10361084" cy="533399"/>
          </a:xfrm>
        </p:spPr>
        <p:txBody>
          <a:bodyPr/>
          <a:lstStyle/>
          <a:p>
            <a:r>
              <a:rPr lang="en-US" altLang="en-US" dirty="0"/>
              <a:t>Future Sessions Planning</a:t>
            </a:r>
          </a:p>
        </p:txBody>
      </p:sp>
      <p:sp>
        <p:nvSpPr>
          <p:cNvPr id="37891" name="Content Placeholder 2"/>
          <p:cNvSpPr>
            <a:spLocks noGrp="1"/>
          </p:cNvSpPr>
          <p:nvPr>
            <p:ph idx="1"/>
          </p:nvPr>
        </p:nvSpPr>
        <p:spPr>
          <a:xfrm>
            <a:off x="598882" y="1219200"/>
            <a:ext cx="10992122" cy="5256214"/>
          </a:xfrm>
        </p:spPr>
        <p:txBody>
          <a:bodyPr/>
          <a:lstStyle/>
          <a:p>
            <a:r>
              <a:rPr lang="it-IT" altLang="en-US" sz="2000" b="0" i="1" dirty="0"/>
              <a:t>802.11 WG Plenary Teleconferences:</a:t>
            </a:r>
          </a:p>
          <a:p>
            <a:r>
              <a:rPr lang="it-IT" altLang="en-US" sz="1800" b="0" i="1" dirty="0"/>
              <a:t>	</a:t>
            </a:r>
            <a:r>
              <a:rPr lang="it-IT" altLang="en-US" sz="1600" b="0" i="1" dirty="0"/>
              <a:t>AANI SC -  Tuesday </a:t>
            </a:r>
            <a:r>
              <a:rPr lang="it-IT" altLang="en-US" sz="1800" b="0" i="1" dirty="0"/>
              <a:t>10 November 2020 11:15-13:15 h EDT  - TBC</a:t>
            </a:r>
          </a:p>
          <a:p>
            <a:r>
              <a:rPr lang="it-IT" altLang="en-US" sz="1800" b="0" i="1" dirty="0"/>
              <a:t>	</a:t>
            </a:r>
            <a:r>
              <a:rPr lang="it-IT" altLang="en-US" sz="1600" b="0" i="1" dirty="0"/>
              <a:t>Closing 802.11 WG Plenary, Friday 13 November 9:00-11:00 h EDT. TBC</a:t>
            </a:r>
          </a:p>
          <a:p>
            <a:r>
              <a:rPr lang="it-IT" altLang="en-US" sz="2000" dirty="0"/>
              <a:t>AANI SC Teleconference Plan (weekly meetings until comment resoluitons is completed):</a:t>
            </a:r>
          </a:p>
          <a:p>
            <a:pPr marL="914400" lvl="1" indent="-457200">
              <a:buFont typeface="+mj-lt"/>
              <a:buAutoNum type="arabicPeriod"/>
            </a:pPr>
            <a:r>
              <a:rPr lang="en-US" altLang="en-US" sz="2000" dirty="0">
                <a:latin typeface="Times New Roman" panose="02020603050405020304" pitchFamily="18" charset="0"/>
              </a:rPr>
              <a:t>Tuesday </a:t>
            </a:r>
            <a:r>
              <a:rPr lang="en-US" sz="2000" dirty="0">
                <a:latin typeface="Times New Roman" panose="02020603050405020304" pitchFamily="18" charset="0"/>
              </a:rPr>
              <a:t>22 September 9:00am-10:00am ET: </a:t>
            </a:r>
            <a:r>
              <a:rPr lang="en-US" dirty="0">
                <a:latin typeface="Times New Roman" panose="02020603050405020304" pitchFamily="18" charset="0"/>
              </a:rPr>
              <a:t>c</a:t>
            </a:r>
            <a:r>
              <a:rPr lang="en-US" sz="2000" dirty="0">
                <a:latin typeface="Times New Roman" panose="02020603050405020304" pitchFamily="18" charset="0"/>
              </a:rPr>
              <a:t>omment resolution	</a:t>
            </a:r>
          </a:p>
          <a:p>
            <a:pPr marL="914400" lvl="1" indent="-457200">
              <a:buFont typeface="+mj-lt"/>
              <a:buAutoNum type="arabicPeriod"/>
            </a:pPr>
            <a:r>
              <a:rPr lang="en-US" altLang="en-US" sz="2000" dirty="0">
                <a:latin typeface="Times New Roman" panose="02020603050405020304" pitchFamily="18" charset="0"/>
              </a:rPr>
              <a:t>Tuesday </a:t>
            </a:r>
            <a:r>
              <a:rPr lang="en-US" sz="2000" dirty="0">
                <a:latin typeface="Times New Roman" panose="02020603050405020304" pitchFamily="18" charset="0"/>
              </a:rPr>
              <a:t>29 September 9:00am-10:00am ET: comment resolution</a:t>
            </a:r>
          </a:p>
          <a:p>
            <a:pPr marL="914400" lvl="1" indent="-457200">
              <a:buFont typeface="+mj-lt"/>
              <a:buAutoNum type="arabicPeriod"/>
            </a:pPr>
            <a:r>
              <a:rPr lang="en-US" dirty="0">
                <a:latin typeface="Times New Roman" panose="02020603050405020304" pitchFamily="18" charset="0"/>
              </a:rPr>
              <a:t>Tuesday 6 October </a:t>
            </a:r>
            <a:r>
              <a:rPr lang="en-US" sz="2000" dirty="0">
                <a:latin typeface="Times New Roman" panose="02020603050405020304" pitchFamily="18" charset="0"/>
              </a:rPr>
              <a:t>9:00am-10:00am ET: comment resolution</a:t>
            </a:r>
          </a:p>
          <a:p>
            <a:pPr marL="914400" lvl="1" indent="-457200">
              <a:buFont typeface="+mj-lt"/>
              <a:buAutoNum type="arabicPeriod"/>
            </a:pPr>
            <a:r>
              <a:rPr lang="en-US" dirty="0">
                <a:latin typeface="Times New Roman" panose="02020603050405020304" pitchFamily="18" charset="0"/>
              </a:rPr>
              <a:t>Tuesday 13 October 9:00am-10:00am ET: comment resolution</a:t>
            </a:r>
            <a:endParaRPr lang="en-US" sz="2000" dirty="0">
              <a:latin typeface="Times New Roman" panose="02020603050405020304" pitchFamily="18" charset="0"/>
            </a:endParaRPr>
          </a:p>
          <a:p>
            <a:pPr marL="57150" indent="0"/>
            <a:r>
              <a:rPr lang="it-IT" altLang="en-US" sz="2000" b="1" dirty="0">
                <a:cs typeface="+mn-cs"/>
              </a:rPr>
              <a:t>	Additional Teleconferences Scheduled as required (with 10 days notice)</a:t>
            </a:r>
          </a:p>
          <a:p>
            <a:r>
              <a:rPr lang="en-US" dirty="0"/>
              <a:t>The AANI SC is contribution driven, </a:t>
            </a:r>
            <a:r>
              <a:rPr lang="en-US" dirty="0">
                <a:highlight>
                  <a:srgbClr val="FFFF00"/>
                </a:highlight>
              </a:rPr>
              <a:t>contributions on are in scope</a:t>
            </a:r>
            <a:r>
              <a:rPr lang="en-US" dirty="0"/>
              <a:t>:</a:t>
            </a:r>
          </a:p>
          <a:p>
            <a:pPr marL="857250" lvl="1" indent="-457200">
              <a:buFont typeface="+mj-lt"/>
              <a:buAutoNum type="arabicPeriod"/>
            </a:pPr>
            <a:r>
              <a:rPr lang="en-US" dirty="0"/>
              <a:t>Contributions are critical to support the resolution of the comments generated in </a:t>
            </a:r>
            <a:r>
              <a:rPr lang="en-US" sz="2000" b="0" dirty="0"/>
              <a:t>CC32. </a:t>
            </a:r>
            <a:r>
              <a:rPr lang="en-US" dirty="0"/>
              <a:t> </a:t>
            </a:r>
          </a:p>
          <a:p>
            <a:pPr marL="857250" lvl="1" indent="-457200">
              <a:buFont typeface="+mj-lt"/>
              <a:buAutoNum type="arabicPeriod"/>
            </a:pPr>
            <a:r>
              <a:rPr lang="en-US" dirty="0"/>
              <a:t>Contributions on 802.11 technical performance relative to IMT-2020 requirements</a:t>
            </a:r>
          </a:p>
          <a:p>
            <a:pPr marL="857250" lvl="1" indent="-457200">
              <a:buFont typeface="+mj-lt"/>
              <a:buAutoNum type="arabicPeriod"/>
            </a:pPr>
            <a:r>
              <a:rPr lang="en-US" dirty="0"/>
              <a:t>Contributions on interworking/integration of 802.11 with the 3GPP Next Generation System</a:t>
            </a:r>
          </a:p>
          <a:p>
            <a:pPr marL="857250" lvl="1" indent="-457200">
              <a:buFont typeface="+mj-lt"/>
              <a:buAutoNum type="arabicPeriod"/>
            </a:pPr>
            <a:r>
              <a:rPr lang="en-US" dirty="0"/>
              <a:t>In support of 802.1 Nendica </a:t>
            </a:r>
            <a:endParaRPr lang="en-US" altLang="en-US" dirty="0"/>
          </a:p>
          <a:p>
            <a:pPr lvl="2"/>
            <a:endParaRPr lang="en-US" altLang="en-US"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a:t>September 2020</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8844941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812799" y="1524000"/>
            <a:ext cx="10665885" cy="4951414"/>
          </a:xfrm>
          <a:ln/>
        </p:spPr>
        <p:txBody>
          <a:bodyPr/>
          <a:lstStyle/>
          <a:p>
            <a:pPr algn="ctr"/>
            <a:r>
              <a:rPr lang="en-US" altLang="en-US" sz="2800" dirty="0"/>
              <a:t>Agenda for:</a:t>
            </a:r>
          </a:p>
          <a:p>
            <a:pPr algn="ctr"/>
            <a:r>
              <a:rPr lang="en-US" altLang="en-US" sz="2800" dirty="0"/>
              <a:t> 802.11 AANI SC </a:t>
            </a:r>
            <a:br>
              <a:rPr lang="en-US" altLang="en-US" sz="2800" dirty="0"/>
            </a:br>
            <a:r>
              <a:rPr lang="en-US" altLang="en-US" dirty="0"/>
              <a:t>(Advanced Access Network Interface Standing Committee)</a:t>
            </a:r>
          </a:p>
          <a:p>
            <a:pPr algn="ctr"/>
            <a:r>
              <a:rPr lang="en-US" altLang="en-US" dirty="0"/>
              <a:t>15 September 2020</a:t>
            </a:r>
          </a:p>
          <a:p>
            <a:pPr algn="ctr"/>
            <a:r>
              <a:rPr lang="en-GB" dirty="0"/>
              <a:t>  Teleconference – During 802.11 WG Interim Meeting</a:t>
            </a:r>
          </a:p>
          <a:p>
            <a:pPr algn="ctr"/>
            <a:r>
              <a:rPr lang="en-US" altLang="en-US" dirty="0"/>
              <a:t>Chair: Joseph Levy (InterDigital)</a:t>
            </a:r>
          </a:p>
          <a:p>
            <a:pPr algn="ctr"/>
            <a:r>
              <a:rPr lang="en-US" altLang="en-US" dirty="0"/>
              <a:t>Vice Chair: Open</a:t>
            </a:r>
          </a:p>
          <a:p>
            <a:pPr algn="ctr"/>
            <a:r>
              <a:rPr lang="en-US" altLang="en-US" dirty="0"/>
              <a:t>Secretary: Open</a:t>
            </a:r>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a:t>September 2020</a:t>
            </a:r>
            <a:endParaRPr lang="en-GB"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914401" y="685801"/>
            <a:ext cx="10361084" cy="380999"/>
          </a:xfrm>
        </p:spPr>
        <p:txBody>
          <a:bodyPr/>
          <a:lstStyle/>
          <a:p>
            <a:pPr eaLnBrk="1" hangingPunct="1"/>
            <a:r>
              <a:rPr lang="en-US" altLang="en-US" dirty="0"/>
              <a:t>Reminders and Rules</a:t>
            </a:r>
          </a:p>
        </p:txBody>
      </p:sp>
      <p:sp>
        <p:nvSpPr>
          <p:cNvPr id="10243" name="Rectangle 3"/>
          <p:cNvSpPr>
            <a:spLocks noGrp="1" noChangeArrowheads="1"/>
          </p:cNvSpPr>
          <p:nvPr>
            <p:ph idx="1"/>
          </p:nvPr>
        </p:nvSpPr>
        <p:spPr>
          <a:xfrm>
            <a:off x="811742" y="914400"/>
            <a:ext cx="11151658" cy="5561014"/>
          </a:xfrm>
        </p:spPr>
        <p:txBody>
          <a:bodyPr/>
          <a:lstStyle/>
          <a:p>
            <a:r>
              <a:rPr lang="en-US" altLang="en-US" sz="2800" dirty="0"/>
              <a:t>Call for Secretary</a:t>
            </a:r>
          </a:p>
          <a:p>
            <a:pPr eaLnBrk="1" hangingPunct="1"/>
            <a:r>
              <a:rPr lang="en-US" altLang="en-US" sz="2800" dirty="0"/>
              <a:t>Reminders to attendees:</a:t>
            </a:r>
          </a:p>
          <a:p>
            <a:pPr lvl="1"/>
            <a:r>
              <a:rPr lang="en-US" altLang="en-US" sz="2400" dirty="0"/>
              <a:t>Please record your attendance: </a:t>
            </a:r>
            <a:r>
              <a:rPr lang="en-US" sz="1600" dirty="0">
                <a:hlinkClick r:id="rId3"/>
              </a:rPr>
              <a:t>https://imat.ieee.org/802.11/attendance-log?p=3183700005&amp;t=47200043</a:t>
            </a:r>
            <a:r>
              <a:rPr lang="en-US" sz="1600" dirty="0"/>
              <a:t>  </a:t>
            </a:r>
            <a:r>
              <a:rPr lang="en-US" altLang="en-US" sz="2400" dirty="0"/>
              <a:t>Please mute yourself, unless you wish to speak</a:t>
            </a:r>
          </a:p>
          <a:p>
            <a:pPr lvl="1" eaLnBrk="1" hangingPunct="1"/>
            <a:r>
              <a:rPr lang="en-US" altLang="en-US" sz="2400" dirty="0"/>
              <a:t>No recordings</a:t>
            </a:r>
          </a:p>
          <a:p>
            <a:pPr eaLnBrk="1" hangingPunct="1"/>
            <a:r>
              <a:rPr lang="en-US" altLang="en-US" sz="2800" dirty="0"/>
              <a:t>AANI SC Operating Rules:</a:t>
            </a:r>
          </a:p>
          <a:p>
            <a:pPr lvl="1" eaLnBrk="1" hangingPunct="1"/>
            <a:r>
              <a:rPr lang="en-US" altLang="en-US" sz="2400" dirty="0"/>
              <a:t>Anyone present can vote on straw polls</a:t>
            </a:r>
          </a:p>
          <a:p>
            <a:pPr lvl="1" eaLnBrk="1" hangingPunct="1"/>
            <a:r>
              <a:rPr lang="en-US" altLang="en-US" sz="1600" dirty="0"/>
              <a:t>Non-preannounced Motions are not in order during 802.11 teleconferences</a:t>
            </a:r>
          </a:p>
          <a:p>
            <a:pPr lvl="1" eaLnBrk="1" hangingPunct="1"/>
            <a:r>
              <a:rPr lang="en-US" altLang="en-US" sz="1600" dirty="0"/>
              <a:t>Motions with 10 days notice are allowed (please contact the Chair)</a:t>
            </a:r>
          </a:p>
          <a:p>
            <a:pPr lvl="1" eaLnBrk="1" hangingPunct="1"/>
            <a:r>
              <a:rPr lang="en-US" altLang="en-US" sz="2400" dirty="0"/>
              <a:t>During the 802.11 WG Interim meeting (this meeting) motions are in order. </a:t>
            </a:r>
          </a:p>
          <a:p>
            <a:pPr lvl="1" eaLnBrk="1" hangingPunct="1"/>
            <a:r>
              <a:rPr lang="en-US" altLang="en-US" sz="2400" dirty="0"/>
              <a:t>	Motions can be made: Anyone present can vote or make motions </a:t>
            </a:r>
            <a:br>
              <a:rPr lang="en-US" altLang="en-US" sz="2400" dirty="0"/>
            </a:br>
            <a:r>
              <a:rPr lang="en-US" altLang="en-US" sz="2400" dirty="0"/>
              <a:t>(Only name and affiliation are required, please register your attendance on </a:t>
            </a:r>
            <a:r>
              <a:rPr lang="en-US" altLang="en-US" sz="2400" dirty="0" err="1"/>
              <a:t>imat</a:t>
            </a:r>
            <a:r>
              <a:rPr lang="en-US" altLang="en-US" sz="2400" dirty="0"/>
              <a:t>.)</a:t>
            </a:r>
          </a:p>
          <a:p>
            <a:pPr lvl="1" eaLnBrk="1" hangingPunct="1"/>
            <a:r>
              <a:rPr lang="en-US" altLang="en-US" sz="2400" dirty="0"/>
              <a:t>	75% majority required to pass </a:t>
            </a:r>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a:t>September 2020</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512326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1" y="685802"/>
            <a:ext cx="10361084" cy="457197"/>
          </a:xfrm>
        </p:spPr>
        <p:txBody>
          <a:bodyPr/>
          <a:lstStyle/>
          <a:p>
            <a:pPr eaLnBrk="1" hangingPunct="1"/>
            <a:r>
              <a:rPr lang="en-US" altLang="en-US" dirty="0"/>
              <a:t>Agenda</a:t>
            </a:r>
          </a:p>
        </p:txBody>
      </p:sp>
      <p:sp>
        <p:nvSpPr>
          <p:cNvPr id="20483" name="Rectangle 3"/>
          <p:cNvSpPr>
            <a:spLocks noGrp="1" noChangeArrowheads="1"/>
          </p:cNvSpPr>
          <p:nvPr>
            <p:ph idx="1"/>
          </p:nvPr>
        </p:nvSpPr>
        <p:spPr>
          <a:xfrm>
            <a:off x="568604" y="1066801"/>
            <a:ext cx="11154276" cy="5408613"/>
          </a:xfrm>
        </p:spPr>
        <p:txBody>
          <a:bodyPr/>
          <a:lstStyle/>
          <a:p>
            <a:pPr marL="457200" indent="-457200">
              <a:spcBef>
                <a:spcPts val="200"/>
              </a:spcBef>
              <a:buFont typeface="+mj-lt"/>
              <a:buAutoNum type="arabicPeriod"/>
              <a:defRPr/>
            </a:pPr>
            <a:r>
              <a:rPr lang="en-US" altLang="en-US" dirty="0"/>
              <a:t>Call for Secretary</a:t>
            </a:r>
          </a:p>
          <a:p>
            <a:pPr marL="457200" indent="-457200">
              <a:spcBef>
                <a:spcPts val="200"/>
              </a:spcBef>
              <a:buFont typeface="Times New Roman" panose="02020603050405020304" pitchFamily="18" charset="0"/>
              <a:buAutoNum type="arabicPeriod"/>
              <a:defRPr/>
            </a:pPr>
            <a:r>
              <a:rPr lang="en-US" altLang="en-US" dirty="0"/>
              <a:t>Administrative: Reminders, Rules, Guidelines, Resources,  Participation, Approval of Minutes [10 min.]</a:t>
            </a:r>
          </a:p>
          <a:p>
            <a:pPr marL="457200" indent="-457200">
              <a:spcBef>
                <a:spcPts val="200"/>
              </a:spcBef>
              <a:buFont typeface="Times New Roman" panose="02020603050405020304" pitchFamily="18" charset="0"/>
              <a:buAutoNum type="arabicPeriod"/>
              <a:defRPr/>
            </a:pPr>
            <a:r>
              <a:rPr lang="en-US" altLang="en-US" dirty="0"/>
              <a:t>Background/Status [5 min.]</a:t>
            </a:r>
          </a:p>
          <a:p>
            <a:pPr marL="857250" lvl="1" indent="-457200">
              <a:spcBef>
                <a:spcPts val="200"/>
              </a:spcBef>
              <a:buFont typeface="+mj-lt"/>
              <a:buAutoNum type="alphaLcParenR"/>
              <a:defRPr/>
            </a:pPr>
            <a:r>
              <a:rPr lang="en-US" altLang="en-US" dirty="0"/>
              <a:t>Status of 802.11 WG </a:t>
            </a:r>
            <a:r>
              <a:rPr lang="en-GB" dirty="0"/>
              <a:t>comment resolution for CC32 on </a:t>
            </a:r>
            <a:r>
              <a:rPr lang="en-US" dirty="0"/>
              <a:t>11-20/0013r5 “Draft technical report on interworking between 3GPP 5G network &amp; WLAN”, Hyun Seo OH (ETRI), et al.</a:t>
            </a:r>
          </a:p>
          <a:p>
            <a:pPr marL="457200" indent="-457200">
              <a:spcBef>
                <a:spcPts val="200"/>
              </a:spcBef>
              <a:buFont typeface="Times New Roman" panose="02020603050405020304" pitchFamily="18" charset="0"/>
              <a:buAutoNum type="arabicPeriod"/>
              <a:defRPr/>
            </a:pPr>
            <a:r>
              <a:rPr lang="en-US" dirty="0"/>
              <a:t>Technical Discussion / Contributions</a:t>
            </a:r>
          </a:p>
          <a:p>
            <a:pPr marL="857250" lvl="1" indent="-457200">
              <a:spcBef>
                <a:spcPts val="200"/>
              </a:spcBef>
              <a:buFont typeface="+mj-lt"/>
              <a:buAutoNum type="alphaLcParenR"/>
              <a:defRPr/>
            </a:pPr>
            <a:r>
              <a:rPr lang="en-US" dirty="0"/>
              <a:t>Continue presentation on </a:t>
            </a:r>
            <a:r>
              <a:rPr lang="en-US" dirty="0">
                <a:hlinkClick r:id="rId3"/>
              </a:rPr>
              <a:t>11-20/1376r0</a:t>
            </a:r>
            <a:r>
              <a:rPr lang="en-US" dirty="0"/>
              <a:t> “Technical report on interworking between 3GPP 5G system and WLAN”, Binita Gupta (Intel) [45 minutes]</a:t>
            </a:r>
          </a:p>
          <a:p>
            <a:pPr marL="857250" lvl="1" indent="-457200">
              <a:spcBef>
                <a:spcPts val="200"/>
              </a:spcBef>
              <a:buFont typeface="+mj-lt"/>
              <a:buAutoNum type="alphaLcParenR"/>
              <a:defRPr/>
            </a:pPr>
            <a:r>
              <a:rPr lang="en-US" dirty="0"/>
              <a:t>Discussion on way forward for integration of material/text provided in </a:t>
            </a:r>
            <a:r>
              <a:rPr lang="en-US" dirty="0">
                <a:hlinkClick r:id="rId3"/>
              </a:rPr>
              <a:t>11-20/1376r0</a:t>
            </a:r>
            <a:r>
              <a:rPr lang="en-US" dirty="0"/>
              <a:t> [15 min.]</a:t>
            </a:r>
          </a:p>
          <a:p>
            <a:pPr marL="457200" indent="-457200">
              <a:spcBef>
                <a:spcPts val="200"/>
              </a:spcBef>
              <a:buFont typeface="Times New Roman" panose="02020603050405020304" pitchFamily="18" charset="0"/>
              <a:buAutoNum type="arabicPeriod"/>
              <a:defRPr/>
            </a:pPr>
            <a:r>
              <a:rPr lang="en-US" altLang="en-US" dirty="0"/>
              <a:t>Comment Resolution</a:t>
            </a:r>
          </a:p>
          <a:p>
            <a:pPr marL="857250" lvl="1" indent="-457200">
              <a:spcBef>
                <a:spcPts val="200"/>
              </a:spcBef>
              <a:buFont typeface="+mj-lt"/>
              <a:buAutoNum type="alphaLcParenR"/>
              <a:defRPr/>
            </a:pPr>
            <a:r>
              <a:rPr lang="en-US" altLang="en-US" dirty="0"/>
              <a:t>Status</a:t>
            </a:r>
          </a:p>
          <a:p>
            <a:pPr marL="857250" lvl="1" indent="-457200">
              <a:spcBef>
                <a:spcPts val="200"/>
              </a:spcBef>
              <a:buFont typeface="+mj-lt"/>
              <a:buAutoNum type="alphaLcParenR"/>
              <a:defRPr/>
            </a:pPr>
            <a:r>
              <a:rPr lang="en-US" altLang="en-US" dirty="0"/>
              <a:t>Motions to approve comment resolutions [25 minutes]</a:t>
            </a:r>
          </a:p>
          <a:p>
            <a:pPr marL="457200" indent="-457200">
              <a:spcBef>
                <a:spcPts val="200"/>
              </a:spcBef>
              <a:buFont typeface="+mj-lt"/>
              <a:buAutoNum type="arabicPeriod"/>
              <a:defRPr/>
            </a:pPr>
            <a:r>
              <a:rPr lang="en-US" altLang="en-US" dirty="0"/>
              <a:t>Discussion:802 Tutorial “WLAN and 3GPP 5G Interworking” [10 min.]</a:t>
            </a:r>
          </a:p>
          <a:p>
            <a:pPr marL="457200" indent="-457200">
              <a:spcBef>
                <a:spcPts val="200"/>
              </a:spcBef>
              <a:buFont typeface="+mj-lt"/>
              <a:buAutoNum type="arabicPeriod"/>
              <a:defRPr/>
            </a:pPr>
            <a:r>
              <a:rPr lang="en-US" altLang="en-US" dirty="0"/>
              <a:t>Future Sessions Planning [5 min.]</a:t>
            </a:r>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a:t>September 2020</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25558103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9A92-BF3E-43D7-B080-F0104D6B90E2}"/>
              </a:ext>
            </a:extLst>
          </p:cNvPr>
          <p:cNvSpPr>
            <a:spLocks noGrp="1"/>
          </p:cNvSpPr>
          <p:nvPr>
            <p:ph type="title"/>
          </p:nvPr>
        </p:nvSpPr>
        <p:spPr>
          <a:xfrm>
            <a:off x="914401" y="685801"/>
            <a:ext cx="10361084" cy="457199"/>
          </a:xfrm>
        </p:spPr>
        <p:txBody>
          <a:bodyPr/>
          <a:lstStyle/>
          <a:p>
            <a:r>
              <a:rPr lang="en-US" altLang="en-US" dirty="0"/>
              <a:t>Guidelines for IEEE-SA Meetings</a:t>
            </a:r>
            <a:endParaRPr lang="en-US" dirty="0"/>
          </a:p>
        </p:txBody>
      </p:sp>
      <p:sp>
        <p:nvSpPr>
          <p:cNvPr id="3" name="Date Placeholder 2">
            <a:extLst>
              <a:ext uri="{FF2B5EF4-FFF2-40B4-BE49-F238E27FC236}">
                <a16:creationId xmlns:a16="http://schemas.microsoft.com/office/drawing/2014/main" id="{4DEDC840-3D08-462E-8EE4-982DE5C72FFD}"/>
              </a:ext>
            </a:extLst>
          </p:cNvPr>
          <p:cNvSpPr>
            <a:spLocks noGrp="1"/>
          </p:cNvSpPr>
          <p:nvPr>
            <p:ph type="dt" idx="10"/>
          </p:nvPr>
        </p:nvSpPr>
        <p:spPr/>
        <p:txBody>
          <a:bodyPr/>
          <a:lstStyle/>
          <a:p>
            <a:r>
              <a:rPr lang="en-US"/>
              <a:t>September 2020</a:t>
            </a:r>
            <a:endParaRPr lang="en-GB" dirty="0"/>
          </a:p>
        </p:txBody>
      </p:sp>
      <p:sp>
        <p:nvSpPr>
          <p:cNvPr id="4" name="Footer Placeholder 3">
            <a:extLst>
              <a:ext uri="{FF2B5EF4-FFF2-40B4-BE49-F238E27FC236}">
                <a16:creationId xmlns:a16="http://schemas.microsoft.com/office/drawing/2014/main" id="{45307F00-F37C-4244-A16F-C28D05A01702}"/>
              </a:ext>
            </a:extLst>
          </p:cNvPr>
          <p:cNvSpPr>
            <a:spLocks noGrp="1"/>
          </p:cNvSpPr>
          <p:nvPr>
            <p:ph type="ftr" idx="11"/>
          </p:nvPr>
        </p:nvSpPr>
        <p:spPr/>
        <p:txBody>
          <a:bodyPr/>
          <a:lstStyle/>
          <a:p>
            <a:r>
              <a:rPr lang="en-GB" dirty="0"/>
              <a:t>Joseph Levy (InterDigital)</a:t>
            </a:r>
          </a:p>
        </p:txBody>
      </p:sp>
      <p:sp>
        <p:nvSpPr>
          <p:cNvPr id="5" name="Slide Number Placeholder 4">
            <a:extLst>
              <a:ext uri="{FF2B5EF4-FFF2-40B4-BE49-F238E27FC236}">
                <a16:creationId xmlns:a16="http://schemas.microsoft.com/office/drawing/2014/main" id="{CED6072B-7049-4D6F-8190-4CBA8CDB297A}"/>
              </a:ext>
            </a:extLst>
          </p:cNvPr>
          <p:cNvSpPr>
            <a:spLocks noGrp="1"/>
          </p:cNvSpPr>
          <p:nvPr>
            <p:ph type="sldNum" idx="12"/>
          </p:nvPr>
        </p:nvSpPr>
        <p:spPr/>
        <p:txBody>
          <a:bodyPr/>
          <a:lstStyle/>
          <a:p>
            <a:r>
              <a:rPr lang="en-GB" dirty="0"/>
              <a:t>Slide </a:t>
            </a:r>
            <a:fld id="{06B781AF-4CCF-49B0-A572-DE54FBE5D942}" type="slidenum">
              <a:rPr lang="en-GB" smtClean="0"/>
              <a:pPr/>
              <a:t>5</a:t>
            </a:fld>
            <a:endParaRPr lang="en-GB" dirty="0"/>
          </a:p>
        </p:txBody>
      </p:sp>
      <p:sp>
        <p:nvSpPr>
          <p:cNvPr id="6" name="Rectangle 4">
            <a:extLst>
              <a:ext uri="{FF2B5EF4-FFF2-40B4-BE49-F238E27FC236}">
                <a16:creationId xmlns:a16="http://schemas.microsoft.com/office/drawing/2014/main" id="{036AA29B-7296-4958-AD1C-F6C518615949}"/>
              </a:ext>
            </a:extLst>
          </p:cNvPr>
          <p:cNvSpPr>
            <a:spLocks noChangeArrowheads="1"/>
          </p:cNvSpPr>
          <p:nvPr/>
        </p:nvSpPr>
        <p:spPr bwMode="auto">
          <a:xfrm>
            <a:off x="532343" y="1143000"/>
            <a:ext cx="11125200" cy="53324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pPr>
            <a:r>
              <a:rPr lang="en-US" altLang="en-US" sz="1800" b="1" dirty="0"/>
              <a:t>All IEEE-SA standards meetings shall be conducted in compliance with all applicable laws, including antitrust and competition laws.</a:t>
            </a:r>
          </a:p>
          <a:p>
            <a:pPr>
              <a:lnSpc>
                <a:spcPct val="80000"/>
              </a:lnSpc>
              <a:spcAft>
                <a:spcPct val="40000"/>
              </a:spcAft>
            </a:pPr>
            <a:r>
              <a:rPr lang="en-US" altLang="en-US" sz="1800" b="1" dirty="0"/>
              <a:t>Don’t discuss the interpretation, validity, or essentiality of patents/patent claims. </a:t>
            </a:r>
          </a:p>
          <a:p>
            <a:pPr>
              <a:lnSpc>
                <a:spcPct val="80000"/>
              </a:lnSpc>
              <a:spcAft>
                <a:spcPct val="40000"/>
              </a:spcAft>
            </a:pPr>
            <a:r>
              <a:rPr lang="en-US" altLang="en-US" sz="1800" b="1" dirty="0"/>
              <a:t>Don’t discuss specific license rates, terms, or conditions.</a:t>
            </a:r>
          </a:p>
          <a:p>
            <a:pPr lvl="1">
              <a:lnSpc>
                <a:spcPct val="80000"/>
              </a:lnSpc>
              <a:spcAft>
                <a:spcPct val="40000"/>
              </a:spcAft>
            </a:pPr>
            <a:r>
              <a:rPr lang="en-US" altLang="en-US" sz="1400" dirty="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400" dirty="0"/>
              <a:t>Technical considerations remain primary focus</a:t>
            </a:r>
            <a:endParaRPr lang="en-US" altLang="en-US" sz="1400" dirty="0"/>
          </a:p>
          <a:p>
            <a:pPr>
              <a:lnSpc>
                <a:spcPct val="80000"/>
              </a:lnSpc>
              <a:spcAft>
                <a:spcPct val="40000"/>
              </a:spcAft>
            </a:pPr>
            <a:r>
              <a:rPr lang="en-US" altLang="en-US" sz="1800" b="1" dirty="0"/>
              <a:t>Don’t discuss or engage in the fixing of product prices, allocation of customers, or division of sales markets.</a:t>
            </a:r>
          </a:p>
          <a:p>
            <a:pPr>
              <a:lnSpc>
                <a:spcPct val="80000"/>
              </a:lnSpc>
              <a:spcAft>
                <a:spcPct val="40000"/>
              </a:spcAft>
            </a:pPr>
            <a:r>
              <a:rPr lang="en-US" altLang="en-US" sz="1800" b="1" dirty="0"/>
              <a:t>Don’t discuss the status or substance of ongoing or threatened litigation.</a:t>
            </a:r>
          </a:p>
          <a:p>
            <a:pPr>
              <a:lnSpc>
                <a:spcPct val="80000"/>
              </a:lnSpc>
              <a:spcAft>
                <a:spcPct val="40000"/>
              </a:spcAft>
            </a:pPr>
            <a:r>
              <a:rPr lang="en-US" altLang="en-US" sz="1800" b="1" dirty="0"/>
              <a:t>Don’t be silent if inappropriate topics are discussed… do formally object.</a:t>
            </a:r>
          </a:p>
          <a:p>
            <a:pPr algn="ctr">
              <a:lnSpc>
                <a:spcPct val="80000"/>
              </a:lnSpc>
              <a:buFont typeface="Monotype Sorts" pitchFamily="2" charset="2"/>
              <a:buNone/>
            </a:pPr>
            <a:r>
              <a:rPr lang="en-US" altLang="en-US" sz="1050" b="1" dirty="0"/>
              <a:t>---------------------------------------------------------------   </a:t>
            </a:r>
          </a:p>
          <a:p>
            <a:pPr algn="ctr">
              <a:lnSpc>
                <a:spcPct val="80000"/>
              </a:lnSpc>
              <a:buFont typeface="Monotype Sorts" pitchFamily="2" charset="2"/>
              <a:buNone/>
            </a:pPr>
            <a:r>
              <a:rPr lang="en-US" altLang="en-US" sz="1400" b="1" dirty="0"/>
              <a:t>If you have questions, contact the IEEE-SA Standards Board Patent Committee Administrator at patcom@ieee.org or visit http://standards.ieee.org/about/sasb/patcom/index.html </a:t>
            </a:r>
            <a:br>
              <a:rPr lang="en-US" altLang="en-US" sz="1400" b="1" dirty="0"/>
            </a:br>
            <a:endParaRPr lang="en-US" altLang="en-US" sz="1400" b="1" dirty="0"/>
          </a:p>
          <a:p>
            <a:pPr algn="ctr">
              <a:lnSpc>
                <a:spcPct val="80000"/>
              </a:lnSpc>
              <a:buFont typeface="Monotype Sorts" pitchFamily="2" charset="2"/>
              <a:buNone/>
            </a:pPr>
            <a:r>
              <a:rPr lang="en-US" altLang="en-US" sz="1400" b="1" dirty="0"/>
              <a:t>See </a:t>
            </a:r>
            <a:r>
              <a:rPr lang="en-US" altLang="en-US" sz="1400" b="1" i="1" dirty="0"/>
              <a:t>IEEE-SA Standards Board Operations Manual</a:t>
            </a:r>
            <a:r>
              <a:rPr lang="en-US" altLang="en-US" sz="1400" b="1" dirty="0"/>
              <a:t>, clause 5.3.10 and </a:t>
            </a:r>
            <a:r>
              <a:rPr lang="en-GB" altLang="en-US" sz="1400" b="1" dirty="0"/>
              <a:t>“Promoting Competition and Innovation: What You Need to Know about the IEEE Standards Association's Antitrust and Competition Policy”</a:t>
            </a:r>
            <a:r>
              <a:rPr lang="en-US" altLang="en-US" sz="1400" b="1" dirty="0"/>
              <a:t> for more details.</a:t>
            </a:r>
          </a:p>
          <a:p>
            <a:pPr algn="ctr">
              <a:lnSpc>
                <a:spcPct val="80000"/>
              </a:lnSpc>
              <a:buFont typeface="Monotype Sorts" pitchFamily="2" charset="2"/>
              <a:buNone/>
            </a:pPr>
            <a:endParaRPr lang="en-US" altLang="en-US" sz="1400" b="1" dirty="0"/>
          </a:p>
          <a:p>
            <a:pPr algn="ctr">
              <a:lnSpc>
                <a:spcPct val="80000"/>
              </a:lnSpc>
              <a:buFont typeface="Monotype Sorts" pitchFamily="2" charset="2"/>
              <a:buNone/>
            </a:pPr>
            <a:r>
              <a:rPr lang="en-US" altLang="en-US" sz="1400" b="1" dirty="0"/>
              <a:t>This slide set is available </a:t>
            </a:r>
            <a:br>
              <a:rPr lang="en-US" altLang="en-US" sz="1400" b="1" dirty="0"/>
            </a:br>
            <a:r>
              <a:rPr lang="en-US" altLang="en-US" sz="1400" b="1" dirty="0"/>
              <a:t>at https://development.standards.ieee.org/myproject/Public/mytools/mob/preparslides.ppt</a:t>
            </a:r>
          </a:p>
        </p:txBody>
      </p:sp>
    </p:spTree>
    <p:extLst>
      <p:ext uri="{BB962C8B-B14F-4D97-AF65-F5344CB8AC3E}">
        <p14:creationId xmlns:p14="http://schemas.microsoft.com/office/powerpoint/2010/main" val="188031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ltLang="en-US" sz="3600" dirty="0">
                <a:solidFill>
                  <a:schemeClr val="tx1"/>
                </a:solidFill>
              </a:rPr>
              <a:t>Resources – URLs</a:t>
            </a:r>
          </a:p>
        </p:txBody>
      </p:sp>
      <p:sp>
        <p:nvSpPr>
          <p:cNvPr id="15363" name="Rectangle 3"/>
          <p:cNvSpPr>
            <a:spLocks noGrp="1" noChangeArrowheads="1"/>
          </p:cNvSpPr>
          <p:nvPr>
            <p:ph idx="1"/>
          </p:nvPr>
        </p:nvSpPr>
        <p:spPr/>
        <p:txBody>
          <a:bodyPr/>
          <a:lstStyle/>
          <a:p>
            <a:pPr>
              <a:lnSpc>
                <a:spcPct val="90000"/>
              </a:lnSpc>
            </a:pPr>
            <a:r>
              <a:rPr lang="en-US" altLang="en-US" sz="2800" dirty="0"/>
              <a:t>Link to IEEE Disclosure of Affiliation </a:t>
            </a:r>
          </a:p>
          <a:p>
            <a:pPr lvl="1">
              <a:lnSpc>
                <a:spcPct val="90000"/>
              </a:lnSpc>
            </a:pPr>
            <a:r>
              <a:rPr lang="en-US" altLang="en-US" sz="2400" dirty="0">
                <a:hlinkClick r:id="rId3"/>
              </a:rPr>
              <a:t>http://standards.ieee.org/faqs/affiliationFAQ.html</a:t>
            </a:r>
            <a:endParaRPr lang="en-US" altLang="en-US" sz="2400" dirty="0"/>
          </a:p>
          <a:p>
            <a:pPr>
              <a:lnSpc>
                <a:spcPct val="90000"/>
              </a:lnSpc>
            </a:pPr>
            <a:r>
              <a:rPr lang="en-US" altLang="en-US" sz="2800" dirty="0"/>
              <a:t>Links to IEEE Antitrust Guidelines</a:t>
            </a:r>
          </a:p>
          <a:p>
            <a:pPr lvl="1">
              <a:lnSpc>
                <a:spcPct val="90000"/>
              </a:lnSpc>
            </a:pPr>
            <a:r>
              <a:rPr lang="en-US" altLang="en-US" sz="2400" dirty="0">
                <a:hlinkClick r:id="rId4"/>
              </a:rPr>
              <a:t>http://standards.ieee.org/resources/antitrust-guidelines.pdf</a:t>
            </a:r>
            <a:endParaRPr lang="en-US" altLang="en-US" sz="2400" dirty="0"/>
          </a:p>
          <a:p>
            <a:pPr>
              <a:lnSpc>
                <a:spcPct val="90000"/>
              </a:lnSpc>
            </a:pPr>
            <a:r>
              <a:rPr lang="en-US" altLang="en-US" sz="2800" dirty="0"/>
              <a:t>Link to IEEE Code of Ethics</a:t>
            </a:r>
          </a:p>
          <a:p>
            <a:pPr lvl="1">
              <a:lnSpc>
                <a:spcPct val="90000"/>
              </a:lnSpc>
            </a:pPr>
            <a:r>
              <a:rPr lang="en-US" altLang="en-US" sz="2400" dirty="0">
                <a:hlinkClick r:id="rId5"/>
              </a:rPr>
              <a:t>http://www.ieee.org/web/membership/ethics/code_ethics.html</a:t>
            </a:r>
            <a:r>
              <a:rPr lang="en-US" altLang="en-US" sz="2400" dirty="0"/>
              <a:t> </a:t>
            </a:r>
          </a:p>
          <a:p>
            <a:pPr>
              <a:lnSpc>
                <a:spcPct val="90000"/>
              </a:lnSpc>
            </a:pPr>
            <a:r>
              <a:rPr lang="en-US" altLang="en-US" sz="2800" dirty="0"/>
              <a:t>Link to IEEE Patent Policy</a:t>
            </a:r>
          </a:p>
          <a:p>
            <a:pPr lvl="1">
              <a:lnSpc>
                <a:spcPct val="90000"/>
              </a:lnSpc>
            </a:pPr>
            <a:r>
              <a:rPr lang="en-US" altLang="en-US" sz="2400" dirty="0">
                <a:hlinkClick r:id="rId6"/>
              </a:rPr>
              <a:t>http://standards.ieee.org/board/pat/pat-slideset.ppt</a:t>
            </a:r>
            <a:endParaRPr lang="en-US" altLang="en-US" sz="2400"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a:t>September 2020</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12689774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57199"/>
          </a:xfrm>
        </p:spPr>
        <p:txBody>
          <a:bodyPr/>
          <a:lstStyle/>
          <a:p>
            <a:r>
              <a:rPr lang="en-GB" altLang="en-US" dirty="0">
                <a:ea typeface="MS Gothic" panose="020B0609070205080204" pitchFamily="49" charset="-128"/>
              </a:rPr>
              <a:t>Participation in IEEE 802 Meetings</a:t>
            </a:r>
            <a:endParaRPr lang="en-US" dirty="0"/>
          </a:p>
        </p:txBody>
      </p:sp>
      <p:sp>
        <p:nvSpPr>
          <p:cNvPr id="3" name="Content Placeholder 2"/>
          <p:cNvSpPr>
            <a:spLocks noGrp="1"/>
          </p:cNvSpPr>
          <p:nvPr>
            <p:ph idx="1"/>
          </p:nvPr>
        </p:nvSpPr>
        <p:spPr>
          <a:xfrm>
            <a:off x="934996" y="1143000"/>
            <a:ext cx="10361084" cy="5181600"/>
          </a:xfrm>
        </p:spPr>
        <p:txBody>
          <a:bodyPr/>
          <a:lstStyle/>
          <a:p>
            <a:pPr marL="342900" marR="0" lvl="0" indent="-342900">
              <a:spcBef>
                <a:spcPts val="0"/>
              </a:spcBef>
              <a:spcAft>
                <a:spcPts val="0"/>
              </a:spcAft>
              <a:buFont typeface="Arial" panose="020B0604020202020204" pitchFamily="34" charset="0"/>
              <a:buChar char="•"/>
              <a:tabLst>
                <a:tab pos="228600" algn="l"/>
                <a:tab pos="457200" algn="l"/>
              </a:tabLst>
            </a:pP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The </a:t>
            </a:r>
            <a:r>
              <a:rPr lang="en-US" sz="2000" b="1" u="sng"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2"/>
              </a:rPr>
              <a:t>IEEE-SA Standards Board Bylaws </a:t>
            </a: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require that “participants in the IEEE standards development individual process shall act based on their qualifications and experience”</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Arial" panose="020B0604020202020204" pitchFamily="34" charset="0"/>
              <a:buChar char="•"/>
              <a:tabLst>
                <a:tab pos="228600" algn="l"/>
                <a:tab pos="457200" algn="l"/>
              </a:tabLst>
            </a:pP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This means participants:</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742950" marR="0" lvl="1" indent="-285750">
              <a:spcBef>
                <a:spcPts val="0"/>
              </a:spcBef>
              <a:spcAft>
                <a:spcPts val="0"/>
              </a:spcAft>
              <a:buFont typeface="Arial" panose="020B0604020202020204" pitchFamily="34" charset="0"/>
              <a:buChar char="•"/>
              <a:tabLst>
                <a:tab pos="685800" algn="l"/>
                <a:tab pos="914400" algn="l"/>
              </a:tabLs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Shall act &amp; vote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based on their personal &amp; independent opinions derived from their expertise, knowledge, and qualifications</a:t>
            </a:r>
            <a:endParaRPr lang="en-US" sz="3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742950" marR="0" lvl="1" indent="-285750">
              <a:spcBef>
                <a:spcPts val="0"/>
              </a:spcBef>
              <a:spcAft>
                <a:spcPts val="0"/>
              </a:spcAft>
              <a:buFont typeface="Arial" panose="020B0604020202020204" pitchFamily="34" charset="0"/>
              <a:buChar char="•"/>
              <a:tabLst>
                <a:tab pos="685800" algn="l"/>
                <a:tab pos="914400" algn="l"/>
              </a:tabLs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Shall not act or vote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based on any obligation to or any direction from any other person or organization, including an employer or client, regardless of any external commitments, agreements, contracts, or orders</a:t>
            </a:r>
            <a:endParaRPr lang="en-US" sz="3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742950" marR="0" lvl="1" indent="-285750">
              <a:spcBef>
                <a:spcPts val="0"/>
              </a:spcBef>
              <a:spcAft>
                <a:spcPts val="0"/>
              </a:spcAft>
              <a:buFont typeface="Arial" panose="020B0604020202020204" pitchFamily="34" charset="0"/>
              <a:buChar char="•"/>
              <a:tabLst>
                <a:tab pos="685800" algn="l"/>
                <a:tab pos="914400" algn="l"/>
              </a:tabLs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Shall not direct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 actions or votes of other participants or retaliate against other participants for fulfilling their responsibility to act &amp; vote based on their personal &amp; independently developed opinions</a:t>
            </a:r>
            <a:endParaRPr lang="en-US" sz="3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Arial" panose="020B0604020202020204" pitchFamily="34" charset="0"/>
              <a:buChar char="•"/>
              <a:tabLst>
                <a:tab pos="228600" algn="l"/>
                <a:tab pos="457200" algn="l"/>
              </a:tabLst>
            </a:pPr>
            <a:r>
              <a:rPr lang="en-US" b="1" dirty="0">
                <a:effectLst/>
                <a:latin typeface="Times New Roman" panose="02020603050405020304" pitchFamily="18" charset="0"/>
                <a:ea typeface="Times New Roman" panose="02020603050405020304" pitchFamily="18" charset="0"/>
                <a:cs typeface="Times New Roman" panose="02020603050405020304" pitchFamily="18" charset="0"/>
              </a:rPr>
              <a:t>By participating in this meeting, you are deemed to accept these requirements; if you are unable to satisfy these requirements then you shall immediately cease any participation</a:t>
            </a:r>
            <a:endParaRPr lang="en-US" sz="3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lvl="0" indent="0" algn="ctr" eaLnBrk="0" hangingPunct="0">
              <a:buClrTx/>
            </a:pPr>
            <a:endParaRPr lang="en-GB" altLang="en-US" sz="1400" b="0" kern="1200" dirty="0">
              <a:latin typeface="Times New Roman" pitchFamily="16" charset="0"/>
              <a:ea typeface="MS Gothic" panose="020B0609070205080204" pitchFamily="49" charset="-128"/>
            </a:endParaRPr>
          </a:p>
          <a:p>
            <a:endParaRPr lang="en-US" sz="2800" dirty="0"/>
          </a:p>
        </p:txBody>
      </p:sp>
      <p:sp>
        <p:nvSpPr>
          <p:cNvPr id="4" name="Footer Placeholder 3"/>
          <p:cNvSpPr>
            <a:spLocks noGrp="1"/>
          </p:cNvSpPr>
          <p:nvPr>
            <p:ph type="ftr" idx="14"/>
          </p:nvPr>
        </p:nvSpPr>
        <p:spPr/>
        <p:txBody>
          <a:bodyPr/>
          <a:lstStyle/>
          <a:p>
            <a:r>
              <a:rPr lang="en-GB" dirty="0"/>
              <a:t>Joseph Levy (InterDigital)</a:t>
            </a:r>
          </a:p>
        </p:txBody>
      </p:sp>
      <p:sp>
        <p:nvSpPr>
          <p:cNvPr id="5" name="Date Placeholder 4"/>
          <p:cNvSpPr>
            <a:spLocks noGrp="1"/>
          </p:cNvSpPr>
          <p:nvPr>
            <p:ph type="dt" idx="15"/>
          </p:nvPr>
        </p:nvSpPr>
        <p:spPr/>
        <p:txBody>
          <a:bodyPr/>
          <a:lstStyle/>
          <a:p>
            <a:r>
              <a:rPr lang="en-US"/>
              <a:t>September 2020</a:t>
            </a:r>
            <a:endParaRPr lang="en-GB"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19437406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1FDA46-819B-4603-9268-8B595B5526B0}"/>
              </a:ext>
            </a:extLst>
          </p:cNvPr>
          <p:cNvSpPr>
            <a:spLocks noGrp="1"/>
          </p:cNvSpPr>
          <p:nvPr>
            <p:ph type="title"/>
          </p:nvPr>
        </p:nvSpPr>
        <p:spPr>
          <a:xfrm>
            <a:off x="914401" y="685801"/>
            <a:ext cx="10361084" cy="533399"/>
          </a:xfrm>
        </p:spPr>
        <p:txBody>
          <a:bodyPr/>
          <a:lstStyle/>
          <a:p>
            <a:r>
              <a:rPr lang="en-US" altLang="en-US" dirty="0"/>
              <a:t>Approval of Minutes</a:t>
            </a:r>
            <a:endParaRPr lang="en-US" dirty="0"/>
          </a:p>
        </p:txBody>
      </p:sp>
      <p:sp>
        <p:nvSpPr>
          <p:cNvPr id="3" name="Content Placeholder 2">
            <a:extLst>
              <a:ext uri="{FF2B5EF4-FFF2-40B4-BE49-F238E27FC236}">
                <a16:creationId xmlns:a16="http://schemas.microsoft.com/office/drawing/2014/main" id="{FBED7279-1AEF-4601-9E91-E8A0F406CE2C}"/>
              </a:ext>
            </a:extLst>
          </p:cNvPr>
          <p:cNvSpPr>
            <a:spLocks noGrp="1"/>
          </p:cNvSpPr>
          <p:nvPr>
            <p:ph idx="1"/>
          </p:nvPr>
        </p:nvSpPr>
        <p:spPr>
          <a:xfrm>
            <a:off x="914401" y="1371600"/>
            <a:ext cx="10361084" cy="4722815"/>
          </a:xfrm>
        </p:spPr>
        <p:txBody>
          <a:bodyPr/>
          <a:lstStyle/>
          <a:p>
            <a:r>
              <a:rPr lang="en-US" altLang="en-US" dirty="0"/>
              <a:t>Minutes from the 14 July 2020 </a:t>
            </a:r>
            <a:r>
              <a:rPr lang="en-US" dirty="0"/>
              <a:t>Telecon (802.11 July Plenary)</a:t>
            </a:r>
            <a:r>
              <a:rPr lang="en-US" altLang="en-US" dirty="0"/>
              <a:t>:</a:t>
            </a:r>
            <a:br>
              <a:rPr lang="en-US" altLang="en-US" dirty="0"/>
            </a:br>
            <a:r>
              <a:rPr lang="en-US" altLang="en-US" dirty="0">
                <a:hlinkClick r:id="rId2"/>
              </a:rPr>
              <a:t>11-20/1098r0</a:t>
            </a:r>
            <a:r>
              <a:rPr lang="en-US" altLang="en-US" dirty="0"/>
              <a:t> </a:t>
            </a:r>
          </a:p>
          <a:p>
            <a:r>
              <a:rPr lang="en-US" altLang="en-US" dirty="0"/>
              <a:t>	</a:t>
            </a:r>
            <a:r>
              <a:rPr lang="en-US" altLang="en-US" sz="2000" dirty="0"/>
              <a:t>Comments?</a:t>
            </a:r>
          </a:p>
          <a:p>
            <a:r>
              <a:rPr lang="en-US" altLang="en-US" dirty="0"/>
              <a:t> 	</a:t>
            </a:r>
            <a:r>
              <a:rPr lang="en-US" altLang="en-US" sz="2000" dirty="0"/>
              <a:t>Objections to approving the minutes? </a:t>
            </a:r>
          </a:p>
          <a:p>
            <a:r>
              <a:rPr lang="en-US" altLang="en-US" dirty="0"/>
              <a:t>Minutes from AANI SC Teleconferences):</a:t>
            </a:r>
          </a:p>
          <a:p>
            <a:r>
              <a:rPr lang="en-US" altLang="en-US" dirty="0"/>
              <a:t>	28 July 2020 Teleconference: </a:t>
            </a:r>
            <a:r>
              <a:rPr lang="en-US" altLang="en-US" dirty="0">
                <a:hlinkClick r:id="rId3"/>
              </a:rPr>
              <a:t>11-20/1146r0</a:t>
            </a:r>
            <a:endParaRPr lang="en-US" altLang="en-US" dirty="0"/>
          </a:p>
          <a:p>
            <a:r>
              <a:rPr lang="en-US" altLang="en-US" dirty="0"/>
              <a:t>	25 August 2020 Teleconference: </a:t>
            </a:r>
            <a:r>
              <a:rPr lang="en-US" altLang="en-US" dirty="0">
                <a:hlinkClick r:id="rId4"/>
              </a:rPr>
              <a:t>11-20/1321r2</a:t>
            </a:r>
            <a:endParaRPr lang="en-US" altLang="en-US" dirty="0"/>
          </a:p>
          <a:p>
            <a:r>
              <a:rPr lang="en-US" altLang="en-US" dirty="0"/>
              <a:t>	1 September 2020 Teleconference: </a:t>
            </a:r>
            <a:r>
              <a:rPr lang="en-US" altLang="en-US" dirty="0">
                <a:hlinkClick r:id="rId5"/>
              </a:rPr>
              <a:t>11-20/1406r0</a:t>
            </a:r>
            <a:endParaRPr lang="en-US" altLang="en-US" dirty="0"/>
          </a:p>
          <a:p>
            <a:r>
              <a:rPr lang="en-US" altLang="en-US" dirty="0"/>
              <a:t>	8 September 2020 Teleconference: </a:t>
            </a:r>
            <a:r>
              <a:rPr lang="en-US" altLang="en-US" dirty="0">
                <a:hlinkClick r:id="rId6"/>
              </a:rPr>
              <a:t>11-20/1455r0</a:t>
            </a:r>
            <a:r>
              <a:rPr lang="en-US" altLang="en-US" dirty="0"/>
              <a:t>   </a:t>
            </a:r>
          </a:p>
          <a:p>
            <a:r>
              <a:rPr lang="en-US" altLang="en-US" sz="2000" dirty="0"/>
              <a:t>	Comments?</a:t>
            </a:r>
          </a:p>
          <a:p>
            <a:r>
              <a:rPr lang="en-US" altLang="en-US" sz="2000" dirty="0"/>
              <a:t> 	Objections to approving the minutes? </a:t>
            </a:r>
          </a:p>
          <a:p>
            <a:endParaRPr lang="en-US" dirty="0"/>
          </a:p>
        </p:txBody>
      </p:sp>
      <p:sp>
        <p:nvSpPr>
          <p:cNvPr id="4" name="Slide Number Placeholder 3">
            <a:extLst>
              <a:ext uri="{FF2B5EF4-FFF2-40B4-BE49-F238E27FC236}">
                <a16:creationId xmlns:a16="http://schemas.microsoft.com/office/drawing/2014/main" id="{56EF7C72-8AB7-4D29-83F0-23BD1320E2A7}"/>
              </a:ext>
            </a:extLst>
          </p:cNvPr>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AEB5C0A9-B5CF-43CA-B2F0-49ED522198A3}"/>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4DB73B87-5017-4077-9988-72F1D645D158}"/>
              </a:ext>
            </a:extLst>
          </p:cNvPr>
          <p:cNvSpPr>
            <a:spLocks noGrp="1"/>
          </p:cNvSpPr>
          <p:nvPr>
            <p:ph type="dt" idx="15"/>
          </p:nvPr>
        </p:nvSpPr>
        <p:spPr/>
        <p:txBody>
          <a:bodyPr/>
          <a:lstStyle/>
          <a:p>
            <a:r>
              <a:rPr lang="en-US" dirty="0"/>
              <a:t>July 2020</a:t>
            </a:r>
            <a:endParaRPr lang="en-GB" dirty="0"/>
          </a:p>
        </p:txBody>
      </p:sp>
    </p:spTree>
    <p:extLst>
      <p:ext uri="{BB962C8B-B14F-4D97-AF65-F5344CB8AC3E}">
        <p14:creationId xmlns:p14="http://schemas.microsoft.com/office/powerpoint/2010/main" val="2280137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09557"/>
          </a:xfrm>
        </p:spPr>
        <p:txBody>
          <a:bodyPr/>
          <a:lstStyle/>
          <a:p>
            <a:r>
              <a:rPr lang="en-US" dirty="0"/>
              <a:t>Status on the Proposal on Interworking</a:t>
            </a:r>
          </a:p>
        </p:txBody>
      </p:sp>
      <p:sp>
        <p:nvSpPr>
          <p:cNvPr id="3" name="Content Placeholder 2"/>
          <p:cNvSpPr>
            <a:spLocks noGrp="1"/>
          </p:cNvSpPr>
          <p:nvPr>
            <p:ph idx="1"/>
          </p:nvPr>
        </p:nvSpPr>
        <p:spPr>
          <a:xfrm>
            <a:off x="152400" y="1035046"/>
            <a:ext cx="11860742" cy="5400680"/>
          </a:xfrm>
        </p:spPr>
        <p:txBody>
          <a:bodyPr/>
          <a:lstStyle/>
          <a:p>
            <a:pPr marL="571500" indent="-457200">
              <a:spcAft>
                <a:spcPts val="0"/>
              </a:spcAft>
              <a:buFont typeface="Arial" panose="020B0604020202020204" pitchFamily="34" charset="0"/>
              <a:buChar char="•"/>
            </a:pPr>
            <a:r>
              <a:rPr lang="en-US" altLang="en-US" sz="1600" b="0" dirty="0">
                <a:solidFill>
                  <a:schemeClr val="tx1"/>
                </a:solidFill>
              </a:rPr>
              <a:t>July 2019 a proposal was made: </a:t>
            </a:r>
            <a:r>
              <a:rPr lang="en-US" altLang="en-US" sz="1600" b="0" dirty="0">
                <a:solidFill>
                  <a:schemeClr val="tx1"/>
                </a:solidFill>
                <a:hlinkClick r:id="rId2"/>
              </a:rPr>
              <a:t>11-19/1160r1</a:t>
            </a:r>
            <a:r>
              <a:rPr lang="en-US" altLang="en-US" sz="1600" b="0" dirty="0">
                <a:solidFill>
                  <a:schemeClr val="tx1"/>
                </a:solidFill>
              </a:rPr>
              <a:t> Proposal on Interworking between IEEE 802.11 WLAN and 3GPP 5G Core Network</a:t>
            </a:r>
          </a:p>
          <a:p>
            <a:pPr marL="571500" indent="-457200">
              <a:spcAft>
                <a:spcPts val="0"/>
              </a:spcAft>
              <a:buFont typeface="Arial" panose="020B0604020202020204" pitchFamily="34" charset="0"/>
              <a:buChar char="•"/>
            </a:pPr>
            <a:r>
              <a:rPr lang="en-US" altLang="en-US" sz="1600" b="0" dirty="0">
                <a:solidFill>
                  <a:schemeClr val="tx1"/>
                </a:solidFill>
              </a:rPr>
              <a:t>Sept 2019 more details: </a:t>
            </a:r>
            <a:r>
              <a:rPr lang="en-US" altLang="en-US" sz="1600" b="0" dirty="0">
                <a:solidFill>
                  <a:schemeClr val="tx1"/>
                </a:solidFill>
                <a:hlinkClick r:id="rId3"/>
              </a:rPr>
              <a:t>11-19/1529r1</a:t>
            </a:r>
            <a:r>
              <a:rPr lang="en-US" altLang="en-US" sz="1600" b="0" dirty="0">
                <a:solidFill>
                  <a:schemeClr val="tx1"/>
                </a:solidFill>
              </a:rPr>
              <a:t>, “</a:t>
            </a:r>
            <a:r>
              <a:rPr lang="en-US" sz="1600" b="0" dirty="0"/>
              <a:t>Objective and scope of technical report on interworking between 5G core network and WLAN”</a:t>
            </a:r>
          </a:p>
          <a:p>
            <a:pPr marL="571500" indent="-457200">
              <a:spcAft>
                <a:spcPts val="0"/>
              </a:spcAft>
              <a:buFont typeface="Arial" panose="020B0604020202020204" pitchFamily="34" charset="0"/>
              <a:buChar char="•"/>
            </a:pPr>
            <a:r>
              <a:rPr lang="en-US" altLang="en-US" sz="1600" b="0" dirty="0">
                <a:solidFill>
                  <a:schemeClr val="tx1"/>
                </a:solidFill>
              </a:rPr>
              <a:t>November 2019 two contributions were discussed:</a:t>
            </a:r>
          </a:p>
          <a:p>
            <a:pPr marL="857250" lvl="1" indent="-457200">
              <a:spcBef>
                <a:spcPts val="200"/>
              </a:spcBef>
              <a:spcAft>
                <a:spcPts val="0"/>
              </a:spcAft>
              <a:buFont typeface="Arial" panose="020B0604020202020204" pitchFamily="34" charset="0"/>
              <a:buChar char="•"/>
              <a:defRPr/>
            </a:pPr>
            <a:r>
              <a:rPr lang="en-US" sz="1400" dirty="0">
                <a:hlinkClick r:id="rId4"/>
              </a:rPr>
              <a:t>11-19/2046r0</a:t>
            </a:r>
            <a:r>
              <a:rPr lang="en-US" sz="1400" dirty="0"/>
              <a:t> The Initial Technical Draft Report on Interworking between 3GPP 5G Network &amp; WLAN - </a:t>
            </a:r>
            <a:r>
              <a:rPr lang="en-GB" sz="1400" dirty="0"/>
              <a:t>Hyun Seo OH (ETRI)</a:t>
            </a:r>
          </a:p>
          <a:p>
            <a:pPr marL="857250" lvl="1" indent="-457200">
              <a:spcBef>
                <a:spcPts val="200"/>
              </a:spcBef>
              <a:spcAft>
                <a:spcPts val="0"/>
              </a:spcAft>
              <a:buFont typeface="Arial" panose="020B0604020202020204" pitchFamily="34" charset="0"/>
              <a:buChar char="•"/>
              <a:defRPr/>
            </a:pPr>
            <a:r>
              <a:rPr lang="en-GB" sz="1400" dirty="0">
                <a:hlinkClick r:id="rId5"/>
              </a:rPr>
              <a:t>11-19/1843</a:t>
            </a:r>
            <a:r>
              <a:rPr lang="en-GB" sz="1400" dirty="0"/>
              <a:t> - Initial technical draft report on interworking between 3GPP 5G network &amp; WLAN  - Hyun Seo OH (ETRI)</a:t>
            </a:r>
          </a:p>
          <a:p>
            <a:pPr marL="457200" indent="-457200">
              <a:spcBef>
                <a:spcPts val="200"/>
              </a:spcBef>
              <a:spcAft>
                <a:spcPts val="0"/>
              </a:spcAft>
              <a:buFont typeface="Arial" panose="020B0604020202020204" pitchFamily="34" charset="0"/>
              <a:buChar char="•"/>
              <a:defRPr/>
            </a:pPr>
            <a:r>
              <a:rPr lang="en-GB" sz="1600" b="0" dirty="0">
                <a:solidFill>
                  <a:schemeClr val="tx1"/>
                </a:solidFill>
              </a:rPr>
              <a:t>January 2020 a contribution was discussed:</a:t>
            </a:r>
          </a:p>
          <a:p>
            <a:pPr marL="857250" lvl="1" indent="-457200">
              <a:spcBef>
                <a:spcPts val="200"/>
              </a:spcBef>
              <a:spcAft>
                <a:spcPts val="0"/>
              </a:spcAft>
              <a:buFont typeface="Arial" panose="020B0604020202020204" pitchFamily="34" charset="0"/>
              <a:buChar char="•"/>
              <a:defRPr/>
            </a:pPr>
            <a:r>
              <a:rPr lang="en-US" sz="1400" dirty="0">
                <a:hlinkClick r:id="rId6"/>
              </a:rPr>
              <a:t>11-20/0013r0</a:t>
            </a:r>
            <a:r>
              <a:rPr lang="en-US" sz="1400" dirty="0"/>
              <a:t> “Draft technical report on interworking between 3GPP 5G network &amp; WLAN” - Hyun Seo OH(ETRI)</a:t>
            </a:r>
          </a:p>
          <a:p>
            <a:pPr marL="457200" indent="-457200">
              <a:spcBef>
                <a:spcPts val="200"/>
              </a:spcBef>
              <a:spcAft>
                <a:spcPts val="0"/>
              </a:spcAft>
              <a:buFont typeface="Arial" panose="020B0604020202020204" pitchFamily="34" charset="0"/>
              <a:buChar char="•"/>
              <a:defRPr/>
            </a:pPr>
            <a:r>
              <a:rPr lang="en-US" altLang="en-US" sz="1600" b="0" dirty="0">
                <a:solidFill>
                  <a:schemeClr val="tx1"/>
                </a:solidFill>
              </a:rPr>
              <a:t>April 2020 two contributions were discussed:</a:t>
            </a:r>
          </a:p>
          <a:p>
            <a:pPr marL="857250" lvl="1" indent="-457200">
              <a:spcBef>
                <a:spcPts val="200"/>
              </a:spcBef>
              <a:spcAft>
                <a:spcPts val="0"/>
              </a:spcAft>
              <a:buFont typeface="Arial" panose="020B0604020202020204" pitchFamily="34" charset="0"/>
              <a:buChar char="•"/>
              <a:defRPr/>
            </a:pPr>
            <a:r>
              <a:rPr lang="en-US" altLang="en-US" sz="1600" dirty="0">
                <a:solidFill>
                  <a:schemeClr val="tx1"/>
                </a:solidFill>
                <a:cs typeface="+mn-cs"/>
                <a:hlinkClick r:id="rId7">
                  <a:extLst>
                    <a:ext uri="{A12FA001-AC4F-418D-AE19-62706E023703}">
                      <ahyp:hlinkClr xmlns:ahyp="http://schemas.microsoft.com/office/drawing/2018/hyperlinkcolor" val="tx"/>
                    </a:ext>
                  </a:extLst>
                </a:hlinkClick>
              </a:rPr>
              <a:t>11-20/o013r1</a:t>
            </a:r>
            <a:r>
              <a:rPr lang="en-US" altLang="en-US" sz="1600" dirty="0">
                <a:solidFill>
                  <a:schemeClr val="tx1"/>
                </a:solidFill>
                <a:cs typeface="+mn-cs"/>
              </a:rPr>
              <a:t> “</a:t>
            </a:r>
            <a:r>
              <a:rPr lang="en-US" sz="1600" dirty="0">
                <a:solidFill>
                  <a:schemeClr val="tx1"/>
                </a:solidFill>
                <a:cs typeface="+mn-cs"/>
              </a:rPr>
              <a:t>Draft technical report on interworking between 3GPP 5G network &amp; WLAN” - Hyun Seo OH(ETRI)</a:t>
            </a:r>
          </a:p>
          <a:p>
            <a:pPr marL="857250" lvl="1" indent="-457200">
              <a:spcBef>
                <a:spcPts val="200"/>
              </a:spcBef>
              <a:spcAft>
                <a:spcPts val="0"/>
              </a:spcAft>
              <a:buFont typeface="Arial" panose="020B0604020202020204" pitchFamily="34" charset="0"/>
              <a:buChar char="•"/>
              <a:defRPr/>
            </a:pPr>
            <a:r>
              <a:rPr lang="en-US" altLang="en-US" sz="1600" dirty="0">
                <a:solidFill>
                  <a:schemeClr val="tx1"/>
                </a:solidFill>
                <a:cs typeface="+mn-cs"/>
                <a:hlinkClick r:id="rId8">
                  <a:extLst>
                    <a:ext uri="{A12FA001-AC4F-418D-AE19-62706E023703}">
                      <ahyp:hlinkClr xmlns:ahyp="http://schemas.microsoft.com/office/drawing/2018/hyperlinkcolor" val="tx"/>
                    </a:ext>
                  </a:extLst>
                </a:hlinkClick>
              </a:rPr>
              <a:t>11-20/0580r0</a:t>
            </a:r>
            <a:r>
              <a:rPr lang="en-US" altLang="en-US" sz="1600" dirty="0">
                <a:solidFill>
                  <a:schemeClr val="tx1"/>
                </a:solidFill>
                <a:cs typeface="+mn-cs"/>
              </a:rPr>
              <a:t> “Consideration of interworking between 3GPP 5G core and IEEE 802.11” - Max Riegel (Nokia)</a:t>
            </a:r>
          </a:p>
          <a:p>
            <a:pPr marL="457200" indent="-457200">
              <a:spcBef>
                <a:spcPts val="200"/>
              </a:spcBef>
              <a:spcAft>
                <a:spcPts val="0"/>
              </a:spcAft>
              <a:buFont typeface="Arial" panose="020B0604020202020204" pitchFamily="34" charset="0"/>
              <a:buChar char="•"/>
              <a:defRPr/>
            </a:pPr>
            <a:r>
              <a:rPr lang="en-US" altLang="en-US" sz="1600" b="0" dirty="0">
                <a:solidFill>
                  <a:schemeClr val="tx1"/>
                </a:solidFill>
              </a:rPr>
              <a:t>June 2020 report was discussed: </a:t>
            </a:r>
            <a:r>
              <a:rPr lang="en-US" altLang="en-US" sz="1600" b="0" dirty="0">
                <a:solidFill>
                  <a:schemeClr val="tx1"/>
                </a:solidFill>
                <a:hlinkClick r:id="rId9">
                  <a:extLst>
                    <a:ext uri="{A12FA001-AC4F-418D-AE19-62706E023703}">
                      <ahyp:hlinkClr xmlns:ahyp="http://schemas.microsoft.com/office/drawing/2018/hyperlinkcolor" val="tx"/>
                    </a:ext>
                  </a:extLst>
                </a:hlinkClick>
              </a:rPr>
              <a:t>11-20/0013r2</a:t>
            </a:r>
            <a:r>
              <a:rPr lang="en-US" altLang="en-US" sz="1600" b="0" dirty="0">
                <a:solidFill>
                  <a:schemeClr val="tx1"/>
                </a:solidFill>
              </a:rPr>
              <a:t> “</a:t>
            </a:r>
            <a:r>
              <a:rPr lang="en-US" sz="1600" b="0" dirty="0">
                <a:solidFill>
                  <a:schemeClr val="tx1"/>
                </a:solidFill>
              </a:rPr>
              <a:t>Draft technical report on interworking between 3GPP 5G network &amp; WLAN”</a:t>
            </a:r>
          </a:p>
          <a:p>
            <a:pPr marL="457200" indent="-457200">
              <a:spcBef>
                <a:spcPts val="200"/>
              </a:spcBef>
              <a:spcAft>
                <a:spcPts val="0"/>
              </a:spcAft>
              <a:buFont typeface="Arial" panose="020B0604020202020204" pitchFamily="34" charset="0"/>
              <a:buChar char="•"/>
              <a:defRPr/>
            </a:pPr>
            <a:r>
              <a:rPr lang="en-US" altLang="en-US" sz="1600" b="0" dirty="0">
                <a:solidFill>
                  <a:schemeClr val="tx1"/>
                </a:solidFill>
              </a:rPr>
              <a:t>6 July 2020 an updated version of the report was discussed</a:t>
            </a:r>
          </a:p>
          <a:p>
            <a:pPr marL="857250" lvl="1" indent="-457200">
              <a:spcBef>
                <a:spcPts val="200"/>
              </a:spcBef>
              <a:spcAft>
                <a:spcPts val="0"/>
              </a:spcAft>
              <a:buFont typeface="Arial" panose="020B0604020202020204" pitchFamily="34" charset="0"/>
              <a:buChar char="•"/>
              <a:defRPr/>
            </a:pPr>
            <a:r>
              <a:rPr lang="en-US" altLang="en-US" sz="1600" dirty="0">
                <a:solidFill>
                  <a:schemeClr val="tx1"/>
                </a:solidFill>
                <a:cs typeface="+mn-cs"/>
                <a:hlinkClick r:id="rId10">
                  <a:extLst>
                    <a:ext uri="{A12FA001-AC4F-418D-AE19-62706E023703}">
                      <ahyp:hlinkClr xmlns:ahyp="http://schemas.microsoft.com/office/drawing/2018/hyperlinkcolor" val="tx"/>
                    </a:ext>
                  </a:extLst>
                </a:hlinkClick>
              </a:rPr>
              <a:t>11-20/0013r3</a:t>
            </a:r>
            <a:r>
              <a:rPr lang="en-US" altLang="en-US" sz="1600" dirty="0">
                <a:solidFill>
                  <a:schemeClr val="tx1"/>
                </a:solidFill>
                <a:cs typeface="+mn-cs"/>
              </a:rPr>
              <a:t> “</a:t>
            </a:r>
            <a:r>
              <a:rPr lang="en-US" sz="1600" dirty="0">
                <a:solidFill>
                  <a:schemeClr val="tx1"/>
                </a:solidFill>
                <a:cs typeface="+mn-cs"/>
              </a:rPr>
              <a:t>Draft technical report on interworking between 3GPP 5G network &amp; WLAN”</a:t>
            </a:r>
            <a:br>
              <a:rPr lang="en-US" sz="1600" dirty="0">
                <a:solidFill>
                  <a:schemeClr val="tx1"/>
                </a:solidFill>
                <a:cs typeface="+mn-cs"/>
              </a:rPr>
            </a:br>
            <a:r>
              <a:rPr lang="en-US" sz="1600" dirty="0">
                <a:solidFill>
                  <a:schemeClr val="tx1"/>
                </a:solidFill>
                <a:cs typeface="+mn-cs"/>
              </a:rPr>
              <a:t>Hyun Seo OH (ETRI) was reviewed and changes were discussed</a:t>
            </a:r>
            <a:endParaRPr lang="en-US" altLang="en-US" sz="1600" dirty="0">
              <a:solidFill>
                <a:schemeClr val="tx1"/>
              </a:solidFill>
              <a:cs typeface="+mn-cs"/>
            </a:endParaRPr>
          </a:p>
          <a:p>
            <a:pPr marL="457200" indent="-457200">
              <a:spcBef>
                <a:spcPts val="200"/>
              </a:spcBef>
              <a:buFont typeface="Arial" panose="020B0604020202020204" pitchFamily="34" charset="0"/>
              <a:buChar char="•"/>
              <a:defRPr/>
            </a:pPr>
            <a:r>
              <a:rPr lang="en-US" altLang="en-US" sz="1600" b="0" dirty="0">
                <a:solidFill>
                  <a:schemeClr val="tx1"/>
                </a:solidFill>
              </a:rPr>
              <a:t>14 July 2020 – </a:t>
            </a:r>
          </a:p>
          <a:p>
            <a:pPr marL="857250" lvl="1" indent="-457200">
              <a:spcBef>
                <a:spcPts val="200"/>
              </a:spcBef>
              <a:buFont typeface="Arial" panose="020B0604020202020204" pitchFamily="34" charset="0"/>
              <a:buChar char="•"/>
              <a:defRPr/>
            </a:pPr>
            <a:r>
              <a:rPr lang="en-US" sz="1600" dirty="0">
                <a:hlinkClick r:id="rId10"/>
              </a:rPr>
              <a:t>11-20/0013r3</a:t>
            </a:r>
            <a:r>
              <a:rPr lang="en-US" sz="1600" dirty="0"/>
              <a:t> </a:t>
            </a:r>
            <a:r>
              <a:rPr lang="en-US" sz="1600" b="0" dirty="0"/>
              <a:t>“Draft technical report on interworking between 3GPP 5G network &amp; WLAN”, Hyun Seo OH (ETRI), et al.</a:t>
            </a:r>
          </a:p>
          <a:p>
            <a:pPr marL="857250" lvl="1" indent="-457200">
              <a:spcBef>
                <a:spcPts val="200"/>
              </a:spcBef>
              <a:buFont typeface="Arial" panose="020B0604020202020204" pitchFamily="34" charset="0"/>
              <a:buChar char="•"/>
              <a:defRPr/>
            </a:pPr>
            <a:r>
              <a:rPr lang="en-US" sz="1600" dirty="0">
                <a:hlinkClick r:id="rId11"/>
              </a:rPr>
              <a:t>11-20/1031r0</a:t>
            </a:r>
            <a:r>
              <a:rPr lang="en-US" sz="1600" dirty="0"/>
              <a:t> </a:t>
            </a:r>
            <a:r>
              <a:rPr lang="en-US" sz="1600" b="0" dirty="0"/>
              <a:t>“11-20-0013-03-AANI-draft-technical-report-on-interworking-between-3gpp-5g-network-wlan-Intel-comments”, Binita Gupta (Intel), Necati Canpolat (Intel), Carlos Cordeiro (Intel) </a:t>
            </a:r>
            <a:br>
              <a:rPr lang="en-US" sz="1400" b="0" dirty="0"/>
            </a:br>
            <a:endParaRPr lang="en-US" altLang="en-US" sz="1400" dirty="0">
              <a:solidFill>
                <a:schemeClr val="tx1"/>
              </a:solidFill>
              <a:cs typeface="+mn-cs"/>
            </a:endParaRPr>
          </a:p>
          <a:p>
            <a:pPr marL="857250" lvl="1" indent="-457200">
              <a:spcBef>
                <a:spcPts val="200"/>
              </a:spcBef>
              <a:buFont typeface="Arial" panose="020B0604020202020204" pitchFamily="34" charset="0"/>
              <a:buChar char="•"/>
              <a:defRPr/>
            </a:pPr>
            <a:endParaRPr lang="en-GB" dirty="0"/>
          </a:p>
          <a:p>
            <a:pPr marL="571500" indent="-457200">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a:t>September 2020</a:t>
            </a:r>
            <a:endParaRPr lang="en-GB" dirty="0"/>
          </a:p>
        </p:txBody>
      </p:sp>
    </p:spTree>
    <p:extLst>
      <p:ext uri="{BB962C8B-B14F-4D97-AF65-F5344CB8AC3E}">
        <p14:creationId xmlns:p14="http://schemas.microsoft.com/office/powerpoint/2010/main" val="2341275083"/>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C7DFCADC33959499CA2174C6C12CE0D" ma:contentTypeVersion="13" ma:contentTypeDescription="Create a new document." ma:contentTypeScope="" ma:versionID="a3fc4679fdd7500c1d3a32e1d1f4f41d">
  <xsd:schema xmlns:xsd="http://www.w3.org/2001/XMLSchema" xmlns:xs="http://www.w3.org/2001/XMLSchema" xmlns:p="http://schemas.microsoft.com/office/2006/metadata/properties" xmlns:ns3="60873816-0101-4504-946e-6fdefec58fb5" xmlns:ns4="4e36d776-f4f9-4739-bb28-fcc060563e14" targetNamespace="http://schemas.microsoft.com/office/2006/metadata/properties" ma:root="true" ma:fieldsID="5e5750bb2fd743998b6e6034b6081643" ns3:_="" ns4:_="">
    <xsd:import namespace="60873816-0101-4504-946e-6fdefec58fb5"/>
    <xsd:import namespace="4e36d776-f4f9-4739-bb28-fcc060563e14"/>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4:SharedWithUsers" minOccurs="0"/>
                <xsd:element ref="ns4:SharedWithDetails" minOccurs="0"/>
                <xsd:element ref="ns4:SharingHintHash" minOccurs="0"/>
                <xsd:element ref="ns3:MediaServiceOCR" minOccurs="0"/>
                <xsd:element ref="ns3:MediaServiceLocation"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0873816-0101-4504-946e-6fdefec58fb5"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Location" ma:index="16" nillable="true" ma:displayName="MediaServic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e36d776-f4f9-4739-bb28-fcc060563e1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1B35010-95F5-442D-8F5B-357EDA6B4347}">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A034F48E-90AD-4246-ACE4-D7D7572A3FAE}">
  <ds:schemaRefs>
    <ds:schemaRef ds:uri="http://schemas.microsoft.com/sharepoint/v3/contenttype/forms"/>
  </ds:schemaRefs>
</ds:datastoreItem>
</file>

<file path=customXml/itemProps3.xml><?xml version="1.0" encoding="utf-8"?>
<ds:datastoreItem xmlns:ds="http://schemas.openxmlformats.org/officeDocument/2006/customXml" ds:itemID="{F3F14640-4E7F-4A2D-B44E-1E3362A4DF8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0873816-0101-4504-946e-6fdefec58fb5"/>
    <ds:schemaRef ds:uri="4e36d776-f4f9-4739-bb28-fcc060563e1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802-11-Submission</Template>
  <TotalTime>46223</TotalTime>
  <Words>2497</Words>
  <Application>Microsoft Office PowerPoint</Application>
  <PresentationFormat>Widescreen</PresentationFormat>
  <Paragraphs>310</Paragraphs>
  <Slides>19</Slides>
  <Notes>6</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6" baseType="lpstr">
      <vt:lpstr>Arial</vt:lpstr>
      <vt:lpstr>Calibri</vt:lpstr>
      <vt:lpstr>DejaVu Serif</vt:lpstr>
      <vt:lpstr>Monotype Sorts</vt:lpstr>
      <vt:lpstr>Times New Roman</vt:lpstr>
      <vt:lpstr>Office Theme</vt:lpstr>
      <vt:lpstr>Document</vt:lpstr>
      <vt:lpstr>AANI SC Teleconference Agenda</vt:lpstr>
      <vt:lpstr>Abstract</vt:lpstr>
      <vt:lpstr>Reminders and Rules</vt:lpstr>
      <vt:lpstr>Agenda</vt:lpstr>
      <vt:lpstr>Guidelines for IEEE-SA Meetings</vt:lpstr>
      <vt:lpstr>Resources – URLs</vt:lpstr>
      <vt:lpstr>Participation in IEEE 802 Meetings</vt:lpstr>
      <vt:lpstr>Approval of Minutes</vt:lpstr>
      <vt:lpstr>Status on the Proposal on Interworking</vt:lpstr>
      <vt:lpstr>Status on the Proposal on Interworking (cont.)</vt:lpstr>
      <vt:lpstr>Plan Coming into the Meeting</vt:lpstr>
      <vt:lpstr>Technical Discussion / Contributions</vt:lpstr>
      <vt:lpstr>Discussion</vt:lpstr>
      <vt:lpstr>Motions</vt:lpstr>
      <vt:lpstr>Motions</vt:lpstr>
      <vt:lpstr>Motions</vt:lpstr>
      <vt:lpstr>802 Tutorial “WLAN and 3GPP 5G Interworking”</vt:lpstr>
      <vt:lpstr>802 Tutorial “WLAN and 3GPP 5G Interworking”</vt:lpstr>
      <vt:lpstr>Future Sessions Planning</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11-20-0863-00-AANI-aani-sc-teleconference-agenda-23-June-2020</dc:title>
  <dc:creator>Levy, Joseph</dc:creator>
  <cp:lastModifiedBy>Joseph Levy</cp:lastModifiedBy>
  <cp:revision>414</cp:revision>
  <cp:lastPrinted>1601-01-01T00:00:00Z</cp:lastPrinted>
  <dcterms:created xsi:type="dcterms:W3CDTF">2017-06-02T20:57:23Z</dcterms:created>
  <dcterms:modified xsi:type="dcterms:W3CDTF">2020-09-15T03:40:20Z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0x0101005C7DFCADC33959499CA2174C6C12CE0D</vt:lpwstr>
  </property>
</Properties>
</file>