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56" r:id="rId5"/>
    <p:sldId id="366" r:id="rId6"/>
    <p:sldId id="393" r:id="rId7"/>
    <p:sldId id="396" r:id="rId8"/>
    <p:sldId id="397" r:id="rId9"/>
    <p:sldId id="398" r:id="rId10"/>
    <p:sldId id="400" r:id="rId11"/>
    <p:sldId id="408" r:id="rId12"/>
    <p:sldId id="394" r:id="rId13"/>
    <p:sldId id="409" r:id="rId14"/>
    <p:sldId id="403" r:id="rId15"/>
    <p:sldId id="405" r:id="rId16"/>
    <p:sldId id="402" r:id="rId17"/>
    <p:sldId id="407" r:id="rId18"/>
    <p:sldId id="331" r:id="rId19"/>
    <p:sldId id="381" r:id="rId20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hosh, Chittabrata" initials="GC" lastIdx="12" clrIdx="0">
    <p:extLst>
      <p:ext uri="{19B8F6BF-5375-455C-9EA6-DF929625EA0E}">
        <p15:presenceInfo xmlns:p15="http://schemas.microsoft.com/office/powerpoint/2012/main" userId="S::chittabrata.ghosh@intel.com::0fd3f5d8-329f-435f-aca5-d6660b6dc386" providerId="AD"/>
      </p:ext>
    </p:extLst>
  </p:cmAuthor>
  <p:cmAuthor id="2" name="Cariou, Laurent" initials="CL" lastIdx="4" clrIdx="1">
    <p:extLst>
      <p:ext uri="{19B8F6BF-5375-455C-9EA6-DF929625EA0E}">
        <p15:presenceInfo xmlns:p15="http://schemas.microsoft.com/office/powerpoint/2012/main" userId="S::laurent.cariou@intel.com::4453f93f-2ed2-46e8-bb8c-3237fbfdd40b" providerId="AD"/>
      </p:ext>
    </p:extLst>
  </p:cmAuthor>
  <p:cmAuthor id="3" name="Das, Dibakar" initials="DD" lastIdx="30" clrIdx="2">
    <p:extLst>
      <p:ext uri="{19B8F6BF-5375-455C-9EA6-DF929625EA0E}">
        <p15:presenceInfo xmlns:p15="http://schemas.microsoft.com/office/powerpoint/2012/main" userId="S::dibakar.das@intel.com::5555b401-5ad5-4206-a20e-01f22605f8f6" providerId="AD"/>
      </p:ext>
    </p:extLst>
  </p:cmAuthor>
  <p:cmAuthor id="4" name="Chen, Cheng" initials="CC" lastIdx="2" clrIdx="3">
    <p:extLst>
      <p:ext uri="{19B8F6BF-5375-455C-9EA6-DF929625EA0E}">
        <p15:presenceInfo xmlns:p15="http://schemas.microsoft.com/office/powerpoint/2012/main" userId="S::cheng.chen@intel.com::9a6539a3-f8b0-49a4-8777-9785cd946902" providerId="AD"/>
      </p:ext>
    </p:extLst>
  </p:cmAuthor>
  <p:cmAuthor id="5" name="Cavalcanti, Dave" initials="CD" lastIdx="1" clrIdx="4">
    <p:extLst>
      <p:ext uri="{19B8F6BF-5375-455C-9EA6-DF929625EA0E}">
        <p15:presenceInfo xmlns:p15="http://schemas.microsoft.com/office/powerpoint/2012/main" userId="S::dave.cavalcanti@intel.com::9ea5236a-efed-4310-84d3-1764e087ca3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291920D-EC96-4189-9E6A-CDCFFB7FA1E9}" v="12" dt="2021-01-11T16:58:50.87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336" autoAdjust="0"/>
    <p:restoredTop sz="91740" autoAdjust="0"/>
  </p:normalViewPr>
  <p:slideViewPr>
    <p:cSldViewPr>
      <p:cViewPr varScale="1">
        <p:scale>
          <a:sx n="115" d="100"/>
          <a:sy n="115" d="100"/>
        </p:scale>
        <p:origin x="1044" y="114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7" d="100"/>
        <a:sy n="117" d="100"/>
      </p:scale>
      <p:origin x="0" y="-4147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commentAuthors" Target="commentAuthors.xml"/><Relationship Id="rId28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s, Dibakar" userId="5555b401-5ad5-4206-a20e-01f22605f8f6" providerId="ADAL" clId="{3825237F-CB4A-48D9-87E0-B38C0BD7B50C}"/>
    <pc:docChg chg="addSld modSld">
      <pc:chgData name="Das, Dibakar" userId="5555b401-5ad5-4206-a20e-01f22605f8f6" providerId="ADAL" clId="{3825237F-CB4A-48D9-87E0-B38C0BD7B50C}" dt="2021-01-11T17:03:19.603" v="71" actId="20577"/>
      <pc:docMkLst>
        <pc:docMk/>
      </pc:docMkLst>
      <pc:sldChg chg="modSp">
        <pc:chgData name="Das, Dibakar" userId="5555b401-5ad5-4206-a20e-01f22605f8f6" providerId="ADAL" clId="{3825237F-CB4A-48D9-87E0-B38C0BD7B50C}" dt="2021-01-11T17:01:52.077" v="70" actId="113"/>
        <pc:sldMkLst>
          <pc:docMk/>
          <pc:sldMk cId="19434052" sldId="403"/>
        </pc:sldMkLst>
        <pc:spChg chg="mod">
          <ac:chgData name="Das, Dibakar" userId="5555b401-5ad5-4206-a20e-01f22605f8f6" providerId="ADAL" clId="{3825237F-CB4A-48D9-87E0-B38C0BD7B50C}" dt="2021-01-11T16:58:29.621" v="57" actId="20577"/>
          <ac:spMkLst>
            <pc:docMk/>
            <pc:sldMk cId="19434052" sldId="403"/>
            <ac:spMk id="2" creationId="{ADEA59EE-0B02-4C81-BB29-73DA0F0E9A53}"/>
          </ac:spMkLst>
        </pc:spChg>
        <pc:spChg chg="mod">
          <ac:chgData name="Das, Dibakar" userId="5555b401-5ad5-4206-a20e-01f22605f8f6" providerId="ADAL" clId="{3825237F-CB4A-48D9-87E0-B38C0BD7B50C}" dt="2021-01-11T17:01:52.077" v="70" actId="113"/>
          <ac:spMkLst>
            <pc:docMk/>
            <pc:sldMk cId="19434052" sldId="403"/>
            <ac:spMk id="3" creationId="{10F80322-0C02-4BA5-907A-FE7540721F4F}"/>
          </ac:spMkLst>
        </pc:spChg>
      </pc:sldChg>
      <pc:sldChg chg="modSp">
        <pc:chgData name="Das, Dibakar" userId="5555b401-5ad5-4206-a20e-01f22605f8f6" providerId="ADAL" clId="{3825237F-CB4A-48D9-87E0-B38C0BD7B50C}" dt="2021-01-11T17:03:19.603" v="71" actId="20577"/>
        <pc:sldMkLst>
          <pc:docMk/>
          <pc:sldMk cId="1242951769" sldId="405"/>
        </pc:sldMkLst>
        <pc:spChg chg="mod">
          <ac:chgData name="Das, Dibakar" userId="5555b401-5ad5-4206-a20e-01f22605f8f6" providerId="ADAL" clId="{3825237F-CB4A-48D9-87E0-B38C0BD7B50C}" dt="2021-01-11T16:58:37.096" v="58" actId="20577"/>
          <ac:spMkLst>
            <pc:docMk/>
            <pc:sldMk cId="1242951769" sldId="405"/>
            <ac:spMk id="2" creationId="{ADEA59EE-0B02-4C81-BB29-73DA0F0E9A53}"/>
          </ac:spMkLst>
        </pc:spChg>
        <pc:spChg chg="mod">
          <ac:chgData name="Das, Dibakar" userId="5555b401-5ad5-4206-a20e-01f22605f8f6" providerId="ADAL" clId="{3825237F-CB4A-48D9-87E0-B38C0BD7B50C}" dt="2021-01-11T17:03:19.603" v="71" actId="20577"/>
          <ac:spMkLst>
            <pc:docMk/>
            <pc:sldMk cId="1242951769" sldId="405"/>
            <ac:spMk id="3" creationId="{10F80322-0C02-4BA5-907A-FE7540721F4F}"/>
          </ac:spMkLst>
        </pc:spChg>
      </pc:sldChg>
      <pc:sldChg chg="modSp add">
        <pc:chgData name="Das, Dibakar" userId="5555b401-5ad5-4206-a20e-01f22605f8f6" providerId="ADAL" clId="{3825237F-CB4A-48D9-87E0-B38C0BD7B50C}" dt="2021-01-11T17:01:41.936" v="69" actId="113"/>
        <pc:sldMkLst>
          <pc:docMk/>
          <pc:sldMk cId="3250143441" sldId="409"/>
        </pc:sldMkLst>
        <pc:spChg chg="mod">
          <ac:chgData name="Das, Dibakar" userId="5555b401-5ad5-4206-a20e-01f22605f8f6" providerId="ADAL" clId="{3825237F-CB4A-48D9-87E0-B38C0BD7B50C}" dt="2021-01-11T17:01:41.936" v="69" actId="113"/>
          <ac:spMkLst>
            <pc:docMk/>
            <pc:sldMk cId="3250143441" sldId="409"/>
            <ac:spMk id="3" creationId="{10F80322-0C02-4BA5-907A-FE7540721F4F}"/>
          </ac:spMkLst>
        </pc:spChg>
      </pc:sldChg>
    </pc:docChg>
  </pc:docChgLst>
</pc:chgInfo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3" dt="2020-12-15T07:33:36.434" idx="29">
    <p:pos x="2463" y="2911"/>
    <p:text>Clarify that Intra-AC Pr element:: Drop eligibility is added in ADDTS Req..</p:text>
    <p:extLst>
      <p:ext uri="{C676402C-5697-4E1C-873F-D02D1690AC5C}">
        <p15:threadingInfo xmlns:p15="http://schemas.microsoft.com/office/powerpoint/2012/main" timeZoneBias="480"/>
      </p:ext>
    </p:extLst>
  </p:cm>
  <p:cm authorId="3" dt="2020-12-15T07:52:21.476" idx="30">
    <p:pos x="10" y="10"/>
    <p:text>Multiploe UPs  for NSEP..</p:text>
    <p:extLst>
      <p:ext uri="{C676402C-5697-4E1C-873F-D02D1690AC5C}">
        <p15:threadingInfo xmlns:p15="http://schemas.microsoft.com/office/powerpoint/2012/main" timeZoneBias="480"/>
      </p:ext>
    </p:extLst>
  </p:cm>
</p:cmLst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1/11/2021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how to tie to the restricted SP prop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7526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lvl="1" indent="0">
              <a:buFont typeface="Arial" panose="020B0604020202020204" pitchFamily="34" charset="0"/>
              <a:buNone/>
            </a:pPr>
            <a:r>
              <a:rPr lang="en-US" sz="1400" strike="noStrike" dirty="0">
                <a:solidFill>
                  <a:srgbClr val="FF0000"/>
                </a:solidFill>
                <a:highlight>
                  <a:srgbClr val="FFFF00"/>
                </a:highlight>
              </a:rPr>
              <a:t>How does the </a:t>
            </a:r>
            <a:r>
              <a:rPr lang="en-US" sz="1400" strike="noStrike" dirty="0" err="1">
                <a:solidFill>
                  <a:srgbClr val="FF0000"/>
                </a:solidFill>
                <a:highlight>
                  <a:srgbClr val="FFFF00"/>
                </a:highlight>
              </a:rPr>
              <a:t>paameters</a:t>
            </a:r>
            <a:r>
              <a:rPr lang="en-US" sz="1400" strike="noStrike" dirty="0">
                <a:solidFill>
                  <a:srgbClr val="FF0000"/>
                </a:solidFill>
                <a:highlight>
                  <a:srgbClr val="FFFF00"/>
                </a:highlight>
              </a:rPr>
              <a:t> connect to TWT ? Show an example..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sz="1400" strike="noStrike" dirty="0">
                <a:solidFill>
                  <a:srgbClr val="FF0000"/>
                </a:solidFill>
                <a:highlight>
                  <a:srgbClr val="FFFF00"/>
                </a:highlight>
              </a:rPr>
              <a:t>Multiple TIDs ?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US" sz="1400" strike="noStrike" dirty="0">
              <a:solidFill>
                <a:srgbClr val="FF0000"/>
              </a:solidFill>
              <a:highlight>
                <a:srgbClr val="FFFF00"/>
              </a:highlight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sz="1400" strike="noStrike" dirty="0">
                <a:solidFill>
                  <a:srgbClr val="FF0000"/>
                </a:solidFill>
                <a:highlight>
                  <a:srgbClr val="FFFF00"/>
                </a:highlight>
              </a:rPr>
              <a:t>TWT use cases: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sz="1400" strike="noStrike" dirty="0">
                <a:solidFill>
                  <a:srgbClr val="FF0000"/>
                </a:solidFill>
                <a:highlight>
                  <a:srgbClr val="FFFF00"/>
                </a:highlight>
              </a:rPr>
              <a:t>   a. laptop/PC : do want to prioritize some applications.. “identify TID”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sz="1400" strike="noStrike" dirty="0">
                <a:solidFill>
                  <a:srgbClr val="FF0000"/>
                </a:solidFill>
                <a:highlight>
                  <a:srgbClr val="FFFF00"/>
                </a:highlight>
              </a:rPr>
              <a:t>   b. wearables.. Only run one type of applications..  Several components microphone, camera serving same application.. Each having different flows (identified by DSCP </a:t>
            </a:r>
            <a:r>
              <a:rPr lang="en-US" sz="1400" strike="noStrike" dirty="0" err="1">
                <a:solidFill>
                  <a:srgbClr val="FF0000"/>
                </a:solidFill>
                <a:highlight>
                  <a:srgbClr val="FFFF00"/>
                </a:highlight>
              </a:rPr>
              <a:t>vals</a:t>
            </a:r>
            <a:r>
              <a:rPr lang="en-US" sz="1400" strike="noStrike" dirty="0">
                <a:solidFill>
                  <a:srgbClr val="FF0000"/>
                </a:solidFill>
                <a:highlight>
                  <a:srgbClr val="FFFF00"/>
                </a:highlight>
              </a:rPr>
              <a:t>). 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sz="1400" strike="noStrike" dirty="0">
                <a:solidFill>
                  <a:srgbClr val="FF0000"/>
                </a:solidFill>
                <a:highlight>
                  <a:srgbClr val="FFFF00"/>
                </a:highlight>
              </a:rPr>
              <a:t>                         map the flow to different TIDs. All flows served in same SP.  For example, 16ms periodicity. Specify traffic load (DL and UL, </a:t>
            </a:r>
            <a:r>
              <a:rPr lang="en-US" sz="1400" strike="noStrike" dirty="0" err="1">
                <a:solidFill>
                  <a:srgbClr val="FF0000"/>
                </a:solidFill>
                <a:highlight>
                  <a:srgbClr val="FFFF00"/>
                </a:highlight>
              </a:rPr>
              <a:t>assymetric</a:t>
            </a:r>
            <a:r>
              <a:rPr lang="en-US" sz="1400" strike="noStrike" dirty="0">
                <a:solidFill>
                  <a:srgbClr val="FF0000"/>
                </a:solidFill>
                <a:highlight>
                  <a:srgbClr val="FFFF00"/>
                </a:highlight>
              </a:rPr>
              <a:t>). 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sz="1400" strike="noStrike" dirty="0">
                <a:solidFill>
                  <a:srgbClr val="FF0000"/>
                </a:solidFill>
                <a:highlight>
                  <a:srgbClr val="FFFF00"/>
                </a:highlight>
              </a:rPr>
              <a:t>                        Check how to signal that multiple flows map with </a:t>
            </a:r>
            <a:r>
              <a:rPr lang="en-US" sz="1400" strike="noStrike" dirty="0" err="1">
                <a:solidFill>
                  <a:srgbClr val="FF0000"/>
                </a:solidFill>
                <a:highlight>
                  <a:srgbClr val="FFFF00"/>
                </a:highlight>
              </a:rPr>
              <a:t>unknwon</a:t>
            </a:r>
            <a:r>
              <a:rPr lang="en-US" sz="1400" strike="noStrike" dirty="0">
                <a:solidFill>
                  <a:srgbClr val="FF0000"/>
                </a:solidFill>
                <a:highlight>
                  <a:srgbClr val="FFFF00"/>
                </a:highlight>
              </a:rPr>
              <a:t> traffic characteristics …. 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US" sz="1400" strike="noStrike" dirty="0">
              <a:solidFill>
                <a:srgbClr val="FF0000"/>
              </a:solidFill>
              <a:highlight>
                <a:srgbClr val="FFFF00"/>
              </a:highlight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sz="1400" strike="noStrike" dirty="0">
                <a:solidFill>
                  <a:srgbClr val="FF0000"/>
                </a:solidFill>
                <a:highlight>
                  <a:srgbClr val="FFFF00"/>
                </a:highlight>
              </a:rPr>
              <a:t>Want a way to ask AP to drop a packet if we cant meet the latency bound.. Add clarification that latency bound means STA shall drop it if we cant meet the delay requirement. 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2478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ffectLst/>
            </a:endParaRPr>
          </a:p>
          <a:p>
            <a:pPr marL="342900" marR="0" lvl="0" indent="-342900" algn="l" defTabSz="449263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MS Gothic"/>
                <a:cs typeface="+mn-cs"/>
              </a:rPr>
              <a:t>The new frames can be differentiated from Basic and DMG ADDTS either via </a:t>
            </a:r>
          </a:p>
          <a:p>
            <a:pPr marL="742950" marR="0" lvl="1" indent="-285750" algn="l" defTabSz="449263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MS Gothic"/>
              </a:rPr>
              <a:t>new QoS Action field if using Option 1 in previous slide or</a:t>
            </a:r>
          </a:p>
          <a:p>
            <a:pPr marL="742950" marR="0" lvl="1" indent="-285750" algn="l" defTabSz="449263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MS Gothic"/>
              </a:rPr>
              <a:t> by presence of the new element if using Option 2 in previous slide.</a:t>
            </a:r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9546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-	UP,  Inactivity Interval, Max MSDU size, Latency Bound, Min Service Interval, Max Service Interval, Burst Size, </a:t>
            </a:r>
            <a:r>
              <a:rPr lang="en-US" u="sng" dirty="0"/>
              <a:t>Packet delivery ratio</a:t>
            </a:r>
            <a:r>
              <a:rPr lang="en-US" dirty="0"/>
              <a:t>, Direction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9128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August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Dave Cavalcanti, Intel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Dave Cavalcanti, Intel Corporation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August 2020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August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Dave Cavalcanti, Intel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August 2020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Dave Cavalcanti, Intel Corporation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August 2020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4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Dave Cavalcanti, Intel Corporation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August 2020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Dave Cavalcanti, Intel Corporation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August 2020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Dave Cavalcanti, Intel Corporation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August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Dave Cavalcanti, Intel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August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Dave Cavalcanti, Intel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August 2020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Dave Cavalcanti, Intel Corporation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802.11-20/1350r7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14400" y="469900"/>
            <a:ext cx="10363200" cy="14700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>
                <a:solidFill>
                  <a:schemeClr val="tx2"/>
                </a:solidFill>
              </a:rPr>
              <a:t>Enhancements for QoS and </a:t>
            </a:r>
            <a:r>
              <a:rPr lang="en-GB" dirty="0">
                <a:solidFill>
                  <a:schemeClr val="tx1"/>
                </a:solidFill>
              </a:rPr>
              <a:t>low latency </a:t>
            </a:r>
            <a:r>
              <a:rPr lang="en-GB" dirty="0"/>
              <a:t>in 802.11be R1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1551882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 2020-10-12</a:t>
            </a:r>
            <a:r>
              <a:rPr lang="en-GB" sz="2000" b="0" dirty="0"/>
              <a:t> 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August 2020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Dave Cavalcanti, Intel Corporation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7127533"/>
              </p:ext>
            </p:extLst>
          </p:nvPr>
        </p:nvGraphicFramePr>
        <p:xfrm>
          <a:off x="995363" y="2290763"/>
          <a:ext cx="9777412" cy="3863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Document" r:id="rId4" imgW="10444320" imgH="4140000" progId="Word.Document.8">
                  <p:embed/>
                </p:oleObj>
              </mc:Choice>
              <mc:Fallback>
                <p:oleObj name="Document" r:id="rId4" imgW="10444320" imgH="4140000" progId="Word.Document.8">
                  <p:embed/>
                  <p:pic>
                    <p:nvPicPr>
                      <p:cNvPr id="307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5363" y="2290763"/>
                        <a:ext cx="9777412" cy="38639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066800" y="1972991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EA59EE-0B02-4C81-BB29-73DA0F0E9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 #1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F80322-0C02-4BA5-907A-FE7540721F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 you agree to add to the </a:t>
            </a:r>
            <a:r>
              <a:rPr lang="en-US" dirty="0" err="1"/>
              <a:t>TGbe</a:t>
            </a:r>
            <a:r>
              <a:rPr lang="en-US" dirty="0"/>
              <a:t> SFD R1: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/>
              <a:t>An AP or non-AP MLD shall use the TSPEC IE (either “as is” or with modification) to define the characteristics and QoS expectations of a traffic flow. 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DA90D7-5419-45C5-B5B3-D61BCF696D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4789EB-8B0C-48E1-88AD-73A3091F9C25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Dave Cavalcanti,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527C79E-81A3-423E-AE1E-BC318B04FCC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August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01434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EA59EE-0B02-4C81-BB29-73DA0F0E9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 #2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F80322-0C02-4BA5-907A-FE7540721F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/>
            <a:r>
              <a:rPr lang="en-US" b="1" dirty="0"/>
              <a:t>Do you support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modifying the TSPEC element to signal a subset of fields (TBD) in baseline TSPEC element and with the addition of the following field: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Packet delivery ratio (which is defined as the packet ratio delivered successfully within the delay bound).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This TSPEC element describes the traffic characteristics/parameters at the MLD level.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Support of the procedure that uses this element is optional ?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DA90D7-5419-45C5-B5B3-D61BCF696D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4789EB-8B0C-48E1-88AD-73A3091F9C25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Dave Cavalcanti,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527C79E-81A3-423E-AE1E-BC318B04FCC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August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340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EA59EE-0B02-4C81-BB29-73DA0F0E9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 #3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F80322-0C02-4BA5-907A-FE7540721F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Do you support that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SCS Request and  SCS Response frames may include the TSPEC element 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TWT Setup frames may include the TSPEC element or the SCSID for an established SCS session ?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DA90D7-5419-45C5-B5B3-D61BCF696D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4789EB-8B0C-48E1-88AD-73A3091F9C25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Dave Cavalcanti,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527C79E-81A3-423E-AE1E-BC318B04FCC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August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29517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FEFB7D-EB35-4A98-A18F-6F16421EA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SP# 3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0F7374-5D12-4973-9FFB-DA09A04724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Do you support that 11be R1 supports creation of MLD-level SCS stream 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69B373-0C00-4D74-8EC1-2AC389C9C64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84E834-5BA4-4150-AA63-CFEF68E7706F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Dave Cavalcanti,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C9BFC33-9B38-4638-811B-DB8FE59F7EE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August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27008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EA59EE-0B02-4C81-BB29-73DA0F0E9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 #4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F80322-0C02-4BA5-907A-FE7540721F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Do you support that 11be R1 defines a mechanism for an AP to modify a setup SCS stream by transmitting an unsolicited SCS Response frame </a:t>
            </a:r>
            <a:r>
              <a:rPr lang="en-US" sz="2000" dirty="0">
                <a:solidFill>
                  <a:schemeClr val="tx1"/>
                </a:solidFill>
              </a:rPr>
              <a:t>?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DA90D7-5419-45C5-B5B3-D61BCF696D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4789EB-8B0C-48E1-88AD-73A3091F9C25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Dave Cavalcanti,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527C79E-81A3-423E-AE1E-BC318B04FCC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August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89854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35800D-8DFC-4590-9364-44CDFA69F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5BBFE3-1E2A-4A22-81EA-E23FA2B576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7445CA-5AEF-46CE-B6BB-15111638D349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August 2020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416562-C762-4142-96D5-C4CCD181B28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Dave Cavalcanti, Intel Corporation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B8E572-4E6D-4500-B5F1-DA56A1FC721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9423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06177-387B-4612-AB74-D72CBD161B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Signaling QoS characteristics via TSPEC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2F6E39-5AAD-47D8-B5E0-6790583368D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6A0F17-7A22-477B-8070-6596F374E3A5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John Doe, Some Company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30A6054-6B2E-46D8-B936-25E5833BF7DC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Month Year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6BF26EA-EDF8-42E1-A927-585647611D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1241" y="4807155"/>
            <a:ext cx="4848189" cy="1668259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A3722B6-290B-478C-9900-BB5A485CBD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Current TSPEC is not extensible for non-DMG but allowed for DMG. May be we can propose to extend it for EHT or propose an EHT TSPEC similar to DMG TSPEC (</a:t>
            </a:r>
            <a:r>
              <a:rPr lang="en-US" sz="1400" dirty="0">
                <a:solidFill>
                  <a:srgbClr val="FF0000"/>
                </a:solidFill>
              </a:rPr>
              <a:t>discuss</a:t>
            </a:r>
            <a:r>
              <a:rPr lang="en-US" sz="1400" dirty="0"/>
              <a:t>).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</a:rPr>
              <a:t>Below discussion assumes we will reuse TSPEC element.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Fields present but may require new interpretation: Inactivity interval (profile lifetime) , Max MSDU size, Latency Bound, Burst Size, Min Service Interval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Not present:  Jitter,  Packet delivery ratio (present in DMG </a:t>
            </a:r>
            <a:r>
              <a:rPr lang="en-US" sz="1400" dirty="0" err="1"/>
              <a:t>Att</a:t>
            </a:r>
            <a:r>
              <a:rPr lang="en-US" sz="1400" dirty="0"/>
              <a:t> but may have small size), </a:t>
            </a:r>
            <a:r>
              <a:rPr lang="en-US" sz="1400" dirty="0" err="1"/>
              <a:t>Criticalilty</a:t>
            </a:r>
            <a:r>
              <a:rPr lang="en-US" sz="1400" dirty="0"/>
              <a:t>, Tolerance to loss, Flow ID, Redundancy, whether TWT negotiation follows.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~30 bytes unused if we reuse TSPEC for existing parameters.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To simplify signaling the fields in TSPEC that are not part of bullet 1 may be considered Reserved or repurposed to fit fields signaled in bullet 2.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00" dirty="0"/>
              <a:t>One of the Reserved bits in TS Info may be reused to signal this. </a:t>
            </a:r>
          </a:p>
          <a:p>
            <a:pPr marL="457200" lvl="1" indent="0"/>
            <a:endParaRPr lang="en-US" sz="1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040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A60FB-3792-48D0-80B4-63153CA3AD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2F4B43-0382-4CF8-B7B6-21DB40E0A9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981201"/>
            <a:ext cx="10667999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802.11be is expected to provide low latency/QoS management solutions catering to new and upcoming applications like </a:t>
            </a:r>
            <a:r>
              <a:rPr lang="nl-NL" sz="1600" dirty="0"/>
              <a:t>AR/VR/TSN/Cloud/Gaming/IoT.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QoS negotiation allows an MLD to be aware of the QoS needs at an associated AP/non-AP STA MLD. This in turn allows an MLD to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determine if it has enough resources to admit the stream and provide the expected QoS if an AP MLD,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handle frames corresponding to each of the admitted streams as characterized and deliver the corresponding QoS.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Main QoS negotiation in current spec is ADDTS Request/Response (TS Setup). The protocol was designed based on video and voice applications 15 years ago and is bit outdated.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In this presentation therefore we propose enhancing the existing QoS signaling mechanism for 11be.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The concepts in this contribution are aligned with Doc#1046r5, 418r4. 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F8A168-4A1F-498B-A791-65653AC374E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D5F752-6B64-4C87-B66B-4631BB4E2DB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Dave Cavalcanti,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D7EC928-E39E-4254-A682-A5FC4F4F539D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August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7392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1F53DB-454E-4350-92C6-C49E747F12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Recap: current related proposals in IEEE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B8EC11-B728-49C6-A2DC-0C136228E5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1831715"/>
            <a:ext cx="10972800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Some contributions such as 1355r5, 1046r7 propose to create specific SPs for low latency applications.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Some contributions focus on the signaling from STA to improve UL scheduling: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1067r4 proposes signaling in A-Ctrl field for STA to inform AP about periodic traffic.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 1006r3 proposes signaling in a Mgt frame for STA to inform AP about the min and max intervals between successive triggers.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Also proposes establishment of scheduling session through exchange of those frames.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Some contributions focus on signaling of traffic characteristics and classification: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908r1 proposes MLD-level TS setup.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418r4 proposes MLD-level QoS signaling of both layer-2 traffic and higher layer classification parameters. 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8AF07D-441A-49BB-9BE0-677C47EF59B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CCCA1A-2A51-4BD0-95A2-B664620A19D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Dave Cavalcanti,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8AF0DE6-D3C8-4A90-82AD-BC21E0C3EF1C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August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4410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182D43-2EC2-4994-90D5-90A2D4DA7C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Proposal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4F7D35-DDDF-470C-8EB8-3848147F46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0304" y="1751014"/>
            <a:ext cx="10361084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We propose to have a common signaling framework to specify both the traffic characteristics and the traffic classification parameters.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To meet R1 timeline, reuse SCS Request/Response framework with minor changes to capture below functionalities: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The signaling could be at MLD level for STAs that are associated as part of MLD setup/association.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 Add some new parameters for next gen low latency services (TSN, AR/VR) similar to 5G URLLC.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Allow exchange of P2P specific parameters.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Allow AP to modify a setup SCS stream parameters based on network conditions (e.g., inform change UP for DL flow, scheduling etc.). 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/>
              </a:solidFill>
            </a:endParaRPr>
          </a:p>
          <a:p>
            <a:pPr marL="0" indent="0"/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B811E2-E858-4447-803E-4CED08BB758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AB3203-9FBE-4E29-98D0-402C21E8D46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Dave Cavalcanti,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342860D-8907-4E8B-9D52-55589044654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August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37394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E28BF4-0A43-4955-8AC6-84C12D87C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 we need to signal 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5FDAB0-AE87-4DC6-B656-9CDA870260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524000"/>
            <a:ext cx="10896600" cy="44958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Reuse TCLAS for packet classification.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 For describing traffic characteristics signal the following (in red are the new parameters):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UP for the flow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Inactivity Interval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i="1" dirty="0">
                <a:solidFill>
                  <a:schemeClr val="tx1"/>
                </a:solidFill>
              </a:rPr>
              <a:t>Max Service Interval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Max MSDU size: Maximum size of MSDU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Latency Bound: Maximum time required for successful delivery of the MSDU/A-MPDU (from MAC-SAP to MAC-SAP)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Min Service Interval: requested minimal periodicity of service or min MSDU interarrival time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strike="sngStrike" dirty="0">
                <a:solidFill>
                  <a:srgbClr val="FF0000"/>
                </a:solidFill>
              </a:rPr>
              <a:t>Jitter: variation in latency (RTA)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Burst Size: Max aggregate size MSDUs that arrive within a period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</a:rPr>
              <a:t>Packet delivery ratio: Expected packet delivery ratio within the latency bound.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</a:rPr>
              <a:t>More TSN Parameters in R2. 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38940D-44CE-4297-B4D6-A371D291B41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44026D-A833-4F51-9DBB-777AA6E717FE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Dave Cavalcanti,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8721BD8-2748-4A36-9087-BCC144E22B9D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August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54231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2167B8-9773-485B-9DF2-3009B1E3F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Signaling changes to SCS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E85A70-862E-4BEF-9CAB-CA73F2F05F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981201"/>
            <a:ext cx="10972799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Require SCS Request/Response frame to be valid at MLD-level similar to ADDBA Req/Response.</a:t>
            </a:r>
            <a:endParaRPr lang="en-US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parameters described in slide 5 can be signaled in a TSPEC element or/and a new IE (TSPEC-lite) and included in the SCS Request/Response frames. 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Note: The parameters can be signaled outside SCS Req/Response frames (e.g., with TWT).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Allow AP to transmit an unsolicited SCS Response frame signaling an update to existing session.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5F4A63-F41E-4B75-A6B5-6F093CB63F2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B36847-B363-4E30-9C8F-37615B49117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Dave Cavalcanti,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EA44B88-53B4-4B6C-BD11-71DE2F210DD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August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98232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487C06-91F9-4EE0-B074-F313F2B150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STA initiated QoS Setup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FAB064-2FE2-4078-95CB-C1B5DAECAA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731798"/>
            <a:ext cx="6474885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STA initiates SCS Req with a description of the QoS Traffic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AP responds with SCS Resp accepting the request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QoS Traffic flows between the STA and the AP using the QoS setup for the flow(s)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AP determines that the current QoS needs to be amended due to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Network policy/conditions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QoS flow policing decisions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AP sends an SCS Resp modifying the QoS Setup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QoS Traffic flows between the STA and the AP with the amended QoS Setup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BAE86B-EA14-46AF-8FBF-BD85F0CE282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7EFFDA-52EF-4474-9CA3-D0F9D1CA112F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Dave Cavalcanti,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D9E95A3-6C42-4C0C-AA6B-781163B394E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August 2020</a:t>
            </a:r>
            <a:endParaRPr lang="en-GB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E47EBEA-68C9-4C5F-ABF9-70DE05681AA0}"/>
              </a:ext>
            </a:extLst>
          </p:cNvPr>
          <p:cNvCxnSpPr/>
          <p:nvPr/>
        </p:nvCxnSpPr>
        <p:spPr bwMode="auto">
          <a:xfrm>
            <a:off x="7924800" y="1751014"/>
            <a:ext cx="0" cy="44958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067F810-0B60-48A6-B21E-C64C15173061}"/>
              </a:ext>
            </a:extLst>
          </p:cNvPr>
          <p:cNvCxnSpPr/>
          <p:nvPr/>
        </p:nvCxnSpPr>
        <p:spPr bwMode="auto">
          <a:xfrm>
            <a:off x="8839200" y="1751014"/>
            <a:ext cx="0" cy="44958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60B0126-3544-42B7-9E64-AD73038DC2E5}"/>
              </a:ext>
            </a:extLst>
          </p:cNvPr>
          <p:cNvCxnSpPr/>
          <p:nvPr/>
        </p:nvCxnSpPr>
        <p:spPr bwMode="auto">
          <a:xfrm>
            <a:off x="10058400" y="1751014"/>
            <a:ext cx="0" cy="44958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0B138E6-E41D-4AF0-B3F7-F16EC7A59104}"/>
              </a:ext>
            </a:extLst>
          </p:cNvPr>
          <p:cNvCxnSpPr/>
          <p:nvPr/>
        </p:nvCxnSpPr>
        <p:spPr bwMode="auto">
          <a:xfrm>
            <a:off x="11275485" y="1731798"/>
            <a:ext cx="0" cy="44958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E40AF5BE-BBCF-4C16-B89F-8F0AA23C5C13}"/>
              </a:ext>
            </a:extLst>
          </p:cNvPr>
          <p:cNvSpPr txBox="1"/>
          <p:nvPr/>
        </p:nvSpPr>
        <p:spPr>
          <a:xfrm>
            <a:off x="8613016" y="1505909"/>
            <a:ext cx="45236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/>
                </a:solidFill>
              </a:rPr>
              <a:t>STA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97F5BFB-615D-4DA6-A6FD-F8C34E3659C8}"/>
              </a:ext>
            </a:extLst>
          </p:cNvPr>
          <p:cNvSpPr txBox="1"/>
          <p:nvPr/>
        </p:nvSpPr>
        <p:spPr>
          <a:xfrm>
            <a:off x="9873382" y="1470188"/>
            <a:ext cx="3658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/>
                </a:solidFill>
              </a:rPr>
              <a:t>AP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06BD73D-9B5A-40F8-8A46-F7DC6F346D0C}"/>
              </a:ext>
            </a:extLst>
          </p:cNvPr>
          <p:cNvSpPr txBox="1"/>
          <p:nvPr/>
        </p:nvSpPr>
        <p:spPr>
          <a:xfrm>
            <a:off x="10968831" y="1303388"/>
            <a:ext cx="76174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/>
                </a:solidFill>
              </a:rPr>
              <a:t>Network </a:t>
            </a:r>
          </a:p>
          <a:p>
            <a:r>
              <a:rPr lang="en-US" sz="1100" dirty="0">
                <a:solidFill>
                  <a:schemeClr val="tx1"/>
                </a:solidFill>
              </a:rPr>
              <a:t>Controller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B9110DC-5821-4326-ABEE-7433AC445A28}"/>
              </a:ext>
            </a:extLst>
          </p:cNvPr>
          <p:cNvSpPr/>
          <p:nvPr/>
        </p:nvSpPr>
        <p:spPr bwMode="auto">
          <a:xfrm>
            <a:off x="10820400" y="2133600"/>
            <a:ext cx="990598" cy="430887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Network Policy/ condition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F79E076-E256-4A66-8A03-4EF467C63CCB}"/>
              </a:ext>
            </a:extLst>
          </p:cNvPr>
          <p:cNvCxnSpPr/>
          <p:nvPr/>
        </p:nvCxnSpPr>
        <p:spPr bwMode="auto">
          <a:xfrm>
            <a:off x="10058400" y="2362200"/>
            <a:ext cx="7620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Flowchart: Decision 18">
            <a:extLst>
              <a:ext uri="{FF2B5EF4-FFF2-40B4-BE49-F238E27FC236}">
                <a16:creationId xmlns:a16="http://schemas.microsoft.com/office/drawing/2014/main" id="{C5FC2BA1-607C-4378-BFE7-B2B19AA13A3E}"/>
              </a:ext>
            </a:extLst>
          </p:cNvPr>
          <p:cNvSpPr/>
          <p:nvPr/>
        </p:nvSpPr>
        <p:spPr bwMode="auto">
          <a:xfrm>
            <a:off x="10202149" y="2272050"/>
            <a:ext cx="200205" cy="153985"/>
          </a:xfrm>
          <a:prstGeom prst="flowChartDecision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9A96677-DC3E-4D56-9B8E-37AA830D9865}"/>
              </a:ext>
            </a:extLst>
          </p:cNvPr>
          <p:cNvSpPr/>
          <p:nvPr/>
        </p:nvSpPr>
        <p:spPr bwMode="auto">
          <a:xfrm>
            <a:off x="10820401" y="4381441"/>
            <a:ext cx="990597" cy="479305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Network Policy/ condition/ policing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BE5C57E-95D2-4653-AB1A-09CD0D5E4C85}"/>
              </a:ext>
            </a:extLst>
          </p:cNvPr>
          <p:cNvCxnSpPr/>
          <p:nvPr/>
        </p:nvCxnSpPr>
        <p:spPr bwMode="auto">
          <a:xfrm>
            <a:off x="10058400" y="4623777"/>
            <a:ext cx="7620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Flowchart: Decision 21">
            <a:extLst>
              <a:ext uri="{FF2B5EF4-FFF2-40B4-BE49-F238E27FC236}">
                <a16:creationId xmlns:a16="http://schemas.microsoft.com/office/drawing/2014/main" id="{9F2B23F9-C4E2-479A-9F65-0AB0C0C3BFFC}"/>
              </a:ext>
            </a:extLst>
          </p:cNvPr>
          <p:cNvSpPr/>
          <p:nvPr/>
        </p:nvSpPr>
        <p:spPr bwMode="auto">
          <a:xfrm>
            <a:off x="10202149" y="4533627"/>
            <a:ext cx="200205" cy="153985"/>
          </a:xfrm>
          <a:prstGeom prst="flowChartDecision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934D864-C317-4D5E-BFC8-D5929EAD81D5}"/>
              </a:ext>
            </a:extLst>
          </p:cNvPr>
          <p:cNvCxnSpPr/>
          <p:nvPr/>
        </p:nvCxnSpPr>
        <p:spPr bwMode="auto">
          <a:xfrm>
            <a:off x="7924800" y="2349042"/>
            <a:ext cx="914400" cy="215445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6B62DC6-26AE-4379-82AC-A414CB167A2A}"/>
              </a:ext>
            </a:extLst>
          </p:cNvPr>
          <p:cNvCxnSpPr>
            <a:cxnSpLocks/>
          </p:cNvCxnSpPr>
          <p:nvPr/>
        </p:nvCxnSpPr>
        <p:spPr bwMode="auto">
          <a:xfrm>
            <a:off x="8839200" y="2634869"/>
            <a:ext cx="1217085" cy="266515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182E6B66-A18F-47C7-A99A-E16D05679072}"/>
              </a:ext>
            </a:extLst>
          </p:cNvPr>
          <p:cNvSpPr txBox="1"/>
          <p:nvPr/>
        </p:nvSpPr>
        <p:spPr>
          <a:xfrm>
            <a:off x="8963790" y="2487046"/>
            <a:ext cx="55976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tx1"/>
                </a:solidFill>
              </a:rPr>
              <a:t>SCS Req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5ACE2D2C-9A33-4E63-8F4A-CCBDAD6F3EB7}"/>
              </a:ext>
            </a:extLst>
          </p:cNvPr>
          <p:cNvCxnSpPr/>
          <p:nvPr/>
        </p:nvCxnSpPr>
        <p:spPr bwMode="auto">
          <a:xfrm flipH="1">
            <a:off x="8839200" y="3048000"/>
            <a:ext cx="1217085" cy="2286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A54EE39E-4803-4853-9C1F-903B95176257}"/>
              </a:ext>
            </a:extLst>
          </p:cNvPr>
          <p:cNvCxnSpPr/>
          <p:nvPr/>
        </p:nvCxnSpPr>
        <p:spPr bwMode="auto">
          <a:xfrm flipH="1">
            <a:off x="7924800" y="3352800"/>
            <a:ext cx="914400" cy="1524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CBDB2FDC-3C21-4780-8AEC-FBD493AA6DB2}"/>
              </a:ext>
            </a:extLst>
          </p:cNvPr>
          <p:cNvSpPr txBox="1"/>
          <p:nvPr/>
        </p:nvSpPr>
        <p:spPr>
          <a:xfrm>
            <a:off x="9065384" y="3223078"/>
            <a:ext cx="5998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tx1"/>
                </a:solidFill>
              </a:rPr>
              <a:t>SCS Resp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1205C5F-4231-4B0A-9A10-BF19ECAE6DC9}"/>
              </a:ext>
            </a:extLst>
          </p:cNvPr>
          <p:cNvSpPr/>
          <p:nvPr/>
        </p:nvSpPr>
        <p:spPr bwMode="auto">
          <a:xfrm>
            <a:off x="7848600" y="3657600"/>
            <a:ext cx="3881975" cy="392067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Traffic from/to the application with the setup QoS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1AD2C9C8-2B1F-4CC4-AA5E-E46A66D35798}"/>
              </a:ext>
            </a:extLst>
          </p:cNvPr>
          <p:cNvCxnSpPr/>
          <p:nvPr/>
        </p:nvCxnSpPr>
        <p:spPr bwMode="auto">
          <a:xfrm flipH="1">
            <a:off x="8839200" y="4687612"/>
            <a:ext cx="1207543" cy="173134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FE90459C-672A-4668-B7CD-DB2EED5B8782}"/>
              </a:ext>
            </a:extLst>
          </p:cNvPr>
          <p:cNvCxnSpPr/>
          <p:nvPr/>
        </p:nvCxnSpPr>
        <p:spPr bwMode="auto">
          <a:xfrm flipH="1">
            <a:off x="7936458" y="4990234"/>
            <a:ext cx="891085" cy="15254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0560B0C4-1A05-4842-A1DD-F15A27C223A6}"/>
              </a:ext>
            </a:extLst>
          </p:cNvPr>
          <p:cNvSpPr txBox="1"/>
          <p:nvPr/>
        </p:nvSpPr>
        <p:spPr>
          <a:xfrm>
            <a:off x="9000377" y="4860746"/>
            <a:ext cx="6254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tx1"/>
                </a:solidFill>
              </a:rPr>
              <a:t>SCS Resp </a:t>
            </a:r>
          </a:p>
          <a:p>
            <a:r>
              <a:rPr lang="en-US" sz="800" dirty="0">
                <a:solidFill>
                  <a:schemeClr val="tx1"/>
                </a:solidFill>
              </a:rPr>
              <a:t>(modify)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D64691A-FF10-4FDE-824F-0BE272B8FCF1}"/>
              </a:ext>
            </a:extLst>
          </p:cNvPr>
          <p:cNvSpPr/>
          <p:nvPr/>
        </p:nvSpPr>
        <p:spPr bwMode="auto">
          <a:xfrm>
            <a:off x="7848599" y="5238822"/>
            <a:ext cx="3881975" cy="392067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Traffic from/to the application with  modified QoS/scheduling</a:t>
            </a:r>
          </a:p>
        </p:txBody>
      </p:sp>
    </p:spTree>
    <p:extLst>
      <p:ext uri="{BB962C8B-B14F-4D97-AF65-F5344CB8AC3E}">
        <p14:creationId xmlns:p14="http://schemas.microsoft.com/office/powerpoint/2010/main" val="3905048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852D7FB5-5C39-4D01-821F-8A36255E52BA}"/>
              </a:ext>
            </a:extLst>
          </p:cNvPr>
          <p:cNvSpPr/>
          <p:nvPr/>
        </p:nvSpPr>
        <p:spPr bwMode="auto">
          <a:xfrm>
            <a:off x="2590800" y="1828800"/>
            <a:ext cx="3505200" cy="1219200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0EBD562-8950-4414-BCD8-F452C5D05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1" y="685801"/>
            <a:ext cx="10361084" cy="1065213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QoS signaling enabling Restricted TWT Service Periods for low latency flows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0DF8B3-8F8C-477E-9EF1-8775948BD19A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5793318" y="6475414"/>
            <a:ext cx="704849" cy="363537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Slide </a:t>
            </a:r>
            <a:fld id="{06B781AF-4CCF-49B0-A572-DE54FBE5D942}" type="slidenum">
              <a:rPr lang="en-GB" smtClean="0"/>
              <a:pPr>
                <a:spcAft>
                  <a:spcPts val="600"/>
                </a:spcAft>
              </a:pPr>
              <a:t>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63187A-78DA-436B-A491-3C7E8F2D68D2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 wrap="square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GB"/>
              <a:t>Dave Cavalcanti, Intel Corporation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651B50-C092-4794-AA96-70F62E36E717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929217" y="333375"/>
            <a:ext cx="2499764" cy="273050"/>
          </a:xfrm>
        </p:spPr>
        <p:txBody>
          <a:bodyPr wrap="square" anchor="b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August 2020</a:t>
            </a:r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4D7DCC7-B185-4B43-8F83-92460667AA82}"/>
              </a:ext>
            </a:extLst>
          </p:cNvPr>
          <p:cNvSpPr txBox="1"/>
          <p:nvPr/>
        </p:nvSpPr>
        <p:spPr>
          <a:xfrm>
            <a:off x="2971800" y="1828800"/>
            <a:ext cx="2438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u="sng" dirty="0">
                <a:solidFill>
                  <a:schemeClr val="tx1"/>
                </a:solidFill>
              </a:rPr>
              <a:t>EHT QoS signaling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D083C3-F347-4644-A947-5AA6E6D6DC0C}"/>
              </a:ext>
            </a:extLst>
          </p:cNvPr>
          <p:cNvSpPr txBox="1"/>
          <p:nvPr/>
        </p:nvSpPr>
        <p:spPr>
          <a:xfrm>
            <a:off x="2971800" y="2253942"/>
            <a:ext cx="304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SCS Req + TSPEC-lite (IE) 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E85CFDC-BD68-4C34-ACFB-F59A1CDF379E}"/>
              </a:ext>
            </a:extLst>
          </p:cNvPr>
          <p:cNvSpPr/>
          <p:nvPr/>
        </p:nvSpPr>
        <p:spPr bwMode="auto">
          <a:xfrm>
            <a:off x="2606825" y="3465316"/>
            <a:ext cx="3505200" cy="1123133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E7A39DF-50A5-4A3C-B868-A4512264D582}"/>
              </a:ext>
            </a:extLst>
          </p:cNvPr>
          <p:cNvSpPr txBox="1"/>
          <p:nvPr/>
        </p:nvSpPr>
        <p:spPr>
          <a:xfrm>
            <a:off x="2621660" y="4048870"/>
            <a:ext cx="32777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AP advertises restricted SPs </a:t>
            </a:r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939AEBE6-0495-4BF7-9042-AA58A7A90627}"/>
              </a:ext>
            </a:extLst>
          </p:cNvPr>
          <p:cNvSpPr/>
          <p:nvPr/>
        </p:nvSpPr>
        <p:spPr bwMode="auto">
          <a:xfrm>
            <a:off x="4230158" y="3084318"/>
            <a:ext cx="265641" cy="344681"/>
          </a:xfrm>
          <a:prstGeom prst="down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D7A4F8A-4C26-4346-90CC-E3DE977A24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5901" y="2013421"/>
            <a:ext cx="961538" cy="113724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E434D4B-E67A-44B8-B216-A5178F5D56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8886" y="1982688"/>
            <a:ext cx="2593238" cy="1078920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47E68A1-8B8C-45ED-86F9-7D2BDD81695B}"/>
              </a:ext>
            </a:extLst>
          </p:cNvPr>
          <p:cNvCxnSpPr/>
          <p:nvPr/>
        </p:nvCxnSpPr>
        <p:spPr bwMode="auto">
          <a:xfrm flipH="1">
            <a:off x="2895600" y="2286000"/>
            <a:ext cx="2897718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D0DD9D2C-38A8-450F-9D8A-A146B849D8EC}"/>
              </a:ext>
            </a:extLst>
          </p:cNvPr>
          <p:cNvSpPr txBox="1"/>
          <p:nvPr/>
        </p:nvSpPr>
        <p:spPr>
          <a:xfrm>
            <a:off x="2835425" y="2658814"/>
            <a:ext cx="304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SCS Resp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3277FE9-5115-46E3-8366-E34D7A0D56B1}"/>
              </a:ext>
            </a:extLst>
          </p:cNvPr>
          <p:cNvCxnSpPr>
            <a:cxnSpLocks/>
          </p:cNvCxnSpPr>
          <p:nvPr/>
        </p:nvCxnSpPr>
        <p:spPr bwMode="auto">
          <a:xfrm>
            <a:off x="2971800" y="2661511"/>
            <a:ext cx="2821518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BFCD0656-1A5D-4A13-BF08-6ACDF0A8A817}"/>
              </a:ext>
            </a:extLst>
          </p:cNvPr>
          <p:cNvSpPr txBox="1"/>
          <p:nvPr/>
        </p:nvSpPr>
        <p:spPr>
          <a:xfrm>
            <a:off x="2819409" y="3500321"/>
            <a:ext cx="30800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u="sng" dirty="0">
                <a:solidFill>
                  <a:schemeClr val="tx1"/>
                </a:solidFill>
              </a:rPr>
              <a:t>AP and STAs set up Restricted Service Periods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11AFCD8-413D-453F-AD2E-8CF74A5D7AFE}"/>
              </a:ext>
            </a:extLst>
          </p:cNvPr>
          <p:cNvCxnSpPr>
            <a:cxnSpLocks/>
          </p:cNvCxnSpPr>
          <p:nvPr/>
        </p:nvCxnSpPr>
        <p:spPr bwMode="auto">
          <a:xfrm>
            <a:off x="2971800" y="4039725"/>
            <a:ext cx="2821518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FEC61B55-F283-4110-AB32-0AC75FC13D01}"/>
              </a:ext>
            </a:extLst>
          </p:cNvPr>
          <p:cNvSpPr txBox="1"/>
          <p:nvPr/>
        </p:nvSpPr>
        <p:spPr>
          <a:xfrm>
            <a:off x="2987825" y="2811214"/>
            <a:ext cx="304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SCS Resp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396B75CB-3F44-4174-B096-2609E427AC81}"/>
              </a:ext>
            </a:extLst>
          </p:cNvPr>
          <p:cNvCxnSpPr>
            <a:cxnSpLocks/>
          </p:cNvCxnSpPr>
          <p:nvPr/>
        </p:nvCxnSpPr>
        <p:spPr bwMode="auto">
          <a:xfrm>
            <a:off x="2971800" y="4419600"/>
            <a:ext cx="2821518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27" name="Picture 26">
            <a:extLst>
              <a:ext uri="{FF2B5EF4-FFF2-40B4-BE49-F238E27FC236}">
                <a16:creationId xmlns:a16="http://schemas.microsoft.com/office/drawing/2014/main" id="{1F2D70C2-6438-4537-A03B-300E1A9CB8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1800" y="3460284"/>
            <a:ext cx="3020588" cy="1428840"/>
          </a:xfrm>
          <a:prstGeom prst="rect">
            <a:avLst/>
          </a:prstGeom>
        </p:spPr>
      </p:pic>
      <p:sp>
        <p:nvSpPr>
          <p:cNvPr id="28" name="Arrow: Right 27">
            <a:extLst>
              <a:ext uri="{FF2B5EF4-FFF2-40B4-BE49-F238E27FC236}">
                <a16:creationId xmlns:a16="http://schemas.microsoft.com/office/drawing/2014/main" id="{5416E85A-DFBD-411D-93B8-2F5935D326A6}"/>
              </a:ext>
            </a:extLst>
          </p:cNvPr>
          <p:cNvSpPr/>
          <p:nvPr/>
        </p:nvSpPr>
        <p:spPr bwMode="auto">
          <a:xfrm>
            <a:off x="6145742" y="4023541"/>
            <a:ext cx="636058" cy="243659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6EB6E51-949F-4114-92CA-F4D31B22752D}"/>
              </a:ext>
            </a:extLst>
          </p:cNvPr>
          <p:cNvSpPr txBox="1"/>
          <p:nvPr/>
        </p:nvSpPr>
        <p:spPr>
          <a:xfrm>
            <a:off x="7143756" y="3150661"/>
            <a:ext cx="35242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Example restricted SP schedule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F38F9A60-94D2-43DA-B22A-EC8063116FD0}"/>
              </a:ext>
            </a:extLst>
          </p:cNvPr>
          <p:cNvSpPr/>
          <p:nvPr/>
        </p:nvSpPr>
        <p:spPr bwMode="auto">
          <a:xfrm>
            <a:off x="2629959" y="5073535"/>
            <a:ext cx="3505200" cy="1123133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BF159D8-BCEE-4E60-8215-A68ED90BF927}"/>
              </a:ext>
            </a:extLst>
          </p:cNvPr>
          <p:cNvSpPr txBox="1"/>
          <p:nvPr/>
        </p:nvSpPr>
        <p:spPr>
          <a:xfrm>
            <a:off x="2629959" y="5327324"/>
            <a:ext cx="32777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EHT APs and STAs supporting and participating in the restricted SPs follow the access rules </a:t>
            </a:r>
          </a:p>
        </p:txBody>
      </p:sp>
      <p:sp>
        <p:nvSpPr>
          <p:cNvPr id="32" name="Arrow: Down 31">
            <a:extLst>
              <a:ext uri="{FF2B5EF4-FFF2-40B4-BE49-F238E27FC236}">
                <a16:creationId xmlns:a16="http://schemas.microsoft.com/office/drawing/2014/main" id="{33DC105C-8917-4787-9ADF-DC368FF9A409}"/>
              </a:ext>
            </a:extLst>
          </p:cNvPr>
          <p:cNvSpPr/>
          <p:nvPr/>
        </p:nvSpPr>
        <p:spPr bwMode="auto">
          <a:xfrm>
            <a:off x="4260550" y="4604159"/>
            <a:ext cx="265641" cy="344681"/>
          </a:xfrm>
          <a:prstGeom prst="down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957D9B4C-FFBC-4CEA-A61D-E81DF02D37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87141" y="5325999"/>
            <a:ext cx="2874900" cy="699840"/>
          </a:xfrm>
          <a:prstGeom prst="rect">
            <a:avLst/>
          </a:prstGeom>
        </p:spPr>
      </p:pic>
      <p:sp>
        <p:nvSpPr>
          <p:cNvPr id="34" name="Arrow: Right 33">
            <a:extLst>
              <a:ext uri="{FF2B5EF4-FFF2-40B4-BE49-F238E27FC236}">
                <a16:creationId xmlns:a16="http://schemas.microsoft.com/office/drawing/2014/main" id="{E75E5DD1-6631-4732-94ED-F5AB0150526B}"/>
              </a:ext>
            </a:extLst>
          </p:cNvPr>
          <p:cNvSpPr/>
          <p:nvPr/>
        </p:nvSpPr>
        <p:spPr bwMode="auto">
          <a:xfrm>
            <a:off x="6145742" y="5452381"/>
            <a:ext cx="636058" cy="243659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21EB84E-2D93-410C-BED1-37C58AA2C923}"/>
              </a:ext>
            </a:extLst>
          </p:cNvPr>
          <p:cNvSpPr txBox="1"/>
          <p:nvPr/>
        </p:nvSpPr>
        <p:spPr>
          <a:xfrm>
            <a:off x="9601200" y="5126060"/>
            <a:ext cx="259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Low latency flow experience low/deterministic low latency with higher reliability</a:t>
            </a: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09AAF7A7-1C6E-4E7B-8757-08C38E55B055}"/>
              </a:ext>
            </a:extLst>
          </p:cNvPr>
          <p:cNvSpPr/>
          <p:nvPr/>
        </p:nvSpPr>
        <p:spPr bwMode="auto">
          <a:xfrm>
            <a:off x="9448800" y="5080145"/>
            <a:ext cx="2667000" cy="1123133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096691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968CF-149D-490E-A822-38F292FC23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05872D-CE22-479E-B9C0-5D02BFBDE7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Proposed a unified framework for QoS signaling that requires minimal spec changes while satisfying critical low latency requirements.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1B3BAF-5A6D-47CA-B07B-7357D80A163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B4D06-8D86-4EE3-B6CD-CF592359B97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Dave Cavalcanti,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D2BAD9F-508B-4B76-85D3-160F3A6E0B3B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August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58289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802-11-Submission-16-9.potx" id="{5CD6ABF7-B8BD-443A-9DC0-E5B38AC683DA}" vid="{19A33F2F-E7B4-4D20-A394-337028C2415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95B08E710E87648A47B2B8CFA5A2B85" ma:contentTypeVersion="13" ma:contentTypeDescription="Create a new document." ma:contentTypeScope="" ma:versionID="4abbb476f26e7bce14583879ea772978">
  <xsd:schema xmlns:xsd="http://www.w3.org/2001/XMLSchema" xmlns:xs="http://www.w3.org/2001/XMLSchema" xmlns:p="http://schemas.microsoft.com/office/2006/metadata/properties" xmlns:ns3="422c6a2a-bdda-4a0d-a75f-5fccc6c9c4d4" xmlns:ns4="a3324683-e9d5-4bac-8775-491c2e76a476" targetNamespace="http://schemas.microsoft.com/office/2006/metadata/properties" ma:root="true" ma:fieldsID="6506785599c8d8b858bf05e92d0d7fbb" ns3:_="" ns4:_="">
    <xsd:import namespace="422c6a2a-bdda-4a0d-a75f-5fccc6c9c4d4"/>
    <xsd:import namespace="a3324683-e9d5-4bac-8775-491c2e76a47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2c6a2a-bdda-4a0d-a75f-5fccc6c9c4d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3324683-e9d5-4bac-8775-491c2e76a47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91FE9BF-2D13-4DE2-840E-B5AB798EAA2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BB68938-F78D-422F-A134-8E8842508108}">
  <ds:schemaRefs>
    <ds:schemaRef ds:uri="http://purl.org/dc/elements/1.1/"/>
    <ds:schemaRef ds:uri="http://schemas.microsoft.com/office/2006/metadata/properties"/>
    <ds:schemaRef ds:uri="422c6a2a-bdda-4a0d-a75f-5fccc6c9c4d4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a3324683-e9d5-4bac-8775-491c2e76a476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84ACC61-3650-4FF6-AD0D-56CEA84852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22c6a2a-bdda-4a0d-a75f-5fccc6c9c4d4"/>
    <ds:schemaRef ds:uri="a3324683-e9d5-4bac-8775-491c2e76a47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468</TotalTime>
  <Words>1655</Words>
  <Application>Microsoft Office PowerPoint</Application>
  <PresentationFormat>Widescreen</PresentationFormat>
  <Paragraphs>190</Paragraphs>
  <Slides>16</Slides>
  <Notes>5</Notes>
  <HiddenSlides>1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Times New Roman</vt:lpstr>
      <vt:lpstr>Office Theme</vt:lpstr>
      <vt:lpstr>Document</vt:lpstr>
      <vt:lpstr>Enhancements for QoS and low latency in 802.11be R1</vt:lpstr>
      <vt:lpstr>Introduction</vt:lpstr>
      <vt:lpstr>Recap: current related proposals in IEEE</vt:lpstr>
      <vt:lpstr>Proposal overview</vt:lpstr>
      <vt:lpstr>What do we need to signal ?</vt:lpstr>
      <vt:lpstr>Signaling changes to SCS</vt:lpstr>
      <vt:lpstr>Example of STA initiated QoS Setup</vt:lpstr>
      <vt:lpstr>QoS signaling enabling Restricted TWT Service Periods for low latency flows</vt:lpstr>
      <vt:lpstr>Summary</vt:lpstr>
      <vt:lpstr>SP #1</vt:lpstr>
      <vt:lpstr>SP #2</vt:lpstr>
      <vt:lpstr>SP #3</vt:lpstr>
      <vt:lpstr>SP# 3 </vt:lpstr>
      <vt:lpstr>SP #4</vt:lpstr>
      <vt:lpstr>backup</vt:lpstr>
      <vt:lpstr>Signaling QoS characteristics via TSPEC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Enhancements for QoS and low latency in 802.11be R1</dc:title>
  <dc:creator>Cavalcanti, Dave</dc:creator>
  <cp:lastModifiedBy>Das, Dibakar</cp:lastModifiedBy>
  <cp:revision>2</cp:revision>
  <dcterms:created xsi:type="dcterms:W3CDTF">2021-01-04T18:04:58Z</dcterms:created>
  <dcterms:modified xsi:type="dcterms:W3CDTF">2021-01-11T17:03:22Z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0x010100895B08E710E87648A47B2B8CFA5A2B85</vt:lpwstr>
  </property>
</Properties>
</file>