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83" r:id="rId2"/>
    <p:sldId id="554" r:id="rId3"/>
    <p:sldId id="709" r:id="rId4"/>
    <p:sldId id="710" r:id="rId5"/>
    <p:sldId id="714" r:id="rId6"/>
    <p:sldId id="702" r:id="rId7"/>
    <p:sldId id="712" r:id="rId8"/>
    <p:sldId id="713" r:id="rId9"/>
    <p:sldId id="701" r:id="rId10"/>
    <p:sldId id="707" r:id="rId11"/>
    <p:sldId id="681" r:id="rId12"/>
  </p:sldIdLst>
  <p:sldSz cx="9144000" cy="6858000" type="screen4x3"/>
  <p:notesSz cx="9309100" cy="7023100"/>
  <p:defaultTextStyle>
    <a:defPPr>
      <a:defRPr lang="en-US"/>
    </a:defPPr>
    <a:lvl1pPr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1pPr>
    <a:lvl2pPr marL="4572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2pPr>
    <a:lvl3pPr marL="9144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3pPr>
    <a:lvl4pPr marL="13716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4pPr>
    <a:lvl5pPr marL="18288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  <p15:guide id="3" orient="horz" pos="2212">
          <p15:clr>
            <a:srgbClr val="A4A3A4"/>
          </p15:clr>
        </p15:guide>
        <p15:guide id="4" pos="293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1E1EFA"/>
    <a:srgbClr val="0000FF"/>
    <a:srgbClr val="006C31"/>
    <a:srgbClr val="00863D"/>
    <a:srgbClr val="168420"/>
    <a:srgbClr val="990099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50" autoAdjust="0"/>
    <p:restoredTop sz="95034" autoAdjust="0"/>
  </p:normalViewPr>
  <p:slideViewPr>
    <p:cSldViewPr>
      <p:cViewPr varScale="1">
        <p:scale>
          <a:sx n="70" d="100"/>
          <a:sy n="70" d="100"/>
        </p:scale>
        <p:origin x="144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754" y="-108"/>
      </p:cViewPr>
      <p:guideLst>
        <p:guide orient="horz" pos="2144"/>
        <p:guide pos="3131"/>
        <p:guide orient="horz" pos="2212"/>
        <p:guide pos="293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179508" y="79369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33735" y="79369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6831325" y="6797077"/>
            <a:ext cx="16510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290844" y="6797077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r>
              <a:rPr lang="en-US" altLang="ko-KR"/>
              <a:t>Page </a:t>
            </a:r>
            <a:fld id="{9D68F29A-2A8F-4CE4-9C95-E32B956C45C1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22534" name="Line 6"/>
          <p:cNvSpPr>
            <a:spLocks noChangeShapeType="1"/>
          </p:cNvSpPr>
          <p:nvPr/>
        </p:nvSpPr>
        <p:spPr bwMode="auto">
          <a:xfrm>
            <a:off x="930762" y="293176"/>
            <a:ext cx="744757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30761" y="6797077"/>
            <a:ext cx="718145" cy="184666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22536" name="Line 8"/>
          <p:cNvSpPr>
            <a:spLocks noChangeShapeType="1"/>
          </p:cNvSpPr>
          <p:nvPr/>
        </p:nvSpPr>
        <p:spPr bwMode="auto">
          <a:xfrm>
            <a:off x="930762" y="6788888"/>
            <a:ext cx="7652761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9255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238980" y="20407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877235" y="20407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05125" y="530225"/>
            <a:ext cx="3498850" cy="26257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40024" y="3336301"/>
            <a:ext cx="6829052" cy="316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322081" y="6800352"/>
            <a:ext cx="21127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497339" y="6800352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r>
              <a:rPr lang="en-US" altLang="ko-KR"/>
              <a:t>Page </a:t>
            </a:r>
            <a:fld id="{56A4E747-0965-469B-B28B-55B02AB0B5B0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972393" y="6800352"/>
            <a:ext cx="718145" cy="184666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>
            <a:off x="972393" y="6798715"/>
            <a:ext cx="7364314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>
            <a:off x="871288" y="224386"/>
            <a:ext cx="75665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35778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2150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599931" y="6800352"/>
            <a:ext cx="41517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/>
              <a:t>Page </a:t>
            </a:r>
            <a:fld id="{BE3C6F66-609F-4E52-9182-10CA20887C34}" type="slidenum">
              <a:rPr lang="en-US" altLang="ko-KR"/>
              <a:pPr>
                <a:spcBef>
                  <a:spcPct val="0"/>
                </a:spcBef>
              </a:pPr>
              <a:t>1</a:t>
            </a:fld>
            <a:endParaRPr lang="en-US" altLang="ko-KR"/>
          </a:p>
        </p:txBody>
      </p:sp>
      <p:sp>
        <p:nvSpPr>
          <p:cNvPr id="215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28547332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altLang="ko-KR" smtClean="0"/>
              <a:t>Page </a:t>
            </a:r>
            <a:fld id="{56A4E747-0965-469B-B28B-55B02AB0B5B0}" type="slidenum">
              <a:rPr lang="en-US" altLang="ko-KR" smtClean="0"/>
              <a:pPr/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75958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Aug 2020</a:t>
            </a: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Slide </a:t>
            </a:r>
            <a:fld id="{C28A0236-B5DF-490A-A892-6F233A4F337A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063132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12750" cy="276999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zh-CN" smtClean="0"/>
              <a:t>Aug 2020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Slide </a:t>
            </a:r>
            <a:fld id="{E792CD62-9AAA-4B66-A216-7F1F565D5B47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1694113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2974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zh-CN" smtClean="0"/>
              <a:t>Aug 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34134" y="6475413"/>
            <a:ext cx="180979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Junghoon Suh, et. al, Huawei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r>
              <a:rPr lang="en-US" altLang="ko-KR"/>
              <a:t>Slide </a:t>
            </a:r>
            <a:fld id="{CE1EFD5B-DAAE-4F28-8ABE-8E333BF19C97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249112" y="381000"/>
            <a:ext cx="2195858" cy="215444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802.11-20/1347r3</a:t>
            </a:r>
            <a:endParaRPr kumimoji="0" lang="en-GB" sz="14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73100" y="604205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Aug 2020</a:t>
            </a:r>
            <a:endParaRPr lang="en-US" altLang="ko-KR" dirty="0"/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/>
              <a:t>Slide </a:t>
            </a:r>
            <a:fld id="{B32CC73A-E011-458C-B5ED-8C393FEEF80B}" type="slidenum">
              <a:rPr lang="en-US" altLang="ko-KR" sz="1200" b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85800"/>
            <a:ext cx="8839200" cy="1143000"/>
          </a:xfrm>
        </p:spPr>
        <p:txBody>
          <a:bodyPr/>
          <a:lstStyle/>
          <a:p>
            <a:r>
              <a:rPr lang="en-US" dirty="0" smtClean="0"/>
              <a:t>LPI PPDU Format</a:t>
            </a:r>
            <a:endParaRPr lang="en-US" altLang="ko-KR" dirty="0" smtClean="0">
              <a:ea typeface="Gulim" panose="020B0600000101010101" pitchFamily="34" charset="-127"/>
            </a:endParaRP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135185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Gulim" panose="020B0600000101010101" pitchFamily="34" charset="-127"/>
              </a:rPr>
              <a:t>Date:</a:t>
            </a:r>
            <a:r>
              <a:rPr lang="en-US" altLang="ko-KR" sz="2000" b="0" dirty="0" smtClean="0">
                <a:ea typeface="Gulim" panose="020B0600000101010101" pitchFamily="34" charset="-127"/>
              </a:rPr>
              <a:t> 2020-08-28</a:t>
            </a:r>
          </a:p>
        </p:txBody>
      </p:sp>
      <p:sp>
        <p:nvSpPr>
          <p:cNvPr id="4103" name="Rectangle 12"/>
          <p:cNvSpPr>
            <a:spLocks noChangeArrowheads="1"/>
          </p:cNvSpPr>
          <p:nvPr/>
        </p:nvSpPr>
        <p:spPr bwMode="auto">
          <a:xfrm>
            <a:off x="533400" y="274478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atinLnBrk="0">
              <a:buFontTx/>
              <a:buNone/>
            </a:pPr>
            <a:r>
              <a:rPr kumimoji="0" lang="en-US" altLang="ko-KR" sz="2000"/>
              <a:t>Authors:</a:t>
            </a:r>
            <a:endParaRPr kumimoji="0" lang="en-US" altLang="ko-KR" sz="2000" b="0"/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2655502"/>
              </p:ext>
            </p:extLst>
          </p:nvPr>
        </p:nvGraphicFramePr>
        <p:xfrm>
          <a:off x="762000" y="3278185"/>
          <a:ext cx="7620000" cy="1803403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150937"/>
                <a:gridCol w="2057400"/>
              </a:tblGrid>
              <a:tr h="3984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9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Junghoon Suh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Huawei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junghoon.suh@huawei.com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9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Yan Xin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yan.xin@huawei.com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9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Osama Aboul-Magd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osama.aboulmagd@huawei.com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9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6859489" y="6475413"/>
            <a:ext cx="1684436" cy="184666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CA" dirty="0" smtClean="0"/>
              <a:t>SP1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199"/>
            <a:ext cx="8991600" cy="2057401"/>
          </a:xfrm>
        </p:spPr>
        <p:txBody>
          <a:bodyPr/>
          <a:lstStyle/>
          <a:p>
            <a:r>
              <a:rPr lang="en-CA" dirty="0" smtClean="0"/>
              <a:t>Do you agree to have an auto-classification </a:t>
            </a:r>
            <a:r>
              <a:rPr lang="en-CA" dirty="0"/>
              <a:t>mechanism for the EHT </a:t>
            </a:r>
            <a:r>
              <a:rPr lang="en-CA" dirty="0" smtClean="0"/>
              <a:t>SU-DUP?</a:t>
            </a:r>
          </a:p>
          <a:p>
            <a:pPr lvl="1"/>
            <a:r>
              <a:rPr lang="en-CA" dirty="0" smtClean="0"/>
              <a:t>It is TBD to include an EHT-SIG in addition to the U-SIG </a:t>
            </a:r>
          </a:p>
          <a:p>
            <a:pPr lvl="1"/>
            <a:r>
              <a:rPr lang="en-CA" dirty="0" smtClean="0"/>
              <a:t>It is TBD how/whether to apply the QBPSK and Interleaving for the U-SIG</a:t>
            </a:r>
          </a:p>
          <a:p>
            <a:pPr lvl="1"/>
            <a:r>
              <a:rPr lang="en-CA" dirty="0" smtClean="0"/>
              <a:t>Following is an example and open for any other proposal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Aug 2020</a:t>
            </a:r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10</a:t>
            </a:fld>
            <a:endParaRPr lang="en-US" altLang="ko-KR"/>
          </a:p>
        </p:txBody>
      </p:sp>
      <p:grpSp>
        <p:nvGrpSpPr>
          <p:cNvPr id="7" name="Group 6"/>
          <p:cNvGrpSpPr/>
          <p:nvPr/>
        </p:nvGrpSpPr>
        <p:grpSpPr>
          <a:xfrm>
            <a:off x="647700" y="3276600"/>
            <a:ext cx="7848600" cy="3136937"/>
            <a:chOff x="647700" y="3416263"/>
            <a:chExt cx="7848600" cy="3136937"/>
          </a:xfrm>
        </p:grpSpPr>
        <p:sp>
          <p:nvSpPr>
            <p:cNvPr id="8" name="Rectangle 7"/>
            <p:cNvSpPr/>
            <p:nvPr/>
          </p:nvSpPr>
          <p:spPr bwMode="auto">
            <a:xfrm>
              <a:off x="647700" y="3421951"/>
              <a:ext cx="5943600" cy="457200"/>
            </a:xfrm>
            <a:prstGeom prst="rect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>
                <a:defRPr/>
              </a:pPr>
              <a:endParaRPr lang="en-US" sz="1200" kern="0" smtClean="0">
                <a:solidFill>
                  <a:srgbClr val="000000"/>
                </a:solidFill>
                <a:latin typeface="Times New Roman" pitchFamily="18" charset="0"/>
                <a:ea typeface="Gulim" panose="020B0600000101010101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647700" y="4183951"/>
              <a:ext cx="5943600" cy="457200"/>
            </a:xfrm>
            <a:prstGeom prst="rect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>
                <a:defRPr/>
              </a:pPr>
              <a:endParaRPr lang="en-US" sz="1200" kern="0" dirty="0" smtClean="0">
                <a:solidFill>
                  <a:srgbClr val="000000"/>
                </a:solidFill>
                <a:latin typeface="Times New Roman" pitchFamily="18" charset="0"/>
                <a:ea typeface="Gulim" panose="020B0600000101010101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647700" y="5022151"/>
              <a:ext cx="5943600" cy="457200"/>
            </a:xfrm>
            <a:prstGeom prst="rect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>
                <a:defRPr/>
              </a:pPr>
              <a:endParaRPr lang="en-US" sz="1200" kern="0" smtClean="0">
                <a:solidFill>
                  <a:srgbClr val="000000"/>
                </a:solidFill>
                <a:latin typeface="Times New Roman" pitchFamily="18" charset="0"/>
                <a:ea typeface="Gulim" panose="020B0600000101010101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647700" y="5860351"/>
              <a:ext cx="5943600" cy="457200"/>
            </a:xfrm>
            <a:prstGeom prst="rect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>
                <a:defRPr/>
              </a:pPr>
              <a:endParaRPr lang="en-US" sz="1200" kern="0" smtClean="0">
                <a:solidFill>
                  <a:srgbClr val="000000"/>
                </a:solidFill>
                <a:latin typeface="Times New Roman" pitchFamily="18" charset="0"/>
                <a:ea typeface="Gulim" panose="020B0600000101010101" pitchFamily="34" charset="-127"/>
                <a:cs typeface="Arial" panose="020B0604020202020204" pitchFamily="34" charset="0"/>
              </a:endParaRPr>
            </a:p>
          </p:txBody>
        </p:sp>
        <p:cxnSp>
          <p:nvCxnSpPr>
            <p:cNvPr id="12" name="Straight Connector 11"/>
            <p:cNvCxnSpPr/>
            <p:nvPr/>
          </p:nvCxnSpPr>
          <p:spPr bwMode="auto">
            <a:xfrm>
              <a:off x="1866900" y="3421951"/>
              <a:ext cx="0" cy="457200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3" name="Straight Connector 12"/>
            <p:cNvCxnSpPr/>
            <p:nvPr/>
          </p:nvCxnSpPr>
          <p:spPr bwMode="auto">
            <a:xfrm>
              <a:off x="1866900" y="4183951"/>
              <a:ext cx="0" cy="457200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4" name="Straight Connector 13"/>
            <p:cNvCxnSpPr/>
            <p:nvPr/>
          </p:nvCxnSpPr>
          <p:spPr bwMode="auto">
            <a:xfrm>
              <a:off x="1866900" y="5022151"/>
              <a:ext cx="0" cy="457200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5" name="Straight Connector 14"/>
            <p:cNvCxnSpPr/>
            <p:nvPr/>
          </p:nvCxnSpPr>
          <p:spPr bwMode="auto">
            <a:xfrm>
              <a:off x="1866900" y="5860351"/>
              <a:ext cx="0" cy="457200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6" name="Straight Connector 15"/>
            <p:cNvCxnSpPr/>
            <p:nvPr/>
          </p:nvCxnSpPr>
          <p:spPr bwMode="auto">
            <a:xfrm>
              <a:off x="4953000" y="3421951"/>
              <a:ext cx="0" cy="457200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7" name="Straight Connector 16"/>
            <p:cNvCxnSpPr/>
            <p:nvPr/>
          </p:nvCxnSpPr>
          <p:spPr bwMode="auto">
            <a:xfrm>
              <a:off x="4953000" y="4183951"/>
              <a:ext cx="0" cy="457200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8" name="Straight Connector 17"/>
            <p:cNvCxnSpPr/>
            <p:nvPr/>
          </p:nvCxnSpPr>
          <p:spPr bwMode="auto">
            <a:xfrm>
              <a:off x="4953000" y="5022151"/>
              <a:ext cx="0" cy="457200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9" name="Straight Connector 18"/>
            <p:cNvCxnSpPr/>
            <p:nvPr/>
          </p:nvCxnSpPr>
          <p:spPr bwMode="auto">
            <a:xfrm>
              <a:off x="4953000" y="5860351"/>
              <a:ext cx="0" cy="457200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20" name="Rectangle 19"/>
            <p:cNvSpPr/>
            <p:nvPr/>
          </p:nvSpPr>
          <p:spPr bwMode="auto">
            <a:xfrm>
              <a:off x="6591300" y="3421951"/>
              <a:ext cx="1905000" cy="2895600"/>
            </a:xfrm>
            <a:prstGeom prst="rect">
              <a:avLst/>
            </a:prstGeom>
            <a:noFill/>
            <a:ln w="12700" cap="flat" cmpd="sng" algn="ctr">
              <a:solidFill>
                <a:srgbClr val="000000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>
                <a:defRPr/>
              </a:pPr>
              <a:endParaRPr lang="en-US" sz="1200" kern="0" smtClean="0">
                <a:solidFill>
                  <a:srgbClr val="000000"/>
                </a:solidFill>
                <a:latin typeface="Times New Roman" pitchFamily="18" charset="0"/>
                <a:ea typeface="Gulim" panose="020B0600000101010101" pitchFamily="34" charset="-127"/>
                <a:cs typeface="Arial" panose="020B0604020202020204" pitchFamily="34" charset="0"/>
              </a:endParaRPr>
            </a:p>
          </p:txBody>
        </p:sp>
        <p:cxnSp>
          <p:nvCxnSpPr>
            <p:cNvPr id="21" name="Straight Connector 20"/>
            <p:cNvCxnSpPr/>
            <p:nvPr/>
          </p:nvCxnSpPr>
          <p:spPr bwMode="auto">
            <a:xfrm>
              <a:off x="8496300" y="3421951"/>
              <a:ext cx="0" cy="2895600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2" name="Straight Connector 21"/>
            <p:cNvCxnSpPr/>
            <p:nvPr/>
          </p:nvCxnSpPr>
          <p:spPr bwMode="auto">
            <a:xfrm>
              <a:off x="6591300" y="3879151"/>
              <a:ext cx="0" cy="1981200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3" name="Straight Connector 22"/>
            <p:cNvCxnSpPr/>
            <p:nvPr/>
          </p:nvCxnSpPr>
          <p:spPr bwMode="auto">
            <a:xfrm>
              <a:off x="6591300" y="3421951"/>
              <a:ext cx="381000" cy="0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4" name="Straight Connector 23"/>
            <p:cNvCxnSpPr/>
            <p:nvPr/>
          </p:nvCxnSpPr>
          <p:spPr bwMode="auto">
            <a:xfrm>
              <a:off x="8115300" y="3421951"/>
              <a:ext cx="381000" cy="0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5" name="Straight Connector 24"/>
            <p:cNvCxnSpPr/>
            <p:nvPr/>
          </p:nvCxnSpPr>
          <p:spPr bwMode="auto">
            <a:xfrm>
              <a:off x="6591300" y="6317551"/>
              <a:ext cx="381000" cy="0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6" name="Straight Connector 25"/>
            <p:cNvCxnSpPr/>
            <p:nvPr/>
          </p:nvCxnSpPr>
          <p:spPr bwMode="auto">
            <a:xfrm>
              <a:off x="8115300" y="6317551"/>
              <a:ext cx="381000" cy="0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27" name="TextBox 26"/>
            <p:cNvSpPr txBox="1"/>
            <p:nvPr/>
          </p:nvSpPr>
          <p:spPr>
            <a:xfrm>
              <a:off x="808427" y="3416263"/>
              <a:ext cx="91403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latinLnBrk="1">
                <a:defRPr/>
              </a:pPr>
              <a:r>
                <a:rPr kumimoji="1" lang="en-US" sz="1200" kern="0" dirty="0" smtClean="0">
                  <a:solidFill>
                    <a:srgbClr val="000000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L-Preamble</a:t>
              </a:r>
            </a:p>
            <a:p>
              <a:pPr algn="ctr" latinLnBrk="1">
                <a:defRPr/>
              </a:pPr>
              <a:r>
                <a:rPr kumimoji="1" lang="en-US" sz="1200" kern="0" dirty="0" smtClean="0">
                  <a:solidFill>
                    <a:srgbClr val="000000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/ RL-SIG</a:t>
              </a:r>
              <a:endParaRPr kumimoji="1" lang="en-US" sz="1200" kern="0" dirty="0">
                <a:solidFill>
                  <a:srgbClr val="000000"/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2262952" y="3519487"/>
              <a:ext cx="70884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atinLnBrk="1">
                <a:defRPr/>
              </a:pPr>
              <a:r>
                <a:rPr kumimoji="1" lang="en-US" sz="1200" kern="0" dirty="0" smtClean="0">
                  <a:solidFill>
                    <a:srgbClr val="000000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U-SIG 1</a:t>
              </a:r>
              <a:endParaRPr kumimoji="1" lang="en-US" sz="1200" kern="0" dirty="0">
                <a:solidFill>
                  <a:srgbClr val="000000"/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262952" y="4287952"/>
              <a:ext cx="70884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atinLnBrk="1">
                <a:defRPr/>
              </a:pPr>
              <a:r>
                <a:rPr kumimoji="1" lang="en-US" sz="1200" kern="0" dirty="0" smtClean="0">
                  <a:solidFill>
                    <a:srgbClr val="000000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U-SIG 1</a:t>
              </a:r>
              <a:endParaRPr kumimoji="1" lang="en-US" sz="1200" kern="0" dirty="0">
                <a:solidFill>
                  <a:srgbClr val="000000"/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262952" y="5126152"/>
              <a:ext cx="70884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atinLnBrk="1">
                <a:defRPr/>
              </a:pPr>
              <a:r>
                <a:rPr kumimoji="1" lang="en-US" sz="1200" kern="0" dirty="0" smtClean="0">
                  <a:solidFill>
                    <a:srgbClr val="000000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U-SIG 1</a:t>
              </a:r>
              <a:endParaRPr kumimoji="1" lang="en-US" sz="1200" kern="0" dirty="0">
                <a:solidFill>
                  <a:srgbClr val="000000"/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2262952" y="5964352"/>
              <a:ext cx="70884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atinLnBrk="1">
                <a:defRPr/>
              </a:pPr>
              <a:r>
                <a:rPr kumimoji="1" lang="en-US" sz="1200" kern="0" dirty="0" smtClean="0">
                  <a:solidFill>
                    <a:srgbClr val="000000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U-SIG 1</a:t>
              </a:r>
              <a:endParaRPr kumimoji="1" lang="en-US" sz="1200" kern="0" dirty="0">
                <a:solidFill>
                  <a:srgbClr val="000000"/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6860564" y="4564951"/>
              <a:ext cx="1438984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latinLnBrk="1">
                <a:defRPr/>
              </a:pPr>
              <a:r>
                <a:rPr kumimoji="1" lang="en-US" sz="1600" kern="0" dirty="0" smtClean="0">
                  <a:solidFill>
                    <a:srgbClr val="000000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EHT-STF/LTF </a:t>
              </a:r>
            </a:p>
            <a:p>
              <a:pPr algn="ctr" latinLnBrk="1">
                <a:defRPr/>
              </a:pPr>
              <a:r>
                <a:rPr kumimoji="1" lang="en-US" sz="1600" kern="0" dirty="0" smtClean="0">
                  <a:solidFill>
                    <a:srgbClr val="000000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and Payload</a:t>
              </a:r>
              <a:endParaRPr kumimoji="1" lang="en-US" sz="1600" kern="0" dirty="0">
                <a:solidFill>
                  <a:srgbClr val="000000"/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796872" y="4173936"/>
              <a:ext cx="91403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latinLnBrk="1">
                <a:defRPr/>
              </a:pPr>
              <a:r>
                <a:rPr kumimoji="1" lang="en-US" sz="1200" kern="0" dirty="0" smtClean="0">
                  <a:solidFill>
                    <a:srgbClr val="000000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L-Preamble</a:t>
              </a:r>
            </a:p>
            <a:p>
              <a:pPr algn="ctr" latinLnBrk="1">
                <a:defRPr/>
              </a:pPr>
              <a:r>
                <a:rPr kumimoji="1" lang="en-US" sz="1200" kern="0" dirty="0" smtClean="0">
                  <a:solidFill>
                    <a:srgbClr val="000000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/ RL-SIG</a:t>
              </a:r>
              <a:endParaRPr kumimoji="1" lang="en-US" sz="1200" kern="0" dirty="0">
                <a:solidFill>
                  <a:srgbClr val="000000"/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826090" y="5048729"/>
              <a:ext cx="91403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latinLnBrk="1">
                <a:defRPr/>
              </a:pPr>
              <a:r>
                <a:rPr kumimoji="1" lang="en-US" sz="1200" kern="0" dirty="0" smtClean="0">
                  <a:solidFill>
                    <a:srgbClr val="000000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L-Preamble</a:t>
              </a:r>
            </a:p>
            <a:p>
              <a:pPr algn="ctr" latinLnBrk="1">
                <a:defRPr/>
              </a:pPr>
              <a:r>
                <a:rPr kumimoji="1" lang="en-US" sz="1200" kern="0" dirty="0" smtClean="0">
                  <a:solidFill>
                    <a:srgbClr val="000000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/ RL-SIG</a:t>
              </a:r>
              <a:endParaRPr kumimoji="1" lang="en-US" sz="1200" kern="0" dirty="0">
                <a:solidFill>
                  <a:srgbClr val="000000"/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826089" y="5855886"/>
              <a:ext cx="91403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latinLnBrk="1">
                <a:defRPr/>
              </a:pPr>
              <a:r>
                <a:rPr kumimoji="1" lang="en-US" sz="1200" kern="0" dirty="0" smtClean="0">
                  <a:solidFill>
                    <a:srgbClr val="000000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L-Preamble</a:t>
              </a:r>
            </a:p>
            <a:p>
              <a:pPr algn="ctr" latinLnBrk="1">
                <a:defRPr/>
              </a:pPr>
              <a:r>
                <a:rPr kumimoji="1" lang="en-US" sz="1200" kern="0" dirty="0" smtClean="0">
                  <a:solidFill>
                    <a:srgbClr val="000000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/ RL-SIG</a:t>
              </a:r>
              <a:endParaRPr kumimoji="1" lang="en-US" sz="1200" kern="0" dirty="0">
                <a:solidFill>
                  <a:srgbClr val="000000"/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endParaRPr>
            </a:p>
          </p:txBody>
        </p:sp>
        <p:cxnSp>
          <p:nvCxnSpPr>
            <p:cNvPr id="41" name="Straight Connector 40"/>
            <p:cNvCxnSpPr/>
            <p:nvPr/>
          </p:nvCxnSpPr>
          <p:spPr bwMode="auto">
            <a:xfrm>
              <a:off x="3352800" y="3429911"/>
              <a:ext cx="0" cy="438689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2" name="Straight Connector 41"/>
            <p:cNvCxnSpPr/>
            <p:nvPr/>
          </p:nvCxnSpPr>
          <p:spPr bwMode="auto">
            <a:xfrm>
              <a:off x="3352800" y="4191000"/>
              <a:ext cx="0" cy="438689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3" name="Straight Connector 42"/>
            <p:cNvCxnSpPr/>
            <p:nvPr/>
          </p:nvCxnSpPr>
          <p:spPr bwMode="auto">
            <a:xfrm>
              <a:off x="3352800" y="5020415"/>
              <a:ext cx="0" cy="438689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4" name="Straight Connector 43"/>
            <p:cNvCxnSpPr/>
            <p:nvPr/>
          </p:nvCxnSpPr>
          <p:spPr bwMode="auto">
            <a:xfrm>
              <a:off x="3352800" y="5872263"/>
              <a:ext cx="0" cy="438689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49" name="TextBox 48"/>
            <p:cNvSpPr txBox="1"/>
            <p:nvPr/>
          </p:nvSpPr>
          <p:spPr>
            <a:xfrm>
              <a:off x="5389613" y="3504656"/>
              <a:ext cx="78258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latinLnBrk="1">
                <a:defRPr/>
              </a:pPr>
              <a:r>
                <a:rPr kumimoji="1" lang="en-US" sz="1200" kern="0" dirty="0" smtClean="0">
                  <a:solidFill>
                    <a:srgbClr val="000000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EHT-SIG</a:t>
              </a: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5334000" y="4295001"/>
              <a:ext cx="78258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latinLnBrk="1">
                <a:defRPr/>
              </a:pPr>
              <a:r>
                <a:rPr kumimoji="1" lang="en-US" sz="1200" kern="0" dirty="0" smtClean="0">
                  <a:solidFill>
                    <a:srgbClr val="000000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EHT-SIG</a:t>
              </a: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5334000" y="5133201"/>
              <a:ext cx="78258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latinLnBrk="1">
                <a:defRPr/>
              </a:pPr>
              <a:r>
                <a:rPr kumimoji="1" lang="en-US" sz="1200" kern="0" dirty="0" smtClean="0">
                  <a:solidFill>
                    <a:srgbClr val="000000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EHT-SIG</a:t>
              </a: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5334000" y="5971401"/>
              <a:ext cx="78258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latinLnBrk="1">
                <a:defRPr/>
              </a:pPr>
              <a:r>
                <a:rPr kumimoji="1" lang="en-US" sz="1200" kern="0" dirty="0" smtClean="0">
                  <a:solidFill>
                    <a:srgbClr val="000000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EHT-SIG</a:t>
              </a: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3786952" y="3532629"/>
              <a:ext cx="70884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atinLnBrk="1">
                <a:defRPr/>
              </a:pPr>
              <a:r>
                <a:rPr kumimoji="1" lang="en-US" sz="1200" kern="0" dirty="0" smtClean="0">
                  <a:solidFill>
                    <a:srgbClr val="000000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U-SIG 2</a:t>
              </a:r>
              <a:endParaRPr kumimoji="1" lang="en-US" sz="1200" kern="0" dirty="0">
                <a:solidFill>
                  <a:srgbClr val="000000"/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3786952" y="4295001"/>
              <a:ext cx="70884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atinLnBrk="1">
                <a:defRPr/>
              </a:pPr>
              <a:r>
                <a:rPr kumimoji="1" lang="en-US" sz="1200" kern="0" dirty="0" smtClean="0">
                  <a:solidFill>
                    <a:srgbClr val="000000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U-SIG 2</a:t>
              </a:r>
              <a:endParaRPr kumimoji="1" lang="en-US" sz="1200" kern="0" dirty="0">
                <a:solidFill>
                  <a:srgbClr val="000000"/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3810000" y="5133201"/>
              <a:ext cx="70884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atinLnBrk="1">
                <a:defRPr/>
              </a:pPr>
              <a:r>
                <a:rPr kumimoji="1" lang="en-US" sz="1200" kern="0" dirty="0" smtClean="0">
                  <a:solidFill>
                    <a:srgbClr val="000000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U-SIG 2</a:t>
              </a:r>
              <a:endParaRPr kumimoji="1" lang="en-US" sz="1200" kern="0" dirty="0">
                <a:solidFill>
                  <a:srgbClr val="000000"/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3810000" y="5957753"/>
              <a:ext cx="70884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atinLnBrk="1">
                <a:defRPr/>
              </a:pPr>
              <a:r>
                <a:rPr kumimoji="1" lang="en-US" sz="1200" kern="0" dirty="0" smtClean="0">
                  <a:solidFill>
                    <a:srgbClr val="000000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U-SIG 2</a:t>
              </a:r>
              <a:endParaRPr kumimoji="1" lang="en-US" sz="1200" kern="0" dirty="0">
                <a:solidFill>
                  <a:srgbClr val="000000"/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3817409" y="3851329"/>
              <a:ext cx="67839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/>
                <a:t>QBPSK</a:t>
              </a:r>
              <a:endParaRPr lang="en-CA" dirty="0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2293409" y="3837801"/>
              <a:ext cx="67839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/>
                <a:t>QBPSK</a:t>
              </a:r>
              <a:endParaRPr lang="en-CA" dirty="0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3817409" y="4599296"/>
              <a:ext cx="67839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/>
                <a:t>QBPSK</a:t>
              </a:r>
              <a:endParaRPr lang="en-CA" dirty="0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2293409" y="4599801"/>
              <a:ext cx="67839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/>
                <a:t>QBPSK</a:t>
              </a:r>
              <a:endParaRPr lang="en-CA" dirty="0"/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3817409" y="5438001"/>
              <a:ext cx="67839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/>
                <a:t>QBPSK</a:t>
              </a:r>
              <a:endParaRPr lang="en-CA" dirty="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2293409" y="5438001"/>
              <a:ext cx="67839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/>
                <a:t>QBPSK</a:t>
              </a:r>
              <a:endParaRPr lang="en-CA" dirty="0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3817409" y="6276201"/>
              <a:ext cx="67839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/>
                <a:t>QBPSK</a:t>
              </a:r>
              <a:endParaRPr lang="en-CA" dirty="0"/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2293409" y="6276201"/>
              <a:ext cx="67839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/>
                <a:t>QBPSK</a:t>
              </a:r>
              <a:endParaRPr lang="en-CA" dirty="0"/>
            </a:p>
          </p:txBody>
        </p:sp>
      </p:grpSp>
    </p:spTree>
    <p:extLst>
      <p:ext uri="{BB962C8B-B14F-4D97-AF65-F5344CB8AC3E}">
        <p14:creationId xmlns:p14="http://schemas.microsoft.com/office/powerpoint/2010/main" val="18830201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Reference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610600" cy="4343400"/>
          </a:xfrm>
        </p:spPr>
        <p:txBody>
          <a:bodyPr/>
          <a:lstStyle/>
          <a:p>
            <a:r>
              <a:rPr lang="en-US" b="0" dirty="0"/>
              <a:t>[1] Ron Porat, “6GHz LPI Range Extension” 11-20/965r3, IEEE </a:t>
            </a:r>
            <a:r>
              <a:rPr lang="en-US" b="0" dirty="0" smtClean="0"/>
              <a:t>TGbe</a:t>
            </a:r>
          </a:p>
          <a:p>
            <a:r>
              <a:rPr lang="en-US" b="0" dirty="0"/>
              <a:t>[2] Jianhan Liu, et. al., “DCM for range extension in 6GHz LPI”, 11-20/986r1, IEEE </a:t>
            </a:r>
            <a:r>
              <a:rPr lang="en-US" b="0" dirty="0" smtClean="0"/>
              <a:t>TGbe</a:t>
            </a:r>
          </a:p>
          <a:p>
            <a:r>
              <a:rPr lang="en-US" b="0" dirty="0"/>
              <a:t>[3] Jianhan Liu, et. al., “On Modulation of MCS0 DCM and DCM Capability”, 11-16/655r1, IEEE </a:t>
            </a:r>
            <a:r>
              <a:rPr lang="en-US" b="0" dirty="0" smtClean="0"/>
              <a:t>TGax</a:t>
            </a:r>
          </a:p>
          <a:p>
            <a:r>
              <a:rPr lang="en-US" b="0" dirty="0" smtClean="0"/>
              <a:t>[4] Sameer Vermani, “Open Issues on Preamble Design”, 11-20/1238r0, IEEE TGbe</a:t>
            </a:r>
            <a:endParaRPr lang="en-US" b="0" dirty="0"/>
          </a:p>
          <a:p>
            <a:endParaRPr lang="en-US" b="0" dirty="0"/>
          </a:p>
          <a:p>
            <a:endParaRPr lang="en-US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Aug 2020</a:t>
            </a:r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24521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제목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608013"/>
          </a:xfrm>
        </p:spPr>
        <p:txBody>
          <a:bodyPr/>
          <a:lstStyle/>
          <a:p>
            <a:r>
              <a:rPr lang="en-US" altLang="ko-KR" dirty="0" smtClean="0">
                <a:ea typeface="Gulim" panose="020B0600000101010101" pitchFamily="34" charset="-127"/>
              </a:rPr>
              <a:t>Background</a:t>
            </a:r>
            <a:endParaRPr lang="ko-KR" altLang="en-US" dirty="0" smtClean="0">
              <a:ea typeface="Gulim" panose="020B0600000101010101" pitchFamily="34" charset="-127"/>
            </a:endParaRPr>
          </a:p>
        </p:txBody>
      </p:sp>
      <p:sp>
        <p:nvSpPr>
          <p:cNvPr id="4" name="날짜 개체 틀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Aug 2020</a:t>
            </a:r>
            <a:endParaRPr lang="en-US" altLang="ko-KR"/>
          </a:p>
        </p:txBody>
      </p:sp>
      <p:sp>
        <p:nvSpPr>
          <p:cNvPr id="5126" name="슬라이드 번호 개체 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/>
              <a:t>Slide </a:t>
            </a:r>
            <a:fld id="{5128BAC4-F7E3-4930-9F5B-4136CA8B6505}" type="slidenum">
              <a:rPr lang="en-US" altLang="ko-KR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ko-KR" sz="1200" b="0"/>
          </a:p>
        </p:txBody>
      </p:sp>
      <p:sp>
        <p:nvSpPr>
          <p:cNvPr id="7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6859489" y="6475413"/>
            <a:ext cx="1684436" cy="184666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763000" cy="4954587"/>
          </a:xfrm>
        </p:spPr>
        <p:txBody>
          <a:bodyPr/>
          <a:lstStyle/>
          <a:p>
            <a:r>
              <a:rPr lang="en-US" altLang="zh-CN" b="0" dirty="0"/>
              <a:t>DUP mode is defined for non-punctured 80MHz, 160MHz and 320MHz PPDUs transmitted to a single user, and limited to {MCS0+DCM, </a:t>
            </a:r>
            <a:r>
              <a:rPr lang="en-US" altLang="zh-CN" b="0" dirty="0" err="1"/>
              <a:t>Nss</a:t>
            </a:r>
            <a:r>
              <a:rPr lang="en-US" altLang="zh-CN" b="0" dirty="0"/>
              <a:t>=1}  [1]</a:t>
            </a:r>
          </a:p>
          <a:p>
            <a:r>
              <a:rPr lang="en-US" altLang="zh-CN" b="0" dirty="0" smtClean="0"/>
              <a:t>Ref. [1</a:t>
            </a:r>
            <a:r>
              <a:rPr lang="en-US" altLang="zh-CN" b="0" dirty="0"/>
              <a:t>] </a:t>
            </a:r>
            <a:r>
              <a:rPr lang="en-US" altLang="zh-CN" b="0" dirty="0" smtClean="0"/>
              <a:t>mainly targets the Low </a:t>
            </a:r>
            <a:r>
              <a:rPr lang="en-US" altLang="zh-CN" b="0" dirty="0"/>
              <a:t>Power Indoor (LPI) </a:t>
            </a:r>
            <a:r>
              <a:rPr lang="en-US" altLang="zh-CN" b="0" dirty="0" smtClean="0"/>
              <a:t>PPDU </a:t>
            </a:r>
            <a:r>
              <a:rPr lang="en-US" altLang="zh-CN" b="0" dirty="0"/>
              <a:t>with the range extension</a:t>
            </a:r>
          </a:p>
          <a:p>
            <a:r>
              <a:rPr lang="en-US" altLang="zh-CN" b="0" dirty="0"/>
              <a:t>The DUP mode is defined for the payload, which may result in more robust design for the payload than for the preamble</a:t>
            </a:r>
          </a:p>
          <a:p>
            <a:r>
              <a:rPr lang="en-US" altLang="zh-CN" b="0" dirty="0"/>
              <a:t>We propose an LPI </a:t>
            </a:r>
            <a:r>
              <a:rPr lang="en-US" altLang="zh-CN" b="0" dirty="0" smtClean="0"/>
              <a:t>PPDU </a:t>
            </a:r>
            <a:r>
              <a:rPr lang="en-US" altLang="zh-CN" b="0" dirty="0"/>
              <a:t>Format to make the preamble more robust </a:t>
            </a:r>
            <a:endParaRPr lang="en-US" altLang="zh-CN" b="0" dirty="0" smtClean="0"/>
          </a:p>
          <a:p>
            <a:r>
              <a:rPr lang="en-US" altLang="zh-CN" b="0" dirty="0" smtClean="0"/>
              <a:t>2 Symbol U-SIG is more than enough for PHY header in LPI PPDU</a:t>
            </a:r>
          </a:p>
          <a:p>
            <a:pPr lvl="1"/>
            <a:r>
              <a:rPr lang="en-US" altLang="zh-CN" dirty="0" smtClean="0"/>
              <a:t>Preamble without E-SIG is proposed</a:t>
            </a:r>
            <a:endParaRPr lang="zh-CN" altLang="en-US" b="0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 smtClean="0"/>
              <a:t>80 MHz LPI PPDU from [2]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657600"/>
            <a:ext cx="8610600" cy="2514600"/>
          </a:xfrm>
        </p:spPr>
        <p:txBody>
          <a:bodyPr/>
          <a:lstStyle/>
          <a:p>
            <a:r>
              <a:rPr lang="en-CA" dirty="0"/>
              <a:t>LPI </a:t>
            </a:r>
            <a:r>
              <a:rPr lang="en-CA" dirty="0" smtClean="0"/>
              <a:t>PPDU </a:t>
            </a:r>
            <a:r>
              <a:rPr lang="en-CA" dirty="0"/>
              <a:t>is sent to a single user, and it is a non-OFDMA frame</a:t>
            </a:r>
          </a:p>
          <a:p>
            <a:pPr lvl="1"/>
            <a:r>
              <a:rPr lang="en-CA" dirty="0"/>
              <a:t>U-SIG (2 symbols) and E-SIG (1 symbol) are repeated 4 times across 80 MHz, with MCS 0</a:t>
            </a:r>
          </a:p>
          <a:p>
            <a:r>
              <a:rPr lang="en-CA" dirty="0"/>
              <a:t>40 MHz Payload is repeated twice across 80 MHz with MCS0 + </a:t>
            </a:r>
            <a:r>
              <a:rPr lang="en-CA" dirty="0" smtClean="0"/>
              <a:t>DCM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Aug 2020</a:t>
            </a:r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3</a:t>
            </a:fld>
            <a:endParaRPr lang="en-US" altLang="ko-KR"/>
          </a:p>
        </p:txBody>
      </p:sp>
      <p:grpSp>
        <p:nvGrpSpPr>
          <p:cNvPr id="8" name="Group 4"/>
          <p:cNvGrpSpPr>
            <a:grpSpLocks noChangeAspect="1"/>
          </p:cNvGrpSpPr>
          <p:nvPr/>
        </p:nvGrpSpPr>
        <p:grpSpPr bwMode="auto">
          <a:xfrm>
            <a:off x="914400" y="1489075"/>
            <a:ext cx="7294563" cy="1711325"/>
            <a:chOff x="624" y="960"/>
            <a:chExt cx="4595" cy="1078"/>
          </a:xfrm>
        </p:grpSpPr>
        <p:sp>
          <p:nvSpPr>
            <p:cNvPr id="9" name="AutoShape 3"/>
            <p:cNvSpPr>
              <a:spLocks noChangeAspect="1" noChangeArrowheads="1" noTextEdit="1"/>
            </p:cNvSpPr>
            <p:nvPr/>
          </p:nvSpPr>
          <p:spPr bwMode="auto">
            <a:xfrm>
              <a:off x="624" y="960"/>
              <a:ext cx="4595" cy="10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" name="Rectangle 5"/>
            <p:cNvSpPr>
              <a:spLocks noChangeArrowheads="1"/>
            </p:cNvSpPr>
            <p:nvPr/>
          </p:nvSpPr>
          <p:spPr bwMode="auto">
            <a:xfrm>
              <a:off x="645" y="976"/>
              <a:ext cx="745" cy="257"/>
            </a:xfrm>
            <a:prstGeom prst="rect">
              <a:avLst/>
            </a:prstGeom>
            <a:noFill/>
            <a:ln w="31750" cap="rnd">
              <a:solidFill>
                <a:srgbClr val="B3701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1" name="Rectangle 6"/>
            <p:cNvSpPr>
              <a:spLocks noChangeArrowheads="1"/>
            </p:cNvSpPr>
            <p:nvPr/>
          </p:nvSpPr>
          <p:spPr bwMode="auto">
            <a:xfrm>
              <a:off x="897" y="1000"/>
              <a:ext cx="363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353630"/>
                  </a:solidFill>
                  <a:effectLst/>
                  <a:latin typeface="Calibri" panose="020F0502020204030204" pitchFamily="34" charset="0"/>
                </a:rPr>
                <a:t>Legacy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" name="Rectangle 7"/>
            <p:cNvSpPr>
              <a:spLocks noChangeArrowheads="1"/>
            </p:cNvSpPr>
            <p:nvPr/>
          </p:nvSpPr>
          <p:spPr bwMode="auto">
            <a:xfrm>
              <a:off x="839" y="1103"/>
              <a:ext cx="463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353630"/>
                  </a:solidFill>
                  <a:effectLst/>
                  <a:latin typeface="Calibri" panose="020F0502020204030204" pitchFamily="34" charset="0"/>
                </a:rPr>
                <a:t>preamble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" name="Rectangle 8"/>
            <p:cNvSpPr>
              <a:spLocks noChangeArrowheads="1"/>
            </p:cNvSpPr>
            <p:nvPr/>
          </p:nvSpPr>
          <p:spPr bwMode="auto">
            <a:xfrm>
              <a:off x="645" y="1238"/>
              <a:ext cx="745" cy="257"/>
            </a:xfrm>
            <a:prstGeom prst="rect">
              <a:avLst/>
            </a:prstGeom>
            <a:noFill/>
            <a:ln w="31750" cap="rnd">
              <a:solidFill>
                <a:srgbClr val="B3701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4" name="Rectangle 9"/>
            <p:cNvSpPr>
              <a:spLocks noChangeArrowheads="1"/>
            </p:cNvSpPr>
            <p:nvPr/>
          </p:nvSpPr>
          <p:spPr bwMode="auto">
            <a:xfrm>
              <a:off x="897" y="1262"/>
              <a:ext cx="363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353630"/>
                  </a:solidFill>
                  <a:effectLst/>
                  <a:latin typeface="Calibri" panose="020F0502020204030204" pitchFamily="34" charset="0"/>
                </a:rPr>
                <a:t>Legacy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" name="Rectangle 10"/>
            <p:cNvSpPr>
              <a:spLocks noChangeArrowheads="1"/>
            </p:cNvSpPr>
            <p:nvPr/>
          </p:nvSpPr>
          <p:spPr bwMode="auto">
            <a:xfrm>
              <a:off x="839" y="1363"/>
              <a:ext cx="463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353630"/>
                  </a:solidFill>
                  <a:effectLst/>
                  <a:latin typeface="Calibri" panose="020F0502020204030204" pitchFamily="34" charset="0"/>
                </a:rPr>
                <a:t>preamble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" name="Rectangle 11"/>
            <p:cNvSpPr>
              <a:spLocks noChangeArrowheads="1"/>
            </p:cNvSpPr>
            <p:nvPr/>
          </p:nvSpPr>
          <p:spPr bwMode="auto">
            <a:xfrm>
              <a:off x="643" y="1500"/>
              <a:ext cx="746" cy="257"/>
            </a:xfrm>
            <a:prstGeom prst="rect">
              <a:avLst/>
            </a:prstGeom>
            <a:noFill/>
            <a:ln w="31750" cap="rnd">
              <a:solidFill>
                <a:srgbClr val="B3701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7" name="Rectangle 12"/>
            <p:cNvSpPr>
              <a:spLocks noChangeArrowheads="1"/>
            </p:cNvSpPr>
            <p:nvPr/>
          </p:nvSpPr>
          <p:spPr bwMode="auto">
            <a:xfrm>
              <a:off x="895" y="1522"/>
              <a:ext cx="364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353630"/>
                  </a:solidFill>
                  <a:effectLst/>
                  <a:latin typeface="Calibri" panose="020F0502020204030204" pitchFamily="34" charset="0"/>
                </a:rPr>
                <a:t>Legacy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" name="Rectangle 13"/>
            <p:cNvSpPr>
              <a:spLocks noChangeArrowheads="1"/>
            </p:cNvSpPr>
            <p:nvPr/>
          </p:nvSpPr>
          <p:spPr bwMode="auto">
            <a:xfrm>
              <a:off x="837" y="1626"/>
              <a:ext cx="463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353630"/>
                  </a:solidFill>
                  <a:effectLst/>
                  <a:latin typeface="Calibri" panose="020F0502020204030204" pitchFamily="34" charset="0"/>
                </a:rPr>
                <a:t>preamble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" name="Rectangle 14"/>
            <p:cNvSpPr>
              <a:spLocks noChangeArrowheads="1"/>
            </p:cNvSpPr>
            <p:nvPr/>
          </p:nvSpPr>
          <p:spPr bwMode="auto">
            <a:xfrm>
              <a:off x="643" y="1762"/>
              <a:ext cx="746" cy="256"/>
            </a:xfrm>
            <a:prstGeom prst="rect">
              <a:avLst/>
            </a:prstGeom>
            <a:noFill/>
            <a:ln w="31750" cap="rnd">
              <a:solidFill>
                <a:srgbClr val="B3701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0" name="Rectangle 15"/>
            <p:cNvSpPr>
              <a:spLocks noChangeArrowheads="1"/>
            </p:cNvSpPr>
            <p:nvPr/>
          </p:nvSpPr>
          <p:spPr bwMode="auto">
            <a:xfrm>
              <a:off x="895" y="1785"/>
              <a:ext cx="364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353630"/>
                  </a:solidFill>
                  <a:effectLst/>
                  <a:latin typeface="Calibri" panose="020F0502020204030204" pitchFamily="34" charset="0"/>
                </a:rPr>
                <a:t>Legacy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" name="Rectangle 16"/>
            <p:cNvSpPr>
              <a:spLocks noChangeArrowheads="1"/>
            </p:cNvSpPr>
            <p:nvPr/>
          </p:nvSpPr>
          <p:spPr bwMode="auto">
            <a:xfrm>
              <a:off x="837" y="1888"/>
              <a:ext cx="463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353630"/>
                  </a:solidFill>
                  <a:effectLst/>
                  <a:latin typeface="Calibri" panose="020F0502020204030204" pitchFamily="34" charset="0"/>
                </a:rPr>
                <a:t>preamble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" name="Rectangle 17"/>
            <p:cNvSpPr>
              <a:spLocks noChangeArrowheads="1"/>
            </p:cNvSpPr>
            <p:nvPr/>
          </p:nvSpPr>
          <p:spPr bwMode="auto">
            <a:xfrm>
              <a:off x="1389" y="976"/>
              <a:ext cx="494" cy="263"/>
            </a:xfrm>
            <a:prstGeom prst="rect">
              <a:avLst/>
            </a:prstGeom>
            <a:noFill/>
            <a:ln w="31750" cap="rnd">
              <a:solidFill>
                <a:srgbClr val="B3701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3" name="Rectangle 18"/>
            <p:cNvSpPr>
              <a:spLocks noChangeArrowheads="1"/>
            </p:cNvSpPr>
            <p:nvPr/>
          </p:nvSpPr>
          <p:spPr bwMode="auto">
            <a:xfrm>
              <a:off x="1525" y="1044"/>
              <a:ext cx="119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353630"/>
                  </a:solidFill>
                  <a:effectLst/>
                  <a:latin typeface="Calibri" panose="020F0502020204030204" pitchFamily="34" charset="0"/>
                </a:rPr>
                <a:t>U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" name="Rectangle 19"/>
            <p:cNvSpPr>
              <a:spLocks noChangeArrowheads="1"/>
            </p:cNvSpPr>
            <p:nvPr/>
          </p:nvSpPr>
          <p:spPr bwMode="auto">
            <a:xfrm>
              <a:off x="1588" y="1044"/>
              <a:ext cx="85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353630"/>
                  </a:solidFill>
                  <a:effectLst/>
                  <a:latin typeface="Calibri" panose="020F0502020204030204" pitchFamily="34" charset="0"/>
                </a:rPr>
                <a:t>-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5" name="Rectangle 20"/>
            <p:cNvSpPr>
              <a:spLocks noChangeArrowheads="1"/>
            </p:cNvSpPr>
            <p:nvPr/>
          </p:nvSpPr>
          <p:spPr bwMode="auto">
            <a:xfrm>
              <a:off x="1619" y="1044"/>
              <a:ext cx="194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353630"/>
                  </a:solidFill>
                  <a:effectLst/>
                  <a:latin typeface="Calibri" panose="020F0502020204030204" pitchFamily="34" charset="0"/>
                </a:rPr>
                <a:t>SIG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6" name="Rectangle 21"/>
            <p:cNvSpPr>
              <a:spLocks noChangeArrowheads="1"/>
            </p:cNvSpPr>
            <p:nvPr/>
          </p:nvSpPr>
          <p:spPr bwMode="auto">
            <a:xfrm>
              <a:off x="1391" y="1233"/>
              <a:ext cx="493" cy="262"/>
            </a:xfrm>
            <a:prstGeom prst="rect">
              <a:avLst/>
            </a:prstGeom>
            <a:noFill/>
            <a:ln w="31750" cap="rnd">
              <a:solidFill>
                <a:srgbClr val="B3701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7" name="Rectangle 22"/>
            <p:cNvSpPr>
              <a:spLocks noChangeArrowheads="1"/>
            </p:cNvSpPr>
            <p:nvPr/>
          </p:nvSpPr>
          <p:spPr bwMode="auto">
            <a:xfrm>
              <a:off x="1526" y="1296"/>
              <a:ext cx="120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353630"/>
                  </a:solidFill>
                  <a:effectLst/>
                  <a:latin typeface="Calibri" panose="020F0502020204030204" pitchFamily="34" charset="0"/>
                </a:rPr>
                <a:t>U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8" name="Rectangle 23"/>
            <p:cNvSpPr>
              <a:spLocks noChangeArrowheads="1"/>
            </p:cNvSpPr>
            <p:nvPr/>
          </p:nvSpPr>
          <p:spPr bwMode="auto">
            <a:xfrm>
              <a:off x="1590" y="1296"/>
              <a:ext cx="85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353630"/>
                  </a:solidFill>
                  <a:effectLst/>
                  <a:latin typeface="Calibri" panose="020F0502020204030204" pitchFamily="34" charset="0"/>
                </a:rPr>
                <a:t>-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9" name="Rectangle 24"/>
            <p:cNvSpPr>
              <a:spLocks noChangeArrowheads="1"/>
            </p:cNvSpPr>
            <p:nvPr/>
          </p:nvSpPr>
          <p:spPr bwMode="auto">
            <a:xfrm>
              <a:off x="1620" y="1296"/>
              <a:ext cx="195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353630"/>
                  </a:solidFill>
                  <a:effectLst/>
                  <a:latin typeface="Calibri" panose="020F0502020204030204" pitchFamily="34" charset="0"/>
                </a:rPr>
                <a:t>SIG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0" name="Rectangle 25"/>
            <p:cNvSpPr>
              <a:spLocks noChangeArrowheads="1"/>
            </p:cNvSpPr>
            <p:nvPr/>
          </p:nvSpPr>
          <p:spPr bwMode="auto">
            <a:xfrm>
              <a:off x="1391" y="1494"/>
              <a:ext cx="493" cy="263"/>
            </a:xfrm>
            <a:prstGeom prst="rect">
              <a:avLst/>
            </a:prstGeom>
            <a:noFill/>
            <a:ln w="31750" cap="rnd">
              <a:solidFill>
                <a:srgbClr val="B3701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1" name="Rectangle 26"/>
            <p:cNvSpPr>
              <a:spLocks noChangeArrowheads="1"/>
            </p:cNvSpPr>
            <p:nvPr/>
          </p:nvSpPr>
          <p:spPr bwMode="auto">
            <a:xfrm>
              <a:off x="1526" y="1548"/>
              <a:ext cx="120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353630"/>
                  </a:solidFill>
                  <a:effectLst/>
                  <a:latin typeface="Calibri" panose="020F0502020204030204" pitchFamily="34" charset="0"/>
                </a:rPr>
                <a:t>U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2" name="Rectangle 27"/>
            <p:cNvSpPr>
              <a:spLocks noChangeArrowheads="1"/>
            </p:cNvSpPr>
            <p:nvPr/>
          </p:nvSpPr>
          <p:spPr bwMode="auto">
            <a:xfrm>
              <a:off x="1590" y="1548"/>
              <a:ext cx="85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353630"/>
                  </a:solidFill>
                  <a:effectLst/>
                  <a:latin typeface="Calibri" panose="020F0502020204030204" pitchFamily="34" charset="0"/>
                </a:rPr>
                <a:t>-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3" name="Rectangle 28"/>
            <p:cNvSpPr>
              <a:spLocks noChangeArrowheads="1"/>
            </p:cNvSpPr>
            <p:nvPr/>
          </p:nvSpPr>
          <p:spPr bwMode="auto">
            <a:xfrm>
              <a:off x="1620" y="1548"/>
              <a:ext cx="195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353630"/>
                  </a:solidFill>
                  <a:effectLst/>
                  <a:latin typeface="Calibri" panose="020F0502020204030204" pitchFamily="34" charset="0"/>
                </a:rPr>
                <a:t>SIG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4" name="Rectangle 29"/>
            <p:cNvSpPr>
              <a:spLocks noChangeArrowheads="1"/>
            </p:cNvSpPr>
            <p:nvPr/>
          </p:nvSpPr>
          <p:spPr bwMode="auto">
            <a:xfrm>
              <a:off x="1391" y="1756"/>
              <a:ext cx="493" cy="262"/>
            </a:xfrm>
            <a:prstGeom prst="rect">
              <a:avLst/>
            </a:prstGeom>
            <a:noFill/>
            <a:ln w="31750" cap="rnd">
              <a:solidFill>
                <a:srgbClr val="B3701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5" name="Rectangle 30"/>
            <p:cNvSpPr>
              <a:spLocks noChangeArrowheads="1"/>
            </p:cNvSpPr>
            <p:nvPr/>
          </p:nvSpPr>
          <p:spPr bwMode="auto">
            <a:xfrm>
              <a:off x="1526" y="1800"/>
              <a:ext cx="120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353630"/>
                  </a:solidFill>
                  <a:effectLst/>
                  <a:latin typeface="Calibri" panose="020F0502020204030204" pitchFamily="34" charset="0"/>
                </a:rPr>
                <a:t>U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6" name="Rectangle 31"/>
            <p:cNvSpPr>
              <a:spLocks noChangeArrowheads="1"/>
            </p:cNvSpPr>
            <p:nvPr/>
          </p:nvSpPr>
          <p:spPr bwMode="auto">
            <a:xfrm>
              <a:off x="1590" y="1800"/>
              <a:ext cx="85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353630"/>
                  </a:solidFill>
                  <a:effectLst/>
                  <a:latin typeface="Calibri" panose="020F0502020204030204" pitchFamily="34" charset="0"/>
                </a:rPr>
                <a:t>-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7" name="Rectangle 32"/>
            <p:cNvSpPr>
              <a:spLocks noChangeArrowheads="1"/>
            </p:cNvSpPr>
            <p:nvPr/>
          </p:nvSpPr>
          <p:spPr bwMode="auto">
            <a:xfrm>
              <a:off x="1620" y="1800"/>
              <a:ext cx="195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353630"/>
                  </a:solidFill>
                  <a:effectLst/>
                  <a:latin typeface="Calibri" panose="020F0502020204030204" pitchFamily="34" charset="0"/>
                </a:rPr>
                <a:t>SIG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8" name="Rectangle 33"/>
            <p:cNvSpPr>
              <a:spLocks noChangeArrowheads="1"/>
            </p:cNvSpPr>
            <p:nvPr/>
          </p:nvSpPr>
          <p:spPr bwMode="auto">
            <a:xfrm>
              <a:off x="1891" y="976"/>
              <a:ext cx="491" cy="263"/>
            </a:xfrm>
            <a:prstGeom prst="rect">
              <a:avLst/>
            </a:prstGeom>
            <a:noFill/>
            <a:ln w="31750" cap="rnd">
              <a:solidFill>
                <a:srgbClr val="B3701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9" name="Rectangle 34"/>
            <p:cNvSpPr>
              <a:spLocks noChangeArrowheads="1"/>
            </p:cNvSpPr>
            <p:nvPr/>
          </p:nvSpPr>
          <p:spPr bwMode="auto">
            <a:xfrm>
              <a:off x="1977" y="1044"/>
              <a:ext cx="224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353630"/>
                  </a:solidFill>
                  <a:effectLst/>
                  <a:latin typeface="Calibri" panose="020F0502020204030204" pitchFamily="34" charset="0"/>
                </a:rPr>
                <a:t>EHT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0" name="Rectangle 35"/>
            <p:cNvSpPr>
              <a:spLocks noChangeArrowheads="1"/>
            </p:cNvSpPr>
            <p:nvPr/>
          </p:nvSpPr>
          <p:spPr bwMode="auto">
            <a:xfrm>
              <a:off x="2136" y="1044"/>
              <a:ext cx="85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353630"/>
                  </a:solidFill>
                  <a:effectLst/>
                  <a:latin typeface="Calibri" panose="020F0502020204030204" pitchFamily="34" charset="0"/>
                </a:rPr>
                <a:t>-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1" name="Rectangle 36"/>
            <p:cNvSpPr>
              <a:spLocks noChangeArrowheads="1"/>
            </p:cNvSpPr>
            <p:nvPr/>
          </p:nvSpPr>
          <p:spPr bwMode="auto">
            <a:xfrm>
              <a:off x="2167" y="1044"/>
              <a:ext cx="194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353630"/>
                  </a:solidFill>
                  <a:effectLst/>
                  <a:latin typeface="Calibri" panose="020F0502020204030204" pitchFamily="34" charset="0"/>
                </a:rPr>
                <a:t>SIG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2" name="Rectangle 37"/>
            <p:cNvSpPr>
              <a:spLocks noChangeArrowheads="1"/>
            </p:cNvSpPr>
            <p:nvPr/>
          </p:nvSpPr>
          <p:spPr bwMode="auto">
            <a:xfrm>
              <a:off x="1893" y="1233"/>
              <a:ext cx="491" cy="262"/>
            </a:xfrm>
            <a:prstGeom prst="rect">
              <a:avLst/>
            </a:prstGeom>
            <a:noFill/>
            <a:ln w="31750" cap="rnd">
              <a:solidFill>
                <a:srgbClr val="B3701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3" name="Rectangle 38"/>
            <p:cNvSpPr>
              <a:spLocks noChangeArrowheads="1"/>
            </p:cNvSpPr>
            <p:nvPr/>
          </p:nvSpPr>
          <p:spPr bwMode="auto">
            <a:xfrm>
              <a:off x="1994" y="1296"/>
              <a:ext cx="169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353630"/>
                  </a:solidFill>
                  <a:effectLst/>
                  <a:latin typeface="Calibri" panose="020F0502020204030204" pitchFamily="34" charset="0"/>
                </a:rPr>
                <a:t>EH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4" name="Rectangle 39"/>
            <p:cNvSpPr>
              <a:spLocks noChangeArrowheads="1"/>
            </p:cNvSpPr>
            <p:nvPr/>
          </p:nvSpPr>
          <p:spPr bwMode="auto">
            <a:xfrm>
              <a:off x="2104" y="1296"/>
              <a:ext cx="88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 smtClean="0">
                  <a:ln>
                    <a:noFill/>
                  </a:ln>
                  <a:solidFill>
                    <a:srgbClr val="353630"/>
                  </a:solidFill>
                  <a:effectLst/>
                  <a:latin typeface="Calibri" panose="020F0502020204030204" pitchFamily="34" charset="0"/>
                </a:rPr>
                <a:t>T_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5" name="Rectangle 40"/>
            <p:cNvSpPr>
              <a:spLocks noChangeArrowheads="1"/>
            </p:cNvSpPr>
            <p:nvPr/>
          </p:nvSpPr>
          <p:spPr bwMode="auto">
            <a:xfrm>
              <a:off x="2154" y="1296"/>
              <a:ext cx="194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353630"/>
                  </a:solidFill>
                  <a:effectLst/>
                  <a:latin typeface="Calibri" panose="020F0502020204030204" pitchFamily="34" charset="0"/>
                </a:rPr>
                <a:t>SIG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6" name="Rectangle 41"/>
            <p:cNvSpPr>
              <a:spLocks noChangeArrowheads="1"/>
            </p:cNvSpPr>
            <p:nvPr/>
          </p:nvSpPr>
          <p:spPr bwMode="auto">
            <a:xfrm>
              <a:off x="1893" y="1494"/>
              <a:ext cx="491" cy="263"/>
            </a:xfrm>
            <a:prstGeom prst="rect">
              <a:avLst/>
            </a:prstGeom>
            <a:noFill/>
            <a:ln w="31750" cap="rnd">
              <a:solidFill>
                <a:srgbClr val="B3701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7" name="Rectangle 42"/>
            <p:cNvSpPr>
              <a:spLocks noChangeArrowheads="1"/>
            </p:cNvSpPr>
            <p:nvPr/>
          </p:nvSpPr>
          <p:spPr bwMode="auto">
            <a:xfrm>
              <a:off x="1979" y="1548"/>
              <a:ext cx="224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353630"/>
                  </a:solidFill>
                  <a:effectLst/>
                  <a:latin typeface="Calibri" panose="020F0502020204030204" pitchFamily="34" charset="0"/>
                </a:rPr>
                <a:t>EHT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8" name="Rectangle 43"/>
            <p:cNvSpPr>
              <a:spLocks noChangeArrowheads="1"/>
            </p:cNvSpPr>
            <p:nvPr/>
          </p:nvSpPr>
          <p:spPr bwMode="auto">
            <a:xfrm>
              <a:off x="2138" y="1548"/>
              <a:ext cx="85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353630"/>
                  </a:solidFill>
                  <a:effectLst/>
                  <a:latin typeface="Calibri" panose="020F0502020204030204" pitchFamily="34" charset="0"/>
                </a:rPr>
                <a:t>-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9" name="Rectangle 44"/>
            <p:cNvSpPr>
              <a:spLocks noChangeArrowheads="1"/>
            </p:cNvSpPr>
            <p:nvPr/>
          </p:nvSpPr>
          <p:spPr bwMode="auto">
            <a:xfrm>
              <a:off x="2168" y="1548"/>
              <a:ext cx="195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353630"/>
                  </a:solidFill>
                  <a:effectLst/>
                  <a:latin typeface="Calibri" panose="020F0502020204030204" pitchFamily="34" charset="0"/>
                </a:rPr>
                <a:t>SIG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0" name="Rectangle 45"/>
            <p:cNvSpPr>
              <a:spLocks noChangeArrowheads="1"/>
            </p:cNvSpPr>
            <p:nvPr/>
          </p:nvSpPr>
          <p:spPr bwMode="auto">
            <a:xfrm>
              <a:off x="1893" y="1756"/>
              <a:ext cx="491" cy="262"/>
            </a:xfrm>
            <a:prstGeom prst="rect">
              <a:avLst/>
            </a:prstGeom>
            <a:noFill/>
            <a:ln w="31750" cap="rnd">
              <a:solidFill>
                <a:srgbClr val="B3701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1" name="Rectangle 46"/>
            <p:cNvSpPr>
              <a:spLocks noChangeArrowheads="1"/>
            </p:cNvSpPr>
            <p:nvPr/>
          </p:nvSpPr>
          <p:spPr bwMode="auto">
            <a:xfrm>
              <a:off x="1979" y="1800"/>
              <a:ext cx="224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353630"/>
                  </a:solidFill>
                  <a:effectLst/>
                  <a:latin typeface="Calibri" panose="020F0502020204030204" pitchFamily="34" charset="0"/>
                </a:rPr>
                <a:t>EHT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2" name="Rectangle 47"/>
            <p:cNvSpPr>
              <a:spLocks noChangeArrowheads="1"/>
            </p:cNvSpPr>
            <p:nvPr/>
          </p:nvSpPr>
          <p:spPr bwMode="auto">
            <a:xfrm>
              <a:off x="2138" y="1800"/>
              <a:ext cx="85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353630"/>
                  </a:solidFill>
                  <a:effectLst/>
                  <a:latin typeface="Calibri" panose="020F0502020204030204" pitchFamily="34" charset="0"/>
                </a:rPr>
                <a:t>-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3" name="Rectangle 48"/>
            <p:cNvSpPr>
              <a:spLocks noChangeArrowheads="1"/>
            </p:cNvSpPr>
            <p:nvPr/>
          </p:nvSpPr>
          <p:spPr bwMode="auto">
            <a:xfrm>
              <a:off x="2168" y="1800"/>
              <a:ext cx="195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353630"/>
                  </a:solidFill>
                  <a:effectLst/>
                  <a:latin typeface="Calibri" panose="020F0502020204030204" pitchFamily="34" charset="0"/>
                </a:rPr>
                <a:t>SIG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4" name="Rectangle 49"/>
            <p:cNvSpPr>
              <a:spLocks noChangeArrowheads="1"/>
            </p:cNvSpPr>
            <p:nvPr/>
          </p:nvSpPr>
          <p:spPr bwMode="auto">
            <a:xfrm>
              <a:off x="2840" y="977"/>
              <a:ext cx="439" cy="1041"/>
            </a:xfrm>
            <a:prstGeom prst="rect">
              <a:avLst/>
            </a:prstGeom>
            <a:noFill/>
            <a:ln w="31750" cap="rnd">
              <a:solidFill>
                <a:srgbClr val="B3701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5" name="Rectangle 50"/>
            <p:cNvSpPr>
              <a:spLocks noChangeArrowheads="1"/>
            </p:cNvSpPr>
            <p:nvPr/>
          </p:nvSpPr>
          <p:spPr bwMode="auto">
            <a:xfrm>
              <a:off x="2891" y="1443"/>
              <a:ext cx="224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353630"/>
                  </a:solidFill>
                  <a:effectLst/>
                  <a:latin typeface="Calibri" panose="020F0502020204030204" pitchFamily="34" charset="0"/>
                </a:rPr>
                <a:t>EHT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6" name="Rectangle 51"/>
            <p:cNvSpPr>
              <a:spLocks noChangeArrowheads="1"/>
            </p:cNvSpPr>
            <p:nvPr/>
          </p:nvSpPr>
          <p:spPr bwMode="auto">
            <a:xfrm>
              <a:off x="3050" y="1443"/>
              <a:ext cx="85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353630"/>
                  </a:solidFill>
                  <a:effectLst/>
                  <a:latin typeface="Calibri" panose="020F0502020204030204" pitchFamily="34" charset="0"/>
                </a:rPr>
                <a:t>-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7" name="Rectangle 52"/>
            <p:cNvSpPr>
              <a:spLocks noChangeArrowheads="1"/>
            </p:cNvSpPr>
            <p:nvPr/>
          </p:nvSpPr>
          <p:spPr bwMode="auto">
            <a:xfrm>
              <a:off x="3081" y="1443"/>
              <a:ext cx="199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353630"/>
                  </a:solidFill>
                  <a:effectLst/>
                  <a:latin typeface="Calibri" panose="020F0502020204030204" pitchFamily="34" charset="0"/>
                </a:rPr>
                <a:t>LTF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8" name="Rectangle 53"/>
            <p:cNvSpPr>
              <a:spLocks noChangeArrowheads="1"/>
            </p:cNvSpPr>
            <p:nvPr/>
          </p:nvSpPr>
          <p:spPr bwMode="auto">
            <a:xfrm>
              <a:off x="3280" y="976"/>
              <a:ext cx="1921" cy="1042"/>
            </a:xfrm>
            <a:prstGeom prst="rect">
              <a:avLst/>
            </a:prstGeom>
            <a:noFill/>
            <a:ln w="31750" cap="rnd">
              <a:solidFill>
                <a:srgbClr val="B3701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9" name="Rectangle 54"/>
            <p:cNvSpPr>
              <a:spLocks noChangeArrowheads="1"/>
            </p:cNvSpPr>
            <p:nvPr/>
          </p:nvSpPr>
          <p:spPr bwMode="auto">
            <a:xfrm>
              <a:off x="3953" y="1443"/>
              <a:ext cx="662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353630"/>
                  </a:solidFill>
                  <a:effectLst/>
                  <a:latin typeface="Calibri" panose="020F0502020204030204" pitchFamily="34" charset="0"/>
                </a:rPr>
                <a:t>LPI LR Payload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0" name="Rectangle 55"/>
            <p:cNvSpPr>
              <a:spLocks noChangeArrowheads="1"/>
            </p:cNvSpPr>
            <p:nvPr/>
          </p:nvSpPr>
          <p:spPr bwMode="auto">
            <a:xfrm>
              <a:off x="2388" y="976"/>
              <a:ext cx="439" cy="1042"/>
            </a:xfrm>
            <a:prstGeom prst="rect">
              <a:avLst/>
            </a:prstGeom>
            <a:noFill/>
            <a:ln w="31750" cap="rnd">
              <a:solidFill>
                <a:srgbClr val="B3701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1" name="Rectangle 56"/>
            <p:cNvSpPr>
              <a:spLocks noChangeArrowheads="1"/>
            </p:cNvSpPr>
            <p:nvPr/>
          </p:nvSpPr>
          <p:spPr bwMode="auto">
            <a:xfrm>
              <a:off x="2445" y="1444"/>
              <a:ext cx="224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353630"/>
                  </a:solidFill>
                  <a:effectLst/>
                  <a:latin typeface="Calibri" panose="020F0502020204030204" pitchFamily="34" charset="0"/>
                </a:rPr>
                <a:t>EHT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2" name="Rectangle 57"/>
            <p:cNvSpPr>
              <a:spLocks noChangeArrowheads="1"/>
            </p:cNvSpPr>
            <p:nvPr/>
          </p:nvSpPr>
          <p:spPr bwMode="auto">
            <a:xfrm>
              <a:off x="2604" y="1444"/>
              <a:ext cx="84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353630"/>
                  </a:solidFill>
                  <a:effectLst/>
                  <a:latin typeface="Calibri" panose="020F0502020204030204" pitchFamily="34" charset="0"/>
                </a:rPr>
                <a:t>-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3" name="Rectangle 58"/>
            <p:cNvSpPr>
              <a:spLocks noChangeArrowheads="1"/>
            </p:cNvSpPr>
            <p:nvPr/>
          </p:nvSpPr>
          <p:spPr bwMode="auto">
            <a:xfrm>
              <a:off x="2634" y="1444"/>
              <a:ext cx="204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353630"/>
                  </a:solidFill>
                  <a:effectLst/>
                  <a:latin typeface="Calibri" panose="020F0502020204030204" pitchFamily="34" charset="0"/>
                </a:rPr>
                <a:t>STF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55177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354497"/>
          </a:xfrm>
        </p:spPr>
        <p:txBody>
          <a:bodyPr/>
          <a:lstStyle/>
          <a:p>
            <a:r>
              <a:rPr lang="en-CA" sz="2800" dirty="0"/>
              <a:t>Performance of DCM+MCS0 [3]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5382111"/>
            <a:ext cx="8762999" cy="1038710"/>
          </a:xfrm>
        </p:spPr>
        <p:txBody>
          <a:bodyPr/>
          <a:lstStyle/>
          <a:p>
            <a:r>
              <a:rPr lang="en-CA" sz="1600" dirty="0" smtClean="0"/>
              <a:t>When </a:t>
            </a:r>
            <a:r>
              <a:rPr lang="en-CA" sz="1600" dirty="0"/>
              <a:t>the baseline is 20 MHz </a:t>
            </a:r>
            <a:r>
              <a:rPr lang="en-CA" sz="1600" dirty="0" smtClean="0"/>
              <a:t>MCS0, </a:t>
            </a:r>
            <a:r>
              <a:rPr lang="en-CA" sz="1600" dirty="0"/>
              <a:t>U-SIG achieves 6 dB gain with 4 repetitions</a:t>
            </a:r>
          </a:p>
          <a:p>
            <a:pPr lvl="1"/>
            <a:r>
              <a:rPr lang="en-CA" sz="1400" dirty="0"/>
              <a:t>While Payload achieves 3 dB gain with 2 repetitions and 5 dB gains with DCM</a:t>
            </a:r>
          </a:p>
          <a:p>
            <a:r>
              <a:rPr lang="en-CA" sz="1600" dirty="0"/>
              <a:t>Payload is more robust than </a:t>
            </a:r>
            <a:r>
              <a:rPr lang="en-CA" sz="1600" dirty="0" smtClean="0"/>
              <a:t>U-SIG, based on an Intuitive analysis</a:t>
            </a:r>
            <a:endParaRPr lang="en-CA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Aug 2020</a:t>
            </a:r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4</a:t>
            </a:fld>
            <a:endParaRPr lang="en-US" altLang="ko-KR"/>
          </a:p>
        </p:txBody>
      </p:sp>
      <p:grpSp>
        <p:nvGrpSpPr>
          <p:cNvPr id="8" name="Group 7"/>
          <p:cNvGrpSpPr/>
          <p:nvPr/>
        </p:nvGrpSpPr>
        <p:grpSpPr>
          <a:xfrm>
            <a:off x="1447800" y="1143000"/>
            <a:ext cx="6553200" cy="4191000"/>
            <a:chOff x="1447800" y="685800"/>
            <a:chExt cx="6553200" cy="4191000"/>
          </a:xfrm>
        </p:grpSpPr>
        <p:pic>
          <p:nvPicPr>
            <p:cNvPr id="9" name="Picture 1" descr="image001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447800" y="685800"/>
              <a:ext cx="6553200" cy="419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10" name="Straight Connector 9"/>
            <p:cNvCxnSpPr/>
            <p:nvPr/>
          </p:nvCxnSpPr>
          <p:spPr bwMode="auto">
            <a:xfrm>
              <a:off x="3160644" y="2729948"/>
              <a:ext cx="1981200" cy="0"/>
            </a:xfrm>
            <a:prstGeom prst="line">
              <a:avLst/>
            </a:prstGeom>
            <a:noFill/>
            <a:ln w="22225" cap="flat" cmpd="sng" algn="ctr">
              <a:solidFill>
                <a:srgbClr val="FF0000"/>
              </a:solidFill>
              <a:prstDash val="solid"/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1" name="TextBox 10"/>
            <p:cNvSpPr txBox="1"/>
            <p:nvPr/>
          </p:nvSpPr>
          <p:spPr>
            <a:xfrm>
              <a:off x="3810000" y="2362200"/>
              <a:ext cx="60144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/>
                <a:t>5 dB</a:t>
              </a:r>
              <a:endParaRPr lang="en-CA" dirty="0"/>
            </a:p>
          </p:txBody>
        </p:sp>
      </p:grpSp>
    </p:spTree>
    <p:extLst>
      <p:ext uri="{BB962C8B-B14F-4D97-AF65-F5344CB8AC3E}">
        <p14:creationId xmlns:p14="http://schemas.microsoft.com/office/powerpoint/2010/main" val="955570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420118"/>
          </a:xfrm>
        </p:spPr>
        <p:txBody>
          <a:bodyPr/>
          <a:lstStyle/>
          <a:p>
            <a:r>
              <a:rPr lang="en-CA" dirty="0" smtClean="0"/>
              <a:t>Performance check by Simulation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5486400"/>
            <a:ext cx="8305799" cy="762000"/>
          </a:xfrm>
        </p:spPr>
        <p:txBody>
          <a:bodyPr/>
          <a:lstStyle/>
          <a:p>
            <a:r>
              <a:rPr lang="en-CA" sz="1400" b="0" dirty="0" smtClean="0"/>
              <a:t>Indication of LPI PPDU needs to take place before the U-SIG decoding in order to apply the 4x combining to decoding the U-SIG </a:t>
            </a:r>
          </a:p>
          <a:p>
            <a:r>
              <a:rPr lang="en-CA" sz="1400" b="0" dirty="0" smtClean="0"/>
              <a:t>DCM gain is optimized with the smaller RU size, higher MCS, and with the shorter packet size</a:t>
            </a:r>
          </a:p>
          <a:p>
            <a:r>
              <a:rPr lang="en-CA" sz="1400" b="0" dirty="0" smtClean="0"/>
              <a:t>Detection SNR range (10% PER) for 80 MHz is about 6 dB higher than the 20 MHz only detection</a:t>
            </a:r>
            <a:endParaRPr lang="en-CA" sz="1400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Aug 2020</a:t>
            </a:r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5</a:t>
            </a:fld>
            <a:endParaRPr lang="en-US" altLang="ko-KR"/>
          </a:p>
        </p:txBody>
      </p:sp>
      <p:pic>
        <p:nvPicPr>
          <p:cNvPr id="1026" name="Picture 1" descr="image00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1" y="1076119"/>
            <a:ext cx="8086724" cy="44864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784280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33400"/>
            <a:ext cx="9144000" cy="533399"/>
          </a:xfrm>
        </p:spPr>
        <p:txBody>
          <a:bodyPr/>
          <a:lstStyle/>
          <a:p>
            <a:r>
              <a:rPr lang="en-US" sz="2400" dirty="0" smtClean="0">
                <a:solidFill>
                  <a:srgbClr val="000000"/>
                </a:solidFill>
              </a:rPr>
              <a:t>Proposed 80 MHz EHT LPI PPDU</a:t>
            </a:r>
            <a:endParaRPr lang="en-CA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944" y="3886200"/>
            <a:ext cx="9089408" cy="2513012"/>
          </a:xfrm>
        </p:spPr>
        <p:txBody>
          <a:bodyPr/>
          <a:lstStyle/>
          <a:p>
            <a:r>
              <a:rPr lang="en-CA" sz="1600" dirty="0"/>
              <a:t>We propose to repeat U-SIG once in time domain just like RL-SIG, and call it RU-SIG</a:t>
            </a:r>
          </a:p>
          <a:p>
            <a:r>
              <a:rPr lang="en-CA" sz="1600" dirty="0" smtClean="0"/>
              <a:t>LPI PPDU </a:t>
            </a:r>
            <a:r>
              <a:rPr lang="en-CA" sz="1600" dirty="0"/>
              <a:t>is auto-detected with the correlation check between U-SIG and RU-SIG</a:t>
            </a:r>
          </a:p>
          <a:p>
            <a:pPr lvl="1"/>
            <a:r>
              <a:rPr lang="en-CA" sz="1600" dirty="0"/>
              <a:t>PPDU type for </a:t>
            </a:r>
            <a:r>
              <a:rPr lang="en-CA" sz="1600" dirty="0" smtClean="0"/>
              <a:t>LPI </a:t>
            </a:r>
            <a:r>
              <a:rPr lang="en-CA" sz="1600" dirty="0"/>
              <a:t>is not </a:t>
            </a:r>
            <a:r>
              <a:rPr lang="en-CA" sz="1600" dirty="0" smtClean="0"/>
              <a:t>needed to explicitly indicate</a:t>
            </a:r>
          </a:p>
          <a:p>
            <a:r>
              <a:rPr lang="en-CA" sz="1600" dirty="0" smtClean="0"/>
              <a:t>The parameters such as Puncturing patterns, PPDU type, EHT-SIG MCS, Payload MCS, Number of EHT-SIG Symbols, EHT-SIG Compression, N_STS bits are not needed for LPI </a:t>
            </a:r>
            <a:endParaRPr lang="en-US" sz="1600" dirty="0"/>
          </a:p>
          <a:p>
            <a:pPr lvl="0"/>
            <a:r>
              <a:rPr lang="en-CA" sz="1600" dirty="0" smtClean="0">
                <a:solidFill>
                  <a:srgbClr val="000000"/>
                </a:solidFill>
              </a:rPr>
              <a:t>2 Symbol U-SIG seems good enough for the preamble efficiency. Overflow extra EHT-SIG symbol is not necessary</a:t>
            </a:r>
          </a:p>
          <a:p>
            <a:pPr lvl="0"/>
            <a:r>
              <a:rPr lang="en-CA" sz="1600" dirty="0" smtClean="0">
                <a:solidFill>
                  <a:srgbClr val="000000"/>
                </a:solidFill>
              </a:rPr>
              <a:t>Auto-detection is good for non-destination STAs to discern LPI frame from the regular frames such as EHT MU PPDU and EHT ER SU type of PPDU</a:t>
            </a:r>
            <a:endParaRPr lang="en-CA" sz="1600" dirty="0">
              <a:solidFill>
                <a:srgbClr val="000000"/>
              </a:solidFill>
            </a:endParaRPr>
          </a:p>
          <a:p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Aug 2020</a:t>
            </a:r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6</a:t>
            </a:fld>
            <a:endParaRPr lang="en-US" altLang="ko-KR"/>
          </a:p>
        </p:txBody>
      </p:sp>
      <p:grpSp>
        <p:nvGrpSpPr>
          <p:cNvPr id="40" name="Group 39"/>
          <p:cNvGrpSpPr/>
          <p:nvPr/>
        </p:nvGrpSpPr>
        <p:grpSpPr>
          <a:xfrm>
            <a:off x="609600" y="990600"/>
            <a:ext cx="7848600" cy="2901288"/>
            <a:chOff x="609600" y="990600"/>
            <a:chExt cx="7848600" cy="2901288"/>
          </a:xfrm>
        </p:grpSpPr>
        <p:sp>
          <p:nvSpPr>
            <p:cNvPr id="41" name="Rectangle 40"/>
            <p:cNvSpPr/>
            <p:nvPr/>
          </p:nvSpPr>
          <p:spPr bwMode="auto">
            <a:xfrm>
              <a:off x="609600" y="996288"/>
              <a:ext cx="5943600" cy="457200"/>
            </a:xfrm>
            <a:prstGeom prst="rect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>
                <a:defRPr/>
              </a:pPr>
              <a:endParaRPr lang="en-US" sz="1200" kern="0" smtClean="0">
                <a:solidFill>
                  <a:srgbClr val="000000"/>
                </a:solidFill>
                <a:latin typeface="Times New Roman" pitchFamily="18" charset="0"/>
                <a:ea typeface="Gulim" panose="020B0600000101010101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42" name="Rectangle 41"/>
            <p:cNvSpPr/>
            <p:nvPr/>
          </p:nvSpPr>
          <p:spPr bwMode="auto">
            <a:xfrm>
              <a:off x="609600" y="1758288"/>
              <a:ext cx="5943600" cy="457200"/>
            </a:xfrm>
            <a:prstGeom prst="rect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>
                <a:defRPr/>
              </a:pPr>
              <a:endParaRPr lang="en-US" sz="1200" kern="0" smtClean="0">
                <a:solidFill>
                  <a:srgbClr val="000000"/>
                </a:solidFill>
                <a:latin typeface="Times New Roman" pitchFamily="18" charset="0"/>
                <a:ea typeface="Gulim" panose="020B0600000101010101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43" name="Rectangle 42"/>
            <p:cNvSpPr/>
            <p:nvPr/>
          </p:nvSpPr>
          <p:spPr bwMode="auto">
            <a:xfrm>
              <a:off x="609600" y="2596488"/>
              <a:ext cx="5943600" cy="457200"/>
            </a:xfrm>
            <a:prstGeom prst="rect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>
                <a:defRPr/>
              </a:pPr>
              <a:endParaRPr lang="en-US" sz="1200" kern="0" smtClean="0">
                <a:solidFill>
                  <a:srgbClr val="000000"/>
                </a:solidFill>
                <a:latin typeface="Times New Roman" pitchFamily="18" charset="0"/>
                <a:ea typeface="Gulim" panose="020B0600000101010101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44" name="Rectangle 43"/>
            <p:cNvSpPr/>
            <p:nvPr/>
          </p:nvSpPr>
          <p:spPr bwMode="auto">
            <a:xfrm>
              <a:off x="609600" y="3434688"/>
              <a:ext cx="5943600" cy="457200"/>
            </a:xfrm>
            <a:prstGeom prst="rect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>
                <a:defRPr/>
              </a:pPr>
              <a:endParaRPr lang="en-US" sz="1200" kern="0" smtClean="0">
                <a:solidFill>
                  <a:srgbClr val="000000"/>
                </a:solidFill>
                <a:latin typeface="Times New Roman" pitchFamily="18" charset="0"/>
                <a:ea typeface="Gulim" panose="020B0600000101010101" pitchFamily="34" charset="-127"/>
                <a:cs typeface="Arial" panose="020B0604020202020204" pitchFamily="34" charset="0"/>
              </a:endParaRPr>
            </a:p>
          </p:txBody>
        </p:sp>
        <p:cxnSp>
          <p:nvCxnSpPr>
            <p:cNvPr id="45" name="Straight Connector 44"/>
            <p:cNvCxnSpPr/>
            <p:nvPr/>
          </p:nvCxnSpPr>
          <p:spPr bwMode="auto">
            <a:xfrm>
              <a:off x="1828800" y="996288"/>
              <a:ext cx="0" cy="457200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6" name="Straight Connector 45"/>
            <p:cNvCxnSpPr/>
            <p:nvPr/>
          </p:nvCxnSpPr>
          <p:spPr bwMode="auto">
            <a:xfrm>
              <a:off x="1828800" y="1758288"/>
              <a:ext cx="0" cy="457200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0" name="Straight Connector 49"/>
            <p:cNvCxnSpPr/>
            <p:nvPr/>
          </p:nvCxnSpPr>
          <p:spPr bwMode="auto">
            <a:xfrm>
              <a:off x="1828800" y="2596488"/>
              <a:ext cx="0" cy="457200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1" name="Straight Connector 50"/>
            <p:cNvCxnSpPr/>
            <p:nvPr/>
          </p:nvCxnSpPr>
          <p:spPr bwMode="auto">
            <a:xfrm>
              <a:off x="1828800" y="3434688"/>
              <a:ext cx="0" cy="457200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2" name="Straight Connector 51"/>
            <p:cNvCxnSpPr/>
            <p:nvPr/>
          </p:nvCxnSpPr>
          <p:spPr bwMode="auto">
            <a:xfrm>
              <a:off x="4191000" y="996288"/>
              <a:ext cx="0" cy="457200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3" name="Straight Connector 52"/>
            <p:cNvCxnSpPr/>
            <p:nvPr/>
          </p:nvCxnSpPr>
          <p:spPr bwMode="auto">
            <a:xfrm>
              <a:off x="4191000" y="1758288"/>
              <a:ext cx="0" cy="457200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4" name="Straight Connector 53"/>
            <p:cNvCxnSpPr/>
            <p:nvPr/>
          </p:nvCxnSpPr>
          <p:spPr bwMode="auto">
            <a:xfrm>
              <a:off x="4191000" y="2596488"/>
              <a:ext cx="0" cy="457200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5" name="Straight Connector 54"/>
            <p:cNvCxnSpPr/>
            <p:nvPr/>
          </p:nvCxnSpPr>
          <p:spPr bwMode="auto">
            <a:xfrm>
              <a:off x="4191000" y="3434688"/>
              <a:ext cx="0" cy="457200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56" name="Rectangle 55"/>
            <p:cNvSpPr/>
            <p:nvPr/>
          </p:nvSpPr>
          <p:spPr bwMode="auto">
            <a:xfrm>
              <a:off x="6553200" y="996288"/>
              <a:ext cx="1905000" cy="2895600"/>
            </a:xfrm>
            <a:prstGeom prst="rect">
              <a:avLst/>
            </a:prstGeom>
            <a:noFill/>
            <a:ln w="12700" cap="flat" cmpd="sng" algn="ctr">
              <a:solidFill>
                <a:srgbClr val="000000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>
                <a:defRPr/>
              </a:pPr>
              <a:endParaRPr lang="en-US" sz="1200" kern="0" smtClean="0">
                <a:solidFill>
                  <a:srgbClr val="000000"/>
                </a:solidFill>
                <a:latin typeface="Times New Roman" pitchFamily="18" charset="0"/>
                <a:ea typeface="Gulim" panose="020B0600000101010101" pitchFamily="34" charset="-127"/>
                <a:cs typeface="Arial" panose="020B0604020202020204" pitchFamily="34" charset="0"/>
              </a:endParaRPr>
            </a:p>
          </p:txBody>
        </p:sp>
        <p:cxnSp>
          <p:nvCxnSpPr>
            <p:cNvPr id="57" name="Straight Connector 56"/>
            <p:cNvCxnSpPr/>
            <p:nvPr/>
          </p:nvCxnSpPr>
          <p:spPr bwMode="auto">
            <a:xfrm>
              <a:off x="8458200" y="996288"/>
              <a:ext cx="0" cy="2895600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8" name="Straight Connector 57"/>
            <p:cNvCxnSpPr/>
            <p:nvPr/>
          </p:nvCxnSpPr>
          <p:spPr bwMode="auto">
            <a:xfrm>
              <a:off x="6553200" y="1453488"/>
              <a:ext cx="0" cy="1981200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9" name="Straight Connector 58"/>
            <p:cNvCxnSpPr/>
            <p:nvPr/>
          </p:nvCxnSpPr>
          <p:spPr bwMode="auto">
            <a:xfrm>
              <a:off x="6553200" y="996288"/>
              <a:ext cx="381000" cy="0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60" name="Straight Connector 59"/>
            <p:cNvCxnSpPr/>
            <p:nvPr/>
          </p:nvCxnSpPr>
          <p:spPr bwMode="auto">
            <a:xfrm>
              <a:off x="8077200" y="996288"/>
              <a:ext cx="381000" cy="0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61" name="Straight Connector 60"/>
            <p:cNvCxnSpPr/>
            <p:nvPr/>
          </p:nvCxnSpPr>
          <p:spPr bwMode="auto">
            <a:xfrm>
              <a:off x="6553200" y="3891888"/>
              <a:ext cx="381000" cy="0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62" name="Straight Connector 61"/>
            <p:cNvCxnSpPr/>
            <p:nvPr/>
          </p:nvCxnSpPr>
          <p:spPr bwMode="auto">
            <a:xfrm>
              <a:off x="8077200" y="3891888"/>
              <a:ext cx="381000" cy="0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63" name="TextBox 62"/>
            <p:cNvSpPr txBox="1"/>
            <p:nvPr/>
          </p:nvSpPr>
          <p:spPr>
            <a:xfrm>
              <a:off x="770327" y="990600"/>
              <a:ext cx="91403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latinLnBrk="1">
                <a:defRPr/>
              </a:pPr>
              <a:r>
                <a:rPr kumimoji="1" lang="en-US" sz="1200" kern="0" dirty="0" smtClean="0">
                  <a:solidFill>
                    <a:srgbClr val="000000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L-Preamble</a:t>
              </a:r>
            </a:p>
            <a:p>
              <a:pPr algn="ctr" latinLnBrk="1">
                <a:defRPr/>
              </a:pPr>
              <a:r>
                <a:rPr kumimoji="1" lang="en-US" sz="1200" kern="0" dirty="0" smtClean="0">
                  <a:solidFill>
                    <a:srgbClr val="000000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/ RL-SIG</a:t>
              </a:r>
              <a:endParaRPr kumimoji="1" lang="en-US" sz="1200" kern="0" dirty="0">
                <a:solidFill>
                  <a:srgbClr val="000000"/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2759368" y="1093824"/>
              <a:ext cx="59343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atinLnBrk="1">
                <a:defRPr/>
              </a:pPr>
              <a:r>
                <a:rPr kumimoji="1" lang="en-US" sz="1200" kern="0" dirty="0" smtClean="0">
                  <a:solidFill>
                    <a:srgbClr val="000000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U-SIG</a:t>
              </a:r>
              <a:endParaRPr kumimoji="1" lang="en-US" sz="1200" kern="0" dirty="0">
                <a:solidFill>
                  <a:srgbClr val="000000"/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2759368" y="1862289"/>
              <a:ext cx="59343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atinLnBrk="1">
                <a:defRPr/>
              </a:pPr>
              <a:r>
                <a:rPr kumimoji="1" lang="en-US" sz="1200" kern="0" dirty="0" smtClean="0">
                  <a:solidFill>
                    <a:srgbClr val="000000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U-SIG</a:t>
              </a:r>
              <a:endParaRPr kumimoji="1" lang="en-US" sz="1200" kern="0" dirty="0">
                <a:solidFill>
                  <a:srgbClr val="000000"/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2759368" y="2700489"/>
              <a:ext cx="59343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atinLnBrk="1">
                <a:defRPr/>
              </a:pPr>
              <a:r>
                <a:rPr kumimoji="1" lang="en-US" sz="1200" kern="0" dirty="0" smtClean="0">
                  <a:solidFill>
                    <a:srgbClr val="000000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U-SIG</a:t>
              </a:r>
              <a:endParaRPr kumimoji="1" lang="en-US" sz="1200" kern="0" dirty="0">
                <a:solidFill>
                  <a:srgbClr val="000000"/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2759368" y="3538689"/>
              <a:ext cx="59343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atinLnBrk="1">
                <a:defRPr/>
              </a:pPr>
              <a:r>
                <a:rPr kumimoji="1" lang="en-US" sz="1200" kern="0" dirty="0" smtClean="0">
                  <a:solidFill>
                    <a:srgbClr val="000000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U-SIG</a:t>
              </a:r>
              <a:endParaRPr kumimoji="1" lang="en-US" sz="1200" kern="0" dirty="0">
                <a:solidFill>
                  <a:srgbClr val="000000"/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6822464" y="2139288"/>
              <a:ext cx="1438984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latinLnBrk="1">
                <a:defRPr/>
              </a:pPr>
              <a:r>
                <a:rPr kumimoji="1" lang="en-US" sz="1600" kern="0" dirty="0" smtClean="0">
                  <a:solidFill>
                    <a:srgbClr val="000000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EHT-STF/LTF </a:t>
              </a:r>
            </a:p>
            <a:p>
              <a:pPr algn="ctr" latinLnBrk="1">
                <a:defRPr/>
              </a:pPr>
              <a:r>
                <a:rPr kumimoji="1" lang="en-US" sz="1600" kern="0" dirty="0" smtClean="0">
                  <a:solidFill>
                    <a:srgbClr val="000000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and Payload</a:t>
              </a:r>
              <a:endParaRPr kumimoji="1" lang="en-US" sz="1600" kern="0" dirty="0">
                <a:solidFill>
                  <a:srgbClr val="000000"/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5032659" y="1078993"/>
              <a:ext cx="69602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latinLnBrk="1">
                <a:defRPr/>
              </a:pPr>
              <a:r>
                <a:rPr kumimoji="1" lang="en-US" sz="1200" kern="0" dirty="0" smtClean="0">
                  <a:solidFill>
                    <a:srgbClr val="000000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RU-SIG</a:t>
              </a: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5051895" y="1858327"/>
              <a:ext cx="69602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latinLnBrk="1">
                <a:defRPr/>
              </a:pPr>
              <a:r>
                <a:rPr kumimoji="1" lang="en-US" sz="1200" kern="0" dirty="0" smtClean="0">
                  <a:solidFill>
                    <a:srgbClr val="000000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RU-SIG</a:t>
              </a: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5047798" y="2714055"/>
              <a:ext cx="69602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latinLnBrk="1">
                <a:defRPr/>
              </a:pPr>
              <a:r>
                <a:rPr kumimoji="1" lang="en-US" sz="1200" kern="0" dirty="0" smtClean="0">
                  <a:solidFill>
                    <a:srgbClr val="000000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RU-SIG</a:t>
              </a: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5051896" y="3539192"/>
              <a:ext cx="69602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latinLnBrk="1">
                <a:defRPr/>
              </a:pPr>
              <a:r>
                <a:rPr kumimoji="1" lang="en-US" sz="1200" kern="0" dirty="0" smtClean="0">
                  <a:solidFill>
                    <a:srgbClr val="000000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RU-SIG</a:t>
              </a: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758772" y="1748273"/>
              <a:ext cx="91403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latinLnBrk="1">
                <a:defRPr/>
              </a:pPr>
              <a:r>
                <a:rPr kumimoji="1" lang="en-US" sz="1200" kern="0" dirty="0" smtClean="0">
                  <a:solidFill>
                    <a:srgbClr val="000000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L-Preamble</a:t>
              </a:r>
            </a:p>
            <a:p>
              <a:pPr algn="ctr" latinLnBrk="1">
                <a:defRPr/>
              </a:pPr>
              <a:r>
                <a:rPr kumimoji="1" lang="en-US" sz="1200" kern="0" dirty="0" smtClean="0">
                  <a:solidFill>
                    <a:srgbClr val="000000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/ RL-SIG</a:t>
              </a:r>
              <a:endParaRPr kumimoji="1" lang="en-US" sz="1200" kern="0" dirty="0">
                <a:solidFill>
                  <a:srgbClr val="000000"/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787990" y="2623066"/>
              <a:ext cx="91403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latinLnBrk="1">
                <a:defRPr/>
              </a:pPr>
              <a:r>
                <a:rPr kumimoji="1" lang="en-US" sz="1200" kern="0" dirty="0" smtClean="0">
                  <a:solidFill>
                    <a:srgbClr val="000000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L-Preamble</a:t>
              </a:r>
            </a:p>
            <a:p>
              <a:pPr algn="ctr" latinLnBrk="1">
                <a:defRPr/>
              </a:pPr>
              <a:r>
                <a:rPr kumimoji="1" lang="en-US" sz="1200" kern="0" dirty="0" smtClean="0">
                  <a:solidFill>
                    <a:srgbClr val="000000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/ RL-SIG</a:t>
              </a:r>
              <a:endParaRPr kumimoji="1" lang="en-US" sz="1200" kern="0" dirty="0">
                <a:solidFill>
                  <a:srgbClr val="000000"/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787989" y="3430223"/>
              <a:ext cx="91403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latinLnBrk="1">
                <a:defRPr/>
              </a:pPr>
              <a:r>
                <a:rPr kumimoji="1" lang="en-US" sz="1200" kern="0" dirty="0" smtClean="0">
                  <a:solidFill>
                    <a:srgbClr val="000000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L-Preamble</a:t>
              </a:r>
            </a:p>
            <a:p>
              <a:pPr algn="ctr" latinLnBrk="1">
                <a:defRPr/>
              </a:pPr>
              <a:r>
                <a:rPr kumimoji="1" lang="en-US" sz="1200" kern="0" dirty="0" smtClean="0">
                  <a:solidFill>
                    <a:srgbClr val="000000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/ RL-SIG</a:t>
              </a:r>
              <a:endParaRPr kumimoji="1" lang="en-US" sz="1200" kern="0" dirty="0">
                <a:solidFill>
                  <a:srgbClr val="000000"/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39014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0413"/>
            <a:ext cx="4572000" cy="687387"/>
          </a:xfrm>
        </p:spPr>
        <p:txBody>
          <a:bodyPr/>
          <a:lstStyle/>
          <a:p>
            <a:r>
              <a:rPr lang="en-CA" dirty="0" smtClean="0"/>
              <a:t>U-SIG contents analysis for LPI PPDU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820987"/>
            <a:ext cx="4572000" cy="2970213"/>
          </a:xfrm>
        </p:spPr>
        <p:txBody>
          <a:bodyPr/>
          <a:lstStyle/>
          <a:p>
            <a:r>
              <a:rPr lang="en-CA" sz="2000" dirty="0" smtClean="0"/>
              <a:t>U-SIG &amp; E-SIG contents are given in [4]</a:t>
            </a:r>
          </a:p>
          <a:p>
            <a:r>
              <a:rPr lang="en-CA" sz="2000" dirty="0" smtClean="0"/>
              <a:t>The subfields in blue color are not necessary for LPI PPDU, while those in red color may have different bit size</a:t>
            </a:r>
          </a:p>
          <a:p>
            <a:r>
              <a:rPr lang="en-CA" sz="2000" dirty="0" smtClean="0"/>
              <a:t>We propose the U-SIG contents for LPI PPDU in the next slide</a:t>
            </a:r>
          </a:p>
          <a:p>
            <a:endParaRPr lang="en-CA" sz="18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Aug 2020</a:t>
            </a:r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7</a:t>
            </a:fld>
            <a:endParaRPr lang="en-US" altLang="ko-KR"/>
          </a:p>
        </p:txBody>
      </p:sp>
      <p:graphicFrame>
        <p:nvGraphicFramePr>
          <p:cNvPr id="8" name="Table 6">
            <a:extLst>
              <a:ext uri="{FF2B5EF4-FFF2-40B4-BE49-F238E27FC236}">
                <a16:creationId xmlns="" xmlns:a16="http://schemas.microsoft.com/office/drawing/2014/main" id="{06C3FC70-1C05-4A0A-B3B6-402EBEEF51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5591342"/>
              </p:ext>
            </p:extLst>
          </p:nvPr>
        </p:nvGraphicFramePr>
        <p:xfrm>
          <a:off x="4860032" y="634727"/>
          <a:ext cx="4104456" cy="583485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48072">
                  <a:extLst>
                    <a:ext uri="{9D8B030D-6E8A-4147-A177-3AD203B41FA5}">
                      <a16:colId xmlns="" xmlns:a16="http://schemas.microsoft.com/office/drawing/2014/main" val="1298476815"/>
                    </a:ext>
                  </a:extLst>
                </a:gridCol>
                <a:gridCol w="936104">
                  <a:extLst>
                    <a:ext uri="{9D8B030D-6E8A-4147-A177-3AD203B41FA5}">
                      <a16:colId xmlns="" xmlns:a16="http://schemas.microsoft.com/office/drawing/2014/main" val="2078225865"/>
                    </a:ext>
                  </a:extLst>
                </a:gridCol>
                <a:gridCol w="2088232">
                  <a:extLst>
                    <a:ext uri="{9D8B030D-6E8A-4147-A177-3AD203B41FA5}">
                      <a16:colId xmlns="" xmlns:a16="http://schemas.microsoft.com/office/drawing/2014/main" val="3790199128"/>
                    </a:ext>
                  </a:extLst>
                </a:gridCol>
                <a:gridCol w="432048">
                  <a:extLst>
                    <a:ext uri="{9D8B030D-6E8A-4147-A177-3AD203B41FA5}">
                      <a16:colId xmlns="" xmlns:a16="http://schemas.microsoft.com/office/drawing/2014/main" val="3185186252"/>
                    </a:ext>
                  </a:extLst>
                </a:gridCol>
              </a:tblGrid>
              <a:tr h="2407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Field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Category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Subfield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Bits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893332071"/>
                  </a:ext>
                </a:extLst>
              </a:tr>
              <a:tr h="133036">
                <a:tc rowSpan="15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U-SIG</a:t>
                      </a:r>
                    </a:p>
                  </a:txBody>
                  <a:tcPr marL="9525" marR="9525" marT="9525" marB="0" anchor="ctr"/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Version Independent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Version identifier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86384117"/>
                  </a:ext>
                </a:extLst>
              </a:tr>
              <a:tr h="133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UL/DL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216169275"/>
                  </a:ext>
                </a:extLst>
              </a:tr>
              <a:tr h="133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BSS color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22235285"/>
                  </a:ext>
                </a:extLst>
              </a:tr>
              <a:tr h="133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TXOP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934411080"/>
                  </a:ext>
                </a:extLst>
              </a:tr>
              <a:tr h="133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PPDU BW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637038376"/>
                  </a:ext>
                </a:extLst>
              </a:tr>
              <a:tr h="133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Version Dependent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1E1EFA"/>
                          </a:solidFill>
                          <a:effectLst/>
                          <a:latin typeface="Times New Roman" panose="02020603050405020304" pitchFamily="18" charset="0"/>
                        </a:rPr>
                        <a:t>Punctured channel indication(global for non-OFDMA)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3264468595"/>
                  </a:ext>
                </a:extLst>
              </a:tr>
              <a:tr h="133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1E1EFA"/>
                          </a:solidFill>
                          <a:effectLst/>
                          <a:latin typeface="Times New Roman" panose="02020603050405020304" pitchFamily="18" charset="0"/>
                        </a:rPr>
                        <a:t>Reserved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2331322724"/>
                  </a:ext>
                </a:extLst>
              </a:tr>
              <a:tr h="133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1E1EFA"/>
                          </a:solidFill>
                          <a:effectLst/>
                          <a:latin typeface="Times New Roman" panose="02020603050405020304" pitchFamily="18" charset="0"/>
                        </a:rPr>
                        <a:t>PPDU format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1E1EFA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2778836337"/>
                  </a:ext>
                </a:extLst>
              </a:tr>
              <a:tr h="133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1E1EFA"/>
                          </a:solidFill>
                          <a:effectLst/>
                          <a:latin typeface="Times New Roman" panose="02020603050405020304" pitchFamily="18" charset="0"/>
                        </a:rPr>
                        <a:t>Reserved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1E1EFA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565190744"/>
                  </a:ext>
                </a:extLst>
              </a:tr>
              <a:tr h="133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1E1EFA"/>
                          </a:solidFill>
                          <a:effectLst/>
                          <a:latin typeface="Times New Roman" panose="02020603050405020304" pitchFamily="18" charset="0"/>
                        </a:rPr>
                        <a:t>EHT-SIG MCS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1E1EFA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3658613465"/>
                  </a:ext>
                </a:extLst>
              </a:tr>
              <a:tr h="2407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1E1EFA"/>
                          </a:solidFill>
                          <a:effectLst/>
                          <a:latin typeface="Times New Roman" panose="02020603050405020304" pitchFamily="18" charset="0"/>
                        </a:rPr>
                        <a:t>Number of EHT-SIG symbols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1E1EFA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4136869427"/>
                  </a:ext>
                </a:extLst>
              </a:tr>
              <a:tr h="133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1E1EFA"/>
                          </a:solidFill>
                          <a:effectLst/>
                          <a:latin typeface="Times New Roman" panose="02020603050405020304" pitchFamily="18" charset="0"/>
                        </a:rPr>
                        <a:t>EHT-SIG Compression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1E1EFA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97727998"/>
                  </a:ext>
                </a:extLst>
              </a:tr>
              <a:tr h="133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CRC &amp; Tail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CRC in U-SIG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26892418"/>
                  </a:ext>
                </a:extLst>
              </a:tr>
              <a:tr h="133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Tail in U-SIG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561231032"/>
                  </a:ext>
                </a:extLst>
              </a:tr>
              <a:tr h="133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200" b="0" i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Total # of Bits in U-SIG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288369"/>
                  </a:ext>
                </a:extLst>
              </a:tr>
              <a:tr h="133036">
                <a:tc rowSpan="9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EHT-SIG </a:t>
                      </a:r>
                    </a:p>
                  </a:txBody>
                  <a:tcPr marL="9525" marR="9525" marT="9525" marB="0" anchor="ctr"/>
                </a:tc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Version Dependent (U-SIG Overflow)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Spatial reuse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49382681"/>
                  </a:ext>
                </a:extLst>
              </a:tr>
              <a:tr h="133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GI+LTF size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691023471"/>
                  </a:ext>
                </a:extLst>
              </a:tr>
              <a:tr h="35786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Number of </a:t>
                      </a:r>
                      <a:r>
                        <a:rPr lang="en-US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EHT-LTF </a:t>
                      </a:r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symbols and </a:t>
                      </a:r>
                      <a:r>
                        <a:rPr lang="en-US" sz="1200" b="0" i="0" u="none" strike="noStrike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midamble</a:t>
                      </a:r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 periodicity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2502307561"/>
                  </a:ext>
                </a:extLst>
              </a:tr>
              <a:tr h="35786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Doppler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961687541"/>
                  </a:ext>
                </a:extLst>
              </a:tr>
              <a:tr h="35786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Pre-FEC padding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3073206575"/>
                  </a:ext>
                </a:extLst>
              </a:tr>
              <a:tr h="2407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LDPC extra symbol segment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138909827"/>
                  </a:ext>
                </a:extLst>
              </a:tr>
              <a:tr h="133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Reserved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478136427"/>
                  </a:ext>
                </a:extLst>
              </a:tr>
              <a:tr h="133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PE </a:t>
                      </a:r>
                      <a:r>
                        <a:rPr lang="en-US" sz="12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disambiguity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2348057693"/>
                  </a:ext>
                </a:extLst>
              </a:tr>
              <a:tr h="133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200" b="0" i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Total # of Overflow Bits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28406797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39883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533400"/>
          </a:xfrm>
        </p:spPr>
        <p:txBody>
          <a:bodyPr/>
          <a:lstStyle/>
          <a:p>
            <a:r>
              <a:rPr lang="en-CA" sz="2800" dirty="0" smtClean="0"/>
              <a:t>Proposed U-SIG contents for LPI PPDU</a:t>
            </a:r>
            <a:endParaRPr lang="en-CA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Aug 2020</a:t>
            </a:r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8</a:t>
            </a:fld>
            <a:endParaRPr lang="en-US" altLang="ko-KR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3161368"/>
              </p:ext>
            </p:extLst>
          </p:nvPr>
        </p:nvGraphicFramePr>
        <p:xfrm>
          <a:off x="2332484" y="1085912"/>
          <a:ext cx="4555232" cy="536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9032"/>
                <a:gridCol w="1143000"/>
                <a:gridCol w="2044607"/>
                <a:gridCol w="698593"/>
              </a:tblGrid>
              <a:tr h="183862"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/>
                        <a:t>Field</a:t>
                      </a:r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/>
                        <a:t>Category</a:t>
                      </a:r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/>
                        <a:t>Subfield</a:t>
                      </a:r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/>
                        <a:t>Bits</a:t>
                      </a:r>
                      <a:endParaRPr lang="en-CA" sz="1400" dirty="0"/>
                    </a:p>
                  </a:txBody>
                  <a:tcPr/>
                </a:tc>
              </a:tr>
              <a:tr h="183862">
                <a:tc rowSpan="15">
                  <a:txBody>
                    <a:bodyPr/>
                    <a:lstStyle/>
                    <a:p>
                      <a:pPr algn="ctr"/>
                      <a:endParaRPr lang="en-CA" sz="1400" dirty="0" smtClean="0"/>
                    </a:p>
                    <a:p>
                      <a:pPr algn="ctr"/>
                      <a:endParaRPr lang="en-CA" sz="1400" dirty="0" smtClean="0"/>
                    </a:p>
                    <a:p>
                      <a:pPr algn="ctr"/>
                      <a:endParaRPr lang="en-CA" sz="1400" dirty="0" smtClean="0"/>
                    </a:p>
                    <a:p>
                      <a:pPr algn="ctr"/>
                      <a:endParaRPr lang="en-CA" sz="1400" dirty="0" smtClean="0"/>
                    </a:p>
                    <a:p>
                      <a:pPr algn="ctr"/>
                      <a:endParaRPr lang="en-CA" sz="1400" dirty="0" smtClean="0"/>
                    </a:p>
                    <a:p>
                      <a:pPr algn="ctr"/>
                      <a:endParaRPr lang="en-CA" sz="1400" dirty="0" smtClean="0"/>
                    </a:p>
                    <a:p>
                      <a:pPr algn="ctr"/>
                      <a:endParaRPr lang="en-CA" sz="1400" dirty="0" smtClean="0"/>
                    </a:p>
                    <a:p>
                      <a:pPr algn="ctr"/>
                      <a:endParaRPr lang="en-CA" sz="1400" dirty="0" smtClean="0"/>
                    </a:p>
                    <a:p>
                      <a:pPr algn="ctr"/>
                      <a:endParaRPr lang="en-CA" sz="1400" dirty="0" smtClean="0"/>
                    </a:p>
                    <a:p>
                      <a:pPr algn="ctr"/>
                      <a:endParaRPr lang="en-CA" sz="1400" dirty="0" smtClean="0"/>
                    </a:p>
                    <a:p>
                      <a:pPr algn="ctr"/>
                      <a:r>
                        <a:rPr lang="en-CA" sz="1400" dirty="0" smtClean="0"/>
                        <a:t>U-SIG</a:t>
                      </a:r>
                      <a:endParaRPr lang="en-CA" sz="1400" dirty="0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en-CA" sz="1400" dirty="0" smtClean="0"/>
                        <a:t>Version</a:t>
                      </a:r>
                    </a:p>
                    <a:p>
                      <a:pPr algn="ctr"/>
                      <a:r>
                        <a:rPr lang="en-CA" sz="1400" dirty="0" smtClean="0"/>
                        <a:t>Independent</a:t>
                      </a:r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/>
                        <a:t>Version identifier</a:t>
                      </a:r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/>
                        <a:t>3</a:t>
                      </a:r>
                      <a:endParaRPr lang="en-CA" sz="1400" dirty="0"/>
                    </a:p>
                  </a:txBody>
                  <a:tcPr/>
                </a:tc>
              </a:tr>
              <a:tr h="183862">
                <a:tc v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/>
                        <a:t>UL/DL</a:t>
                      </a:r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/>
                        <a:t>1</a:t>
                      </a:r>
                      <a:endParaRPr lang="en-CA" sz="1400" dirty="0"/>
                    </a:p>
                  </a:txBody>
                  <a:tcPr/>
                </a:tc>
              </a:tr>
              <a:tr h="183862">
                <a:tc v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/>
                        <a:t>BSS color</a:t>
                      </a:r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/>
                        <a:t>8</a:t>
                      </a:r>
                      <a:endParaRPr lang="en-CA" sz="1400" dirty="0"/>
                    </a:p>
                  </a:txBody>
                  <a:tcPr/>
                </a:tc>
              </a:tr>
              <a:tr h="183862">
                <a:tc v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/>
                        <a:t>TXOP</a:t>
                      </a:r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/>
                        <a:t>7</a:t>
                      </a:r>
                      <a:endParaRPr lang="en-CA" sz="1400" dirty="0"/>
                    </a:p>
                  </a:txBody>
                  <a:tcPr/>
                </a:tc>
              </a:tr>
              <a:tr h="183862">
                <a:tc v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/>
                        <a:t>PPDU BW</a:t>
                      </a:r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/>
                        <a:t>3</a:t>
                      </a:r>
                      <a:endParaRPr lang="en-CA" sz="1400" dirty="0"/>
                    </a:p>
                  </a:txBody>
                  <a:tcPr/>
                </a:tc>
              </a:tr>
              <a:tr h="183862">
                <a:tc v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 rowSpan="7">
                  <a:txBody>
                    <a:bodyPr/>
                    <a:lstStyle/>
                    <a:p>
                      <a:pPr algn="ctr"/>
                      <a:r>
                        <a:rPr lang="en-CA" sz="1400" dirty="0" smtClean="0"/>
                        <a:t>Version</a:t>
                      </a:r>
                    </a:p>
                    <a:p>
                      <a:pPr algn="ctr"/>
                      <a:r>
                        <a:rPr lang="en-CA" sz="1400" dirty="0" smtClean="0"/>
                        <a:t>Dependent</a:t>
                      </a:r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/>
                        <a:t>Spatial Reuse</a:t>
                      </a:r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/>
                        <a:t>4</a:t>
                      </a:r>
                      <a:endParaRPr lang="en-CA" sz="1400" dirty="0"/>
                    </a:p>
                  </a:txBody>
                  <a:tcPr/>
                </a:tc>
              </a:tr>
              <a:tr h="183862">
                <a:tc v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/>
                        <a:t>GI+LTF size</a:t>
                      </a:r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/>
                        <a:t>3</a:t>
                      </a:r>
                      <a:endParaRPr lang="en-CA" sz="1400" dirty="0"/>
                    </a:p>
                  </a:txBody>
                  <a:tcPr/>
                </a:tc>
              </a:tr>
              <a:tr h="312566">
                <a:tc v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/>
                        <a:t>Doppler &amp; </a:t>
                      </a:r>
                      <a:r>
                        <a:rPr lang="en-CA" sz="1400" dirty="0" err="1" smtClean="0"/>
                        <a:t>Midamble</a:t>
                      </a:r>
                      <a:r>
                        <a:rPr lang="en-CA" sz="1400" dirty="0" smtClean="0"/>
                        <a:t> periodicity</a:t>
                      </a:r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/>
                        <a:t>2</a:t>
                      </a:r>
                      <a:endParaRPr lang="en-CA" sz="1400" dirty="0"/>
                    </a:p>
                  </a:txBody>
                  <a:tcPr/>
                </a:tc>
              </a:tr>
              <a:tr h="183862">
                <a:tc v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/>
                        <a:t>Pre-FEC Padding</a:t>
                      </a:r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/>
                        <a:t>2</a:t>
                      </a:r>
                      <a:endParaRPr lang="en-CA" sz="1400" dirty="0"/>
                    </a:p>
                  </a:txBody>
                  <a:tcPr/>
                </a:tc>
              </a:tr>
              <a:tr h="312566">
                <a:tc v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/>
                        <a:t>LDPC Extra symbol segment</a:t>
                      </a:r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/>
                        <a:t>1</a:t>
                      </a:r>
                      <a:endParaRPr lang="en-CA" sz="1400" dirty="0"/>
                    </a:p>
                  </a:txBody>
                  <a:tcPr/>
                </a:tc>
              </a:tr>
              <a:tr h="183862">
                <a:tc v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/>
                        <a:t>PE </a:t>
                      </a:r>
                      <a:r>
                        <a:rPr lang="en-CA" sz="1400" dirty="0" err="1" smtClean="0"/>
                        <a:t>disambiguity</a:t>
                      </a:r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/>
                        <a:t>1</a:t>
                      </a:r>
                      <a:endParaRPr lang="en-CA" sz="1400" dirty="0"/>
                    </a:p>
                  </a:txBody>
                  <a:tcPr/>
                </a:tc>
              </a:tr>
              <a:tr h="183862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/>
                        <a:t>Reserved</a:t>
                      </a:r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/>
                        <a:t>7</a:t>
                      </a:r>
                      <a:endParaRPr lang="en-CA" sz="1400" dirty="0"/>
                    </a:p>
                  </a:txBody>
                  <a:tcPr/>
                </a:tc>
              </a:tr>
              <a:tr h="183862">
                <a:tc v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CA" sz="1400" dirty="0" smtClean="0"/>
                        <a:t>CRC &amp; Tail</a:t>
                      </a:r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/>
                        <a:t>CRC</a:t>
                      </a:r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/>
                        <a:t>4</a:t>
                      </a:r>
                      <a:endParaRPr lang="en-CA" sz="1400" dirty="0"/>
                    </a:p>
                  </a:txBody>
                  <a:tcPr/>
                </a:tc>
              </a:tr>
              <a:tr h="183862">
                <a:tc v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/>
                        <a:t>Tail</a:t>
                      </a:r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/>
                        <a:t>6</a:t>
                      </a:r>
                      <a:endParaRPr lang="en-CA" sz="1400" dirty="0"/>
                    </a:p>
                  </a:txBody>
                  <a:tcPr/>
                </a:tc>
              </a:tr>
              <a:tr h="220635">
                <a:tc v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CA" sz="1600" dirty="0" smtClean="0"/>
                        <a:t>Total bits in U-SIG</a:t>
                      </a:r>
                      <a:endParaRPr lang="en-CA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52</a:t>
                      </a:r>
                      <a:endParaRPr lang="en-CA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83084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Summary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534400" cy="4343400"/>
          </a:xfrm>
        </p:spPr>
        <p:txBody>
          <a:bodyPr/>
          <a:lstStyle/>
          <a:p>
            <a:r>
              <a:rPr lang="en-CA" dirty="0" smtClean="0"/>
              <a:t>We proposed to repeat U-SIG to strengthen the Preamble detection</a:t>
            </a:r>
          </a:p>
          <a:p>
            <a:pPr lvl="1"/>
            <a:r>
              <a:rPr lang="en-CA" dirty="0" smtClean="0"/>
              <a:t>Auto-detection using the correlation between U-SIG and RU-SIG can indicate LPI PPDU. </a:t>
            </a:r>
            <a:r>
              <a:rPr lang="en-US" dirty="0"/>
              <a:t>No need to introduce an  additional entry in PPDU Type field</a:t>
            </a:r>
          </a:p>
          <a:p>
            <a:pPr marL="457200" lvl="1" indent="0">
              <a:buNone/>
            </a:pPr>
            <a:endParaRPr lang="en-CA" dirty="0" smtClean="0"/>
          </a:p>
          <a:p>
            <a:r>
              <a:rPr lang="en-US" dirty="0" smtClean="0"/>
              <a:t>Overflow U-SIG into an EHT-SIG is not necessary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Aug 2020</a:t>
            </a:r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0882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153371</TotalTime>
  <Words>1082</Words>
  <Application>Microsoft Office PowerPoint</Application>
  <PresentationFormat>On-screen Show (4:3)</PresentationFormat>
  <Paragraphs>302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Arial Unicode MS</vt:lpstr>
      <vt:lpstr>맑은 고딕</vt:lpstr>
      <vt:lpstr>MS Gothic</vt:lpstr>
      <vt:lpstr>Arial</vt:lpstr>
      <vt:lpstr>Calibri</vt:lpstr>
      <vt:lpstr>굴림</vt:lpstr>
      <vt:lpstr>굴림</vt:lpstr>
      <vt:lpstr>Times New Roman</vt:lpstr>
      <vt:lpstr>802-11-Submission</vt:lpstr>
      <vt:lpstr>LPI PPDU Format</vt:lpstr>
      <vt:lpstr>Background</vt:lpstr>
      <vt:lpstr>80 MHz LPI PPDU from [2]</vt:lpstr>
      <vt:lpstr>Performance of DCM+MCS0 [3]</vt:lpstr>
      <vt:lpstr>Performance check by Simulation</vt:lpstr>
      <vt:lpstr>Proposed 80 MHz EHT LPI PPDU</vt:lpstr>
      <vt:lpstr>U-SIG contents analysis for LPI PPDU </vt:lpstr>
      <vt:lpstr>Proposed U-SIG contents for LPI PPDU</vt:lpstr>
      <vt:lpstr>Summary</vt:lpstr>
      <vt:lpstr>SP1</vt:lpstr>
      <vt:lpstr>Reference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Junghoon Suh</cp:lastModifiedBy>
  <cp:revision>3357</cp:revision>
  <cp:lastPrinted>2016-07-18T07:45:05Z</cp:lastPrinted>
  <dcterms:created xsi:type="dcterms:W3CDTF">2007-05-21T21:00:37Z</dcterms:created>
  <dcterms:modified xsi:type="dcterms:W3CDTF">2020-10-15T01:25:27Z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(2)A56q1VWb31HeONRT4KPsYNh/hp5DyC+ahE2YERZ3WFOcgCI2nj85EHasTXXRokWDp6kHsF/C
8xxCohD9ok8Tu1lVri3JyCdeDIF4qy45Zu49dRHHD08pJ10mrcRqp3EHsVO/5+t+8nhQbXUP
WFHTuirM+kgLYor0+xO0YDC18ciH74YvCfEDHLZR7c3PjPGndqabkeYXcXFaBuZOidGsR55J
lSR8e70t+AbOlg+832</vt:lpwstr>
  </property>
  <property fmtid="{D5CDD505-2E9C-101B-9397-08002B2CF9AE}" pid="3" name="_2015_ms_pID_7253431">
    <vt:lpwstr>cnUm6lU5sDl21P7OhygWk9SPgEtKEGf9QcGOiBlyXtUtds6cFKvhbe
FU9z4KkMJGIZEGeYxuEV+9SjN9SPqENYF/FpC8IVBGFL2MyXv4mWbDxI92SPSNMxs6Bv6aEY
eAEEz0ytyy05WLxPLOyNzjkiyKY+lSRalUn6DPioM/vAjZ/Rhe8+YXIOrbOdePWY5wQ=</vt:lpwstr>
  </property>
  <property fmtid="{D5CDD505-2E9C-101B-9397-08002B2CF9AE}" pid="4" name="_readonly">
    <vt:lpwstr/>
  </property>
  <property fmtid="{D5CDD505-2E9C-101B-9397-08002B2CF9AE}" pid="5" name="_change">
    <vt:lpwstr/>
  </property>
  <property fmtid="{D5CDD505-2E9C-101B-9397-08002B2CF9AE}" pid="6" name="_full-control">
    <vt:lpwstr/>
  </property>
  <property fmtid="{D5CDD505-2E9C-101B-9397-08002B2CF9AE}" pid="7" name="sflag">
    <vt:lpwstr>1592305024</vt:lpwstr>
  </property>
</Properties>
</file>