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332" r:id="rId3"/>
    <p:sldId id="284" r:id="rId4"/>
    <p:sldId id="349" r:id="rId5"/>
    <p:sldId id="334" r:id="rId6"/>
    <p:sldId id="350" r:id="rId7"/>
    <p:sldId id="359" r:id="rId8"/>
    <p:sldId id="343" r:id="rId9"/>
    <p:sldId id="356" r:id="rId10"/>
    <p:sldId id="351" r:id="rId11"/>
    <p:sldId id="353" r:id="rId12"/>
    <p:sldId id="270" r:id="rId1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00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1003" autoAdjust="0"/>
  </p:normalViewPr>
  <p:slideViewPr>
    <p:cSldViewPr>
      <p:cViewPr varScale="1">
        <p:scale>
          <a:sx n="106" d="100"/>
          <a:sy n="106" d="100"/>
        </p:scale>
        <p:origin x="18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7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802.11-20/1317r2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Aug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566-60-00be-compendium-of-straw-polls-and-potential-changes-to-the-specification-framework-document.docx" TargetMode="External"/><Relationship Id="rId2" Type="http://schemas.openxmlformats.org/officeDocument/2006/relationships/hyperlink" Target="https://mentor.ieee.org/802.11/dcn/20/11-20-1238-00-00be-open-issues-on-preamble-design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0/11-20-1474-00-00be-ndp-design-for-eht.pptx" TargetMode="External"/><Relationship Id="rId4" Type="http://schemas.openxmlformats.org/officeDocument/2006/relationships/hyperlink" Target="https://mentor.ieee.org/802.11/dcn/20/11-20-1015-02-00be-eht-ndpa-frame-design-discussion.ppt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SIG contents discussion for </a:t>
            </a:r>
            <a:r>
              <a:rPr lang="en-US" sz="2800" dirty="0" smtClean="0">
                <a:solidFill>
                  <a:schemeClr val="tx1"/>
                </a:solidFill>
              </a:rPr>
              <a:t>EHT sounding NDP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2020-08-20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#3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An EHT sounding NDP is signaled through:</a:t>
            </a:r>
          </a:p>
          <a:p>
            <a:pPr lvl="2" algn="just"/>
            <a:r>
              <a:rPr lang="en-US" altLang="zh-CN" dirty="0" smtClean="0"/>
              <a:t>Number of EHT-SIG symbols is set to 1, and</a:t>
            </a:r>
          </a:p>
          <a:p>
            <a:pPr lvl="2" algn="just"/>
            <a:r>
              <a:rPr lang="en-US" altLang="zh-CN" dirty="0" smtClean="0"/>
              <a:t>EHT-SIG MCS is set to BPSK R ½</a:t>
            </a:r>
          </a:p>
          <a:p>
            <a:pPr lvl="2" algn="just"/>
            <a:r>
              <a:rPr lang="en-US" altLang="zh-CN" dirty="0"/>
              <a:t>This is for R1.</a:t>
            </a:r>
          </a:p>
          <a:p>
            <a:pPr lvl="2" algn="just"/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7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#4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</a:rPr>
              <a:t>Pre-FEC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</a:rPr>
              <a:t>padding factor + PE </a:t>
            </a:r>
            <a:r>
              <a:rPr lang="en-US" altLang="zh-CN" dirty="0" err="1">
                <a:solidFill>
                  <a:schemeClr val="dk1"/>
                </a:solidFill>
                <a:ea typeface="Times New Roman"/>
                <a:cs typeface="Times New Roman"/>
              </a:rPr>
              <a:t>disambiguity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</a:rPr>
              <a:t> + LDPC extra symbol segment 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</a:rPr>
              <a:t>indication are repurposed to</a:t>
            </a:r>
            <a:r>
              <a:rPr lang="en-US" altLang="zh-CN" dirty="0" smtClean="0"/>
              <a:t> </a:t>
            </a:r>
            <a:r>
              <a:rPr lang="en-US" altLang="zh-CN" dirty="0" smtClean="0"/>
              <a:t>signal NSS in an EHT sounding NDP.</a:t>
            </a:r>
          </a:p>
          <a:p>
            <a:pPr lvl="2" algn="just"/>
            <a:r>
              <a:rPr lang="en-US" altLang="zh-CN" dirty="0" smtClean="0"/>
              <a:t>This </a:t>
            </a:r>
            <a:r>
              <a:rPr lang="en-US" altLang="zh-CN" dirty="0"/>
              <a:t>is for R1.</a:t>
            </a:r>
          </a:p>
          <a:p>
            <a:pPr lvl="2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37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>
                <a:hlinkClick r:id="rId2"/>
              </a:rPr>
              <a:t>https</a:t>
            </a:r>
            <a:r>
              <a:rPr lang="en-US" altLang="zh-CN" sz="1800" b="0" dirty="0">
                <a:hlinkClick r:id="rId2"/>
              </a:rPr>
              <a:t>://</a:t>
            </a:r>
            <a:r>
              <a:rPr lang="en-US" altLang="zh-CN" sz="1800" b="0" dirty="0" smtClean="0">
                <a:hlinkClick r:id="rId2"/>
              </a:rPr>
              <a:t>mentor.ieee.org/802.11/dcn/20/11-20-1238-00-00be-open-issues-on-preamble-design.pptx</a:t>
            </a:r>
            <a:r>
              <a:rPr lang="en-US" altLang="zh-CN" sz="1800" b="0" dirty="0" smtClean="0"/>
              <a:t>, Sameer Vermani, Qualcomm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3"/>
              </a:rPr>
              <a:t>https://</a:t>
            </a:r>
            <a:r>
              <a:rPr lang="en-US" altLang="zh-CN" sz="1800" b="0" dirty="0" smtClean="0">
                <a:hlinkClick r:id="rId3"/>
              </a:rPr>
              <a:t>mentor.ieee.org/802.11/dcn/20/11-20-0566-60-00be-compendium-of-straw-polls-and-potential-changes-to-the-specification-framework-document.docx</a:t>
            </a:r>
            <a:r>
              <a:rPr lang="en-US" altLang="zh-CN" sz="1800" b="0" dirty="0" smtClean="0"/>
              <a:t>, Edward Au,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4"/>
              </a:rPr>
              <a:t>https://</a:t>
            </a:r>
            <a:r>
              <a:rPr lang="en-US" altLang="zh-CN" sz="1800" b="0" dirty="0" smtClean="0">
                <a:hlinkClick r:id="rId4"/>
              </a:rPr>
              <a:t>mentor.ieee.org/802.11/dcn/20/11-20-1015-02-00be-eht-ndpa-frame-design-discussion.pptx</a:t>
            </a:r>
            <a:r>
              <a:rPr lang="en-US" altLang="zh-CN" sz="1800" b="0" dirty="0" smtClean="0"/>
              <a:t>, Chenchen Liu,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5"/>
              </a:rPr>
              <a:t>https://</a:t>
            </a:r>
            <a:r>
              <a:rPr lang="en-US" altLang="zh-CN" sz="1800" b="0" dirty="0" smtClean="0">
                <a:hlinkClick r:id="rId5"/>
              </a:rPr>
              <a:t>mentor.ieee.org/802.11/dcn/20/11-20-1474-00-00be-ndp-design-for-eht.pptx</a:t>
            </a:r>
            <a:r>
              <a:rPr lang="en-US" altLang="zh-CN" sz="1800" b="0" dirty="0" smtClean="0"/>
              <a:t>, Eunsung Jeon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8788" y="1752600"/>
            <a:ext cx="4189412" cy="4114800"/>
          </a:xfrm>
        </p:spPr>
        <p:txBody>
          <a:bodyPr/>
          <a:lstStyle/>
          <a:p>
            <a:r>
              <a:rPr lang="en-US" altLang="zh-CN" sz="1800" dirty="0" smtClean="0"/>
              <a:t>In [1], U-SIG and EHT-SIG contents have been very well discussed (see the table </a:t>
            </a:r>
            <a:r>
              <a:rPr lang="en-US" altLang="zh-CN" sz="1800" dirty="0" smtClean="0">
                <a:sym typeface="Wingdings" panose="05000000000000000000" pitchFamily="2" charset="2"/>
              </a:rPr>
              <a:t>on the right</a:t>
            </a:r>
            <a:r>
              <a:rPr lang="en-US" altLang="zh-CN" sz="1800" dirty="0" smtClean="0"/>
              <a:t>).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There are some parts we want to discuss in this proposal (marked in </a:t>
            </a:r>
            <a:r>
              <a:rPr lang="en-US" altLang="zh-CN" sz="1800" dirty="0" smtClean="0">
                <a:solidFill>
                  <a:srgbClr val="FF0000"/>
                </a:solidFill>
              </a:rPr>
              <a:t>red</a:t>
            </a:r>
            <a:r>
              <a:rPr lang="en-US" altLang="zh-CN" sz="1800" dirty="0" smtClean="0"/>
              <a:t>).</a:t>
            </a:r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3733800" cy="1066800"/>
          </a:xfrm>
        </p:spPr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06C3FC70-1C05-4A0A-B3B6-402EBEEF5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990888"/>
              </p:ext>
            </p:extLst>
          </p:nvPr>
        </p:nvGraphicFramePr>
        <p:xfrm>
          <a:off x="4860032" y="634727"/>
          <a:ext cx="4104456" cy="5834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1298476815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78225865"/>
                    </a:ext>
                  </a:extLst>
                </a:gridCol>
                <a:gridCol w="2088232">
                  <a:extLst>
                    <a:ext uri="{9D8B030D-6E8A-4147-A177-3AD203B41FA5}">
                      <a16:colId xmlns="" xmlns:a16="http://schemas.microsoft.com/office/drawing/2014/main" val="3790199128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3185186252"/>
                    </a:ext>
                  </a:extLst>
                </a:gridCol>
              </a:tblGrid>
              <a:tr h="2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Subfield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Bits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893332071"/>
                  </a:ext>
                </a:extLst>
              </a:tr>
              <a:tr h="133036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U-SIG</a:t>
                      </a: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Independent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identifier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8638411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UL/DL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1616927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BSS color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2223528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TXOP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934411080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PPDU BW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637038376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Punctured channel indication(global for non-OFDMA)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6446859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33132272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PPDU format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77883633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56519074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MCS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65861346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EHT-SIG symbols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4136869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EHT-SIG Compression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9772799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&amp; Tail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CRC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2689241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Tail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561231032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Bits in U-SIG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288369"/>
                  </a:ext>
                </a:extLst>
              </a:tr>
              <a:tr h="13303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</a:t>
                      </a:r>
                    </a:p>
                  </a:txBody>
                  <a:tcPr marL="9525" marR="9525" marT="9525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 (U-SIG Overflow)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Spatial reuse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49382681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GI+LTF size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69102347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</a:t>
                      </a:r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EHT-LTF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symbols and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midamble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periodicity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50230756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96168754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Pre-FEC padding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7320657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LDPC extra symbol segment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389098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78136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PE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disambiguity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348057693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Overflow Bits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2840679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proposes: </a:t>
            </a:r>
            <a:r>
              <a:rPr lang="en-US" altLang="zh-CN" sz="1600" dirty="0"/>
              <a:t>Overflow bits kept to </a:t>
            </a:r>
            <a:r>
              <a:rPr lang="en-US" altLang="zh-CN" sz="1600" dirty="0" smtClean="0"/>
              <a:t>&lt;=17 </a:t>
            </a:r>
            <a:r>
              <a:rPr lang="en-US" altLang="zh-CN" sz="1600" dirty="0"/>
              <a:t>to make sure EHT-SIG can fit to 2 symbols at </a:t>
            </a:r>
            <a:r>
              <a:rPr lang="en-US" altLang="zh-CN" sz="1600" dirty="0" smtClean="0"/>
              <a:t>MCS0 for single user case.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rgbClr val="FF0000"/>
                </a:solidFill>
              </a:rPr>
              <a:t>17</a:t>
            </a:r>
            <a:r>
              <a:rPr lang="en-US" altLang="zh-CN" sz="1400" dirty="0" smtClean="0"/>
              <a:t> bits overflow bits, together with </a:t>
            </a:r>
            <a:r>
              <a:rPr lang="en-US" altLang="zh-CN" sz="1400" dirty="0" smtClean="0">
                <a:solidFill>
                  <a:srgbClr val="FF0000"/>
                </a:solidFill>
              </a:rPr>
              <a:t>3</a:t>
            </a:r>
            <a:r>
              <a:rPr lang="en-US" altLang="zh-CN" sz="1400" dirty="0" smtClean="0"/>
              <a:t> bit number of non-OFDMA users, </a:t>
            </a:r>
            <a:r>
              <a:rPr lang="en-US" altLang="zh-CN" sz="1400" dirty="0" smtClean="0">
                <a:solidFill>
                  <a:srgbClr val="FF0000"/>
                </a:solidFill>
              </a:rPr>
              <a:t>22</a:t>
            </a:r>
            <a:r>
              <a:rPr lang="en-US" altLang="zh-CN" sz="1400" dirty="0" smtClean="0"/>
              <a:t>-bit user field, </a:t>
            </a:r>
            <a:r>
              <a:rPr lang="en-US" altLang="zh-CN" sz="1400" dirty="0" smtClean="0">
                <a:solidFill>
                  <a:srgbClr val="FF0000"/>
                </a:solidFill>
              </a:rPr>
              <a:t>10</a:t>
            </a:r>
            <a:r>
              <a:rPr lang="en-US" altLang="zh-CN" sz="1400" dirty="0" smtClean="0"/>
              <a:t> bit CRC + Tail, 52 bits in total.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EHT-SIG with MCS0 (BSPK, R 1/2)  can carry 26 </a:t>
            </a:r>
            <a:r>
              <a:rPr lang="en-US" altLang="zh-CN" sz="1400" dirty="0" err="1" smtClean="0"/>
              <a:t>uncoded</a:t>
            </a:r>
            <a:r>
              <a:rPr lang="en-US" altLang="zh-CN" sz="1400" dirty="0" smtClean="0"/>
              <a:t> bits per symbol.</a:t>
            </a:r>
            <a:endParaRPr lang="en-US" altLang="zh-CN" sz="1400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8816"/>
            <a:ext cx="82296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for single user case [1]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6">
            <a:extLst>
              <a:ext uri="{FF2B5EF4-FFF2-40B4-BE49-F238E27FC236}">
                <a16:creationId xmlns="" xmlns:a16="http://schemas.microsoft.com/office/drawing/2014/main" id="{C55EA446-CDF9-46B9-8194-67750BC72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1207006"/>
              </p:ext>
            </p:extLst>
          </p:nvPr>
        </p:nvGraphicFramePr>
        <p:xfrm>
          <a:off x="5364088" y="3544814"/>
          <a:ext cx="2811153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470">
                  <a:extLst>
                    <a:ext uri="{9D8B030D-6E8A-4147-A177-3AD203B41FA5}">
                      <a16:colId xmlns="" xmlns:a16="http://schemas.microsoft.com/office/drawing/2014/main" val="2304787468"/>
                    </a:ext>
                  </a:extLst>
                </a:gridCol>
                <a:gridCol w="1351683">
                  <a:extLst>
                    <a:ext uri="{9D8B030D-6E8A-4147-A177-3AD203B41FA5}">
                      <a16:colId xmlns="" xmlns:a16="http://schemas.microsoft.com/office/drawing/2014/main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Spatial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31571566"/>
                  </a:ext>
                </a:extLst>
              </a:tr>
            </a:tbl>
          </a:graphicData>
        </a:graphic>
      </p:graphicFrame>
      <p:sp>
        <p:nvSpPr>
          <p:cNvPr id="10" name="TextBox 10">
            <a:extLst>
              <a:ext uri="{FF2B5EF4-FFF2-40B4-BE49-F238E27FC236}">
                <a16:creationId xmlns="" xmlns:a16="http://schemas.microsoft.com/office/drawing/2014/main" id="{0231B673-0DF9-49C8-A4EC-B78255C601B5}"/>
              </a:ext>
            </a:extLst>
          </p:cNvPr>
          <p:cNvSpPr txBox="1"/>
          <p:nvPr/>
        </p:nvSpPr>
        <p:spPr>
          <a:xfrm>
            <a:off x="684213" y="5828010"/>
            <a:ext cx="3302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 Non-MU-MIMO allocation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2D55C28E-F5FE-4D4A-AEBE-EA1F587620EF}"/>
              </a:ext>
            </a:extLst>
          </p:cNvPr>
          <p:cNvSpPr txBox="1"/>
          <p:nvPr/>
        </p:nvSpPr>
        <p:spPr>
          <a:xfrm>
            <a:off x="5257871" y="5601328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an MU-MIMO allocation</a:t>
            </a:r>
          </a:p>
        </p:txBody>
      </p:sp>
      <p:graphicFrame>
        <p:nvGraphicFramePr>
          <p:cNvPr id="12" name="Table 6">
            <a:extLst>
              <a:ext uri="{FF2B5EF4-FFF2-40B4-BE49-F238E27FC236}">
                <a16:creationId xmlns="" xmlns:a16="http://schemas.microsoft.com/office/drawing/2014/main" id="{DB177E88-64BE-4183-99A4-650FCCE19B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405873"/>
              </p:ext>
            </p:extLst>
          </p:nvPr>
        </p:nvGraphicFramePr>
        <p:xfrm>
          <a:off x="1026087" y="3232130"/>
          <a:ext cx="26187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71">
                  <a:extLst>
                    <a:ext uri="{9D8B030D-6E8A-4147-A177-3AD203B41FA5}">
                      <a16:colId xmlns="" xmlns:a16="http://schemas.microsoft.com/office/drawing/2014/main" val="2304787468"/>
                    </a:ext>
                  </a:extLst>
                </a:gridCol>
                <a:gridCol w="1381387">
                  <a:extLst>
                    <a:ext uri="{9D8B030D-6E8A-4147-A177-3AD203B41FA5}">
                      <a16:colId xmlns="" xmlns:a16="http://schemas.microsoft.com/office/drawing/2014/main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Beamformed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578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31571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365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 the same format of NDP as single user case EHT MU PPDU.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Can lead to additional </a:t>
            </a:r>
            <a:r>
              <a:rPr lang="en-US" altLang="zh-CN" sz="1600" u="sng" dirty="0" smtClean="0"/>
              <a:t>2 more symbols </a:t>
            </a:r>
            <a:r>
              <a:rPr lang="en-US" altLang="zh-CN" sz="1600" dirty="0" smtClean="0"/>
              <a:t>overhead compared with HE sounding NDP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11ax: 2 symbols HE-SIG-A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11be: 2 symbols U-SIG + 2 symbols EHT-SIG (with MCS 0)</a:t>
            </a:r>
          </a:p>
          <a:p>
            <a:pPr lvl="3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EHT-SIG carries </a:t>
            </a:r>
            <a:r>
              <a:rPr lang="en-US" altLang="zh-CN" sz="1200" dirty="0"/>
              <a:t>a</a:t>
            </a:r>
            <a:r>
              <a:rPr lang="en-US" altLang="zh-CN" sz="1200" dirty="0" smtClean="0"/>
              <a:t> </a:t>
            </a:r>
            <a:r>
              <a:rPr lang="en-US" altLang="zh-CN" sz="1200" dirty="0"/>
              <a:t>meaningless number of non-OFDMA users </a:t>
            </a:r>
            <a:r>
              <a:rPr lang="en-US" altLang="zh-CN" sz="1200" dirty="0" smtClean="0"/>
              <a:t>subfield (3bits</a:t>
            </a:r>
            <a:r>
              <a:rPr lang="en-US" altLang="zh-CN" sz="1200" dirty="0"/>
              <a:t>, 1-8) + </a:t>
            </a:r>
            <a:r>
              <a:rPr lang="en-US" altLang="zh-CN" sz="1200" dirty="0" smtClean="0"/>
              <a:t>32 bits padding of  </a:t>
            </a:r>
            <a:r>
              <a:rPr lang="zh-CN" altLang="en-US" sz="1200" dirty="0" smtClean="0"/>
              <a:t>“</a:t>
            </a:r>
            <a:r>
              <a:rPr lang="en-US" altLang="zh-CN" sz="1200" dirty="0" smtClean="0"/>
              <a:t>User Block</a:t>
            </a:r>
            <a:r>
              <a:rPr lang="zh-CN" altLang="en-US" sz="1200" dirty="0" smtClean="0"/>
              <a:t>” </a:t>
            </a:r>
            <a:r>
              <a:rPr lang="en-US" altLang="zh-CN" sz="1200" dirty="0" smtClean="0">
                <a:sym typeface="Wingdings" panose="05000000000000000000" pitchFamily="2" charset="2"/>
              </a:rPr>
              <a:t> the 2</a:t>
            </a:r>
            <a:r>
              <a:rPr lang="en-US" altLang="zh-CN" sz="1200" baseline="30000" dirty="0" smtClean="0">
                <a:sym typeface="Wingdings" panose="05000000000000000000" pitchFamily="2" charset="2"/>
              </a:rPr>
              <a:t>nd</a:t>
            </a:r>
            <a:r>
              <a:rPr lang="en-US" altLang="zh-CN" sz="1200" dirty="0" smtClean="0">
                <a:sym typeface="Wingdings" panose="05000000000000000000" pitchFamily="2" charset="2"/>
              </a:rPr>
              <a:t> symbol of EHT-SIG is all </a:t>
            </a:r>
            <a:r>
              <a:rPr lang="en-US" altLang="zh-CN" sz="1200" dirty="0" err="1" smtClean="0">
                <a:sym typeface="Wingdings" panose="05000000000000000000" pitchFamily="2" charset="2"/>
              </a:rPr>
              <a:t>padding+CRC+Tail</a:t>
            </a:r>
            <a:r>
              <a:rPr lang="en-US" altLang="zh-CN" sz="1200" dirty="0" smtClean="0">
                <a:sym typeface="Wingdings" panose="05000000000000000000" pitchFamily="2" charset="2"/>
              </a:rPr>
              <a:t>.</a:t>
            </a:r>
            <a:endParaRPr lang="en-US" altLang="zh-CN" sz="1200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8816"/>
            <a:ext cx="8534400" cy="533400"/>
          </a:xfrm>
          <a:noFill/>
          <a:ln/>
        </p:spPr>
        <p:txBody>
          <a:bodyPr/>
          <a:lstStyle/>
          <a:p>
            <a:r>
              <a:rPr lang="en-US" altLang="zh-CN" dirty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for sounding NDP in [1]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xmlns="" id="{95C1AD04-CB54-464E-AE17-0F96908280D1}"/>
              </a:ext>
            </a:extLst>
          </p:cNvPr>
          <p:cNvSpPr txBox="1"/>
          <p:nvPr/>
        </p:nvSpPr>
        <p:spPr>
          <a:xfrm>
            <a:off x="5704395" y="5229923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Padding or dummy user field</a:t>
            </a:r>
          </a:p>
          <a:p>
            <a:r>
              <a:rPr lang="en-US" dirty="0"/>
              <a:t> to make length same as SU</a:t>
            </a:r>
          </a:p>
        </p:txBody>
      </p:sp>
      <p:cxnSp>
        <p:nvCxnSpPr>
          <p:cNvPr id="18" name="Straight Arrow Connector 9">
            <a:extLst>
              <a:ext uri="{FF2B5EF4-FFF2-40B4-BE49-F238E27FC236}">
                <a16:creationId xmlns:a16="http://schemas.microsoft.com/office/drawing/2014/main" xmlns="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439923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9" name="TextBox 7">
            <a:extLst>
              <a:ext uri="{FF2B5EF4-FFF2-40B4-BE49-F238E27FC236}">
                <a16:creationId xmlns:a16="http://schemas.microsoft.com/office/drawing/2014/main" xmlns="" id="{F6EC40D2-BDF4-43F5-83D2-EA15E62BB148}"/>
              </a:ext>
            </a:extLst>
          </p:cNvPr>
          <p:cNvSpPr txBox="1"/>
          <p:nvPr/>
        </p:nvSpPr>
        <p:spPr>
          <a:xfrm>
            <a:off x="5148064" y="4397288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17 bits or lower for a 2 symbol EHT-SIG at MCS0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/>
              <a:t>U-SIG overflow + 3 bits (#of users) + 22 (user-field)+10 bits CRC/tail needs to be within 52 bits</a:t>
            </a:r>
          </a:p>
          <a:p>
            <a:endParaRPr lang="en-US" sz="500" i="1" dirty="0"/>
          </a:p>
        </p:txBody>
      </p:sp>
      <p:cxnSp>
        <p:nvCxnSpPr>
          <p:cNvPr id="20" name="Straight Arrow Connector 10">
            <a:extLst>
              <a:ext uri="{FF2B5EF4-FFF2-40B4-BE49-F238E27FC236}">
                <a16:creationId xmlns:a16="http://schemas.microsoft.com/office/drawing/2014/main" xmlns="" id="{87AB1A06-17B5-4157-AEC4-0427C56AD413}"/>
              </a:ext>
            </a:extLst>
          </p:cNvPr>
          <p:cNvCxnSpPr/>
          <p:nvPr/>
        </p:nvCxnSpPr>
        <p:spPr bwMode="auto">
          <a:xfrm flipH="1">
            <a:off x="4788024" y="4676368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aphicFrame>
        <p:nvGraphicFramePr>
          <p:cNvPr id="21" name="Table 12">
            <a:extLst>
              <a:ext uri="{FF2B5EF4-FFF2-40B4-BE49-F238E27FC236}">
                <a16:creationId xmlns:a16="http://schemas.microsoft.com/office/drawing/2014/main" xmlns="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272697"/>
              </p:ext>
            </p:extLst>
          </p:nvPr>
        </p:nvGraphicFramePr>
        <p:xfrm>
          <a:off x="467544" y="4408386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:a16="http://schemas.microsoft.com/office/drawing/2014/main" xmlns="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:a16="http://schemas.microsoft.com/office/drawing/2014/main" xmlns="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:a16="http://schemas.microsoft.com/office/drawing/2014/main" xmlns="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 and </a:t>
                      </a:r>
                      <a:r>
                        <a:rPr lang="en-US" sz="11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DUPed</a:t>
                      </a:r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SU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6045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274180"/>
            <a:ext cx="7772400" cy="3461442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Propose to have a sounding NDP always with one symbol EHT-SIG to save overhead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Still have the same U-SIG contents and U-SIG Overflow contents as other EHT MU PPDU for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consistency and unification.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Propose to have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16 bits U-SIG Overflow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all modes of EHT MU PPDU. 10 bits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CRC+Tail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in EHT-SIG SYM 1 for EHT sounding NDP.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Updated in r2: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Propose to still enable separate indication of Number of EHT-LTF Symbols  and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Nss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.</a:t>
            </a:r>
            <a:endParaRPr lang="en-US" altLang="zh-CN" sz="1800" u="sng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740780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Proposed EHT sounding </a:t>
            </a:r>
            <a:r>
              <a:rPr lang="en-IE" kern="0" dirty="0" smtClean="0">
                <a:solidFill>
                  <a:schemeClr val="tx1"/>
                </a:solidFill>
              </a:rPr>
              <a:t>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:a16="http://schemas.microsoft.com/office/drawing/2014/main" xmlns="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01890"/>
              </p:ext>
            </p:extLst>
          </p:nvPr>
        </p:nvGraphicFramePr>
        <p:xfrm>
          <a:off x="467544" y="4953000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:a16="http://schemas.microsoft.com/office/drawing/2014/main" xmlns="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:a16="http://schemas.microsoft.com/office/drawing/2014/main" xmlns="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:a16="http://schemas.microsoft.com/office/drawing/2014/main" xmlns="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60455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5C1AD04-CB54-464E-AE17-0F96908280D1}"/>
              </a:ext>
            </a:extLst>
          </p:cNvPr>
          <p:cNvSpPr txBox="1"/>
          <p:nvPr/>
        </p:nvSpPr>
        <p:spPr>
          <a:xfrm>
            <a:off x="5704395" y="5846037"/>
            <a:ext cx="3437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/>
              <a:t>16 bits U-SIG overflow </a:t>
            </a:r>
            <a:r>
              <a:rPr lang="en-US" altLang="zh-CN" i="1" dirty="0" smtClean="0"/>
              <a:t>+ </a:t>
            </a:r>
            <a:r>
              <a:rPr lang="en-US" altLang="zh-CN" i="1" dirty="0"/>
              <a:t>10 bits CRC/tail </a:t>
            </a:r>
            <a:r>
              <a:rPr lang="en-US" altLang="zh-CN" i="1" dirty="0" smtClean="0"/>
              <a:t> = 26 bits</a:t>
            </a:r>
            <a:endParaRPr lang="en-US" dirty="0"/>
          </a:p>
        </p:txBody>
      </p:sp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xmlns="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984537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F6EC40D2-BDF4-43F5-83D2-EA15E62BB148}"/>
              </a:ext>
            </a:extLst>
          </p:cNvPr>
          <p:cNvSpPr txBox="1"/>
          <p:nvPr/>
        </p:nvSpPr>
        <p:spPr>
          <a:xfrm>
            <a:off x="5148064" y="4941902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</a:t>
            </a:r>
            <a:r>
              <a:rPr lang="en-US" sz="900" i="1" dirty="0" smtClean="0">
                <a:solidFill>
                  <a:srgbClr val="FF0000"/>
                </a:solidFill>
              </a:rPr>
              <a:t>16</a:t>
            </a:r>
            <a:r>
              <a:rPr lang="en-US" sz="900" i="1" dirty="0" smtClean="0"/>
              <a:t> </a:t>
            </a:r>
            <a:r>
              <a:rPr lang="en-US" sz="900" i="1" dirty="0"/>
              <a:t>bits or </a:t>
            </a:r>
            <a:r>
              <a:rPr lang="en-US" sz="900" i="1" dirty="0" smtClean="0"/>
              <a:t>lower</a:t>
            </a:r>
            <a:endParaRPr lang="en-US" sz="9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 smtClean="0"/>
              <a:t>16 bits U-SIG </a:t>
            </a:r>
            <a:r>
              <a:rPr lang="en-US" sz="800" i="1" dirty="0"/>
              <a:t>overflow + 3 bits (#of users) + 22 (user-field)+10 bits CRC/tail </a:t>
            </a:r>
            <a:r>
              <a:rPr lang="en-US" sz="800" i="1" dirty="0" smtClean="0">
                <a:solidFill>
                  <a:srgbClr val="FF0000"/>
                </a:solidFill>
              </a:rPr>
              <a:t>+ 1 bit padding bit = 52 bits</a:t>
            </a:r>
            <a:endParaRPr lang="en-US" sz="800" i="1" dirty="0">
              <a:solidFill>
                <a:srgbClr val="FF0000"/>
              </a:solidFill>
            </a:endParaRPr>
          </a:p>
          <a:p>
            <a:endParaRPr lang="en-US" sz="500" i="1" dirty="0"/>
          </a:p>
        </p:txBody>
      </p:sp>
      <p:cxnSp>
        <p:nvCxnSpPr>
          <p:cNvPr id="10" name="Straight Arrow Connector 10">
            <a:extLst>
              <a:ext uri="{FF2B5EF4-FFF2-40B4-BE49-F238E27FC236}">
                <a16:creationId xmlns:a16="http://schemas.microsoft.com/office/drawing/2014/main" xmlns="" id="{87AB1A06-17B5-4157-AEC4-0427C56AD413}"/>
              </a:ext>
            </a:extLst>
          </p:cNvPr>
          <p:cNvCxnSpPr/>
          <p:nvPr/>
        </p:nvCxnSpPr>
        <p:spPr bwMode="auto">
          <a:xfrm flipH="1">
            <a:off x="4788024" y="5220982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973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77639" y="1188025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cs typeface="Times New Roman"/>
              </a:rPr>
              <a:t>Three options are proposed in [1] to signal NDP: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806236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err="1" smtClean="0">
                <a:solidFill>
                  <a:schemeClr val="tx1"/>
                </a:solidFill>
              </a:rPr>
              <a:t>Signaling</a:t>
            </a:r>
            <a:r>
              <a:rPr lang="en-IE" kern="0" dirty="0" smtClean="0">
                <a:solidFill>
                  <a:schemeClr val="tx1"/>
                </a:solidFill>
              </a:rPr>
              <a:t> of 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:a16="http://schemas.microsoft.com/office/drawing/2014/main" xmlns="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829135"/>
              </p:ext>
            </p:extLst>
          </p:nvPr>
        </p:nvGraphicFramePr>
        <p:xfrm>
          <a:off x="467544" y="5042535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:a16="http://schemas.microsoft.com/office/drawing/2014/main" xmlns="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:a16="http://schemas.microsoft.com/office/drawing/2014/main" xmlns="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:a16="http://schemas.microsoft.com/office/drawing/2014/main" xmlns="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:a16="http://schemas.microsoft.com/office/drawing/2014/main" xmlns="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604551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297202"/>
              </p:ext>
            </p:extLst>
          </p:nvPr>
        </p:nvGraphicFramePr>
        <p:xfrm>
          <a:off x="158390" y="1600200"/>
          <a:ext cx="8833210" cy="2870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8287"/>
                <a:gridCol w="4464923"/>
              </a:tblGrid>
              <a:tr h="144954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Options [1]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My comment</a:t>
                      </a:r>
                      <a:endParaRPr lang="zh-CN" altLang="en-US" sz="1400" dirty="0"/>
                    </a:p>
                  </a:txBody>
                  <a:tcPr/>
                </a:tc>
              </a:tr>
              <a:tr h="14071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1: Use the L-SIG length along with N_LTF and number of EHT-SIG symbols to tell that there is no data in this packet</a:t>
                      </a:r>
                    </a:p>
                    <a:p>
                      <a:pPr marL="4572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Similar way is used by 11ax and 11ac</a:t>
                      </a:r>
                      <a:endParaRPr lang="zh-CN" altLang="zh-CN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still applicable for 11be</a:t>
                      </a:r>
                      <a:endParaRPr lang="zh-CN" altLang="en-US" sz="1400" dirty="0"/>
                    </a:p>
                  </a:txBody>
                  <a:tcPr/>
                </a:tc>
              </a:tr>
              <a:tr h="1449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2: Set the EHT-SIG MCS to 0 and number of EHT-SIG symbols to 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4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  <a:r>
                        <a:rPr lang="en-US" altLang="zh-CN" sz="140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r2: for EHT NDP with one symbol EHT-SIG, besides Option 1, this can act an explicit indication of EHT NDP</a:t>
                      </a:r>
                      <a:endParaRPr lang="zh-CN" altLang="en-US" sz="1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early/easy detection of NDP, don’t consume additional signaling bits/entries.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altLang="zh-CN" sz="1400" dirty="0" smtClean="0"/>
                        <a:t>Only applicable to the proposed sounding</a:t>
                      </a:r>
                      <a:r>
                        <a:rPr lang="en-US" altLang="zh-CN" sz="1400" baseline="0" dirty="0" smtClean="0"/>
                        <a:t> NDP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1400" u="sng" baseline="0" dirty="0" smtClean="0">
                          <a:solidFill>
                            <a:srgbClr val="FF0000"/>
                          </a:solidFill>
                        </a:rPr>
                        <a:t>(most preferred)</a:t>
                      </a:r>
                      <a:endParaRPr lang="zh-CN" altLang="en-US" sz="14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0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1295400"/>
            <a:ext cx="4267200" cy="47244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Updated in r2: several fields are not needed for EHT NDP: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Pre-FEC padding (2 bit)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LDPC extra symbol segment (1bit)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PE </a:t>
            </a:r>
            <a:r>
              <a:rPr lang="en-US" altLang="zh-CN" sz="14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Disambiguity</a:t>
            </a:r>
            <a:r>
              <a:rPr lang="en-US" altLang="zh-CN" sz="14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 (1 bit)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Reserved (4 bit to 3 bit for EHT NDP)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u="sng" dirty="0">
                <a:solidFill>
                  <a:schemeClr val="dk1"/>
                </a:solidFill>
                <a:ea typeface="Times New Roman"/>
                <a:cs typeface="Times New Roman"/>
              </a:rPr>
              <a:t>Propose to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indicate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Nss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 (4bit) by reusing Pre-FEC padding factor + PE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disambiguity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 + LDPC extra symbol segment indication.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The reserved bits are still kept for other potential purposes.</a:t>
            </a:r>
            <a:endParaRPr lang="zh-CN" altLang="en-US" sz="1800" u="sng" dirty="0">
              <a:solidFill>
                <a:schemeClr val="dk1"/>
              </a:solidFill>
              <a:ea typeface="Times New Roman"/>
              <a:cs typeface="Times New Roman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762000"/>
            <a:ext cx="518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zh-CN" dirty="0" err="1"/>
              <a:t>Nss</a:t>
            </a:r>
            <a:r>
              <a:rPr lang="en-US" altLang="zh-CN" dirty="0"/>
              <a:t> </a:t>
            </a:r>
            <a:r>
              <a:rPr lang="en-US" altLang="zh-CN" dirty="0" smtClean="0"/>
              <a:t>indication in </a:t>
            </a:r>
            <a:r>
              <a:rPr lang="en-US" altLang="zh-CN" dirty="0"/>
              <a:t>EHT 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xmlns="" id="{06C3FC70-1C05-4A0A-B3B6-402EBEEF5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468517"/>
              </p:ext>
            </p:extLst>
          </p:nvPr>
        </p:nvGraphicFramePr>
        <p:xfrm>
          <a:off x="4875213" y="618477"/>
          <a:ext cx="4104456" cy="5839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129847681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7822586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379019912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3185186252"/>
                    </a:ext>
                  </a:extLst>
                </a:gridCol>
              </a:tblGrid>
              <a:tr h="2331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Subfield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Bits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93332071"/>
                  </a:ext>
                </a:extLst>
              </a:tr>
              <a:tr h="186311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U-SIG</a:t>
                      </a: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Independent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identifier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638411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PPDU BW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742443139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UL/DL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16169275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BSS color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22235285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TXOP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34411080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39378686"/>
                  </a:ext>
                </a:extLst>
              </a:tr>
              <a:tr h="5404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Punctured channel indication(global for non-OFDMA)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64468595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Reserved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31322724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PPDU type &amp; Compression Mode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7883633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33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3310537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EHT-SIG MCS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58613465"/>
                  </a:ext>
                </a:extLst>
              </a:tr>
              <a:tr h="233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EHT-SIG symbols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3686942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&amp; Tail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6892418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Tail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1231032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Bits in U-SIG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288369"/>
                  </a:ext>
                </a:extLst>
              </a:tr>
              <a:tr h="186311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</a:t>
                      </a: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 (U-SIG Overflow)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Spatial reuse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49382681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GI+LTF size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91023471"/>
                  </a:ext>
                </a:extLst>
              </a:tr>
              <a:tr h="346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EHT-LTF symbols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02307561"/>
                  </a:ext>
                </a:extLst>
              </a:tr>
              <a:tr h="346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Pre-FEC padding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73206575"/>
                  </a:ext>
                </a:extLst>
              </a:tr>
              <a:tr h="2331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disambiguity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233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LDPC extra symbol segment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3890982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78136427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Overflow Bits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40679772"/>
                  </a:ext>
                </a:extLst>
              </a:tr>
              <a:tr h="186311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&amp; Tail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186311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Tail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33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altLang="zh-CN" sz="1800" dirty="0"/>
              <a:t>In [1], U-SIG and EHT-SIG contents have been very well </a:t>
            </a:r>
            <a:r>
              <a:rPr lang="en-US" altLang="zh-CN" sz="1800" dirty="0" smtClean="0"/>
              <a:t>discussed and some parts are discussed in this proposal regarding sounding NDP and its signaling, PPDU format + EHT-SIG compression, and BSS color.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An efficient sounding NDP format is proposed, in which case one symbol EHT-SIG is enough for MCS 0. And provide a signaling method for early detection of sounding NDP.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919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The EHT-SIG of EHT sounding NDP is always modulated with BPSK R 1/2, and has only one symbol. </a:t>
            </a:r>
          </a:p>
          <a:p>
            <a:pPr lvl="2" algn="just"/>
            <a:r>
              <a:rPr lang="en-US" altLang="zh-CN" dirty="0" smtClean="0"/>
              <a:t>The EHT-SIG </a:t>
            </a:r>
            <a:r>
              <a:rPr lang="en-US" altLang="zh-CN" dirty="0"/>
              <a:t>of EHT sounding NDP contains </a:t>
            </a:r>
            <a:r>
              <a:rPr lang="en-US" altLang="zh-CN" dirty="0" smtClean="0"/>
              <a:t>16 bit U-SIG overflow bits and 4 bit CRC and 6 bit Tail.</a:t>
            </a:r>
          </a:p>
          <a:p>
            <a:pPr lvl="2" algn="just"/>
            <a:r>
              <a:rPr lang="en-US" altLang="zh-CN" dirty="0"/>
              <a:t>This is for R1.</a:t>
            </a:r>
          </a:p>
          <a:p>
            <a:pPr lvl="2" algn="just"/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61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87567</TotalTime>
  <Words>1367</Words>
  <Application>Microsoft Office PowerPoint</Application>
  <PresentationFormat>全屏显示(4:3)</PresentationFormat>
  <Paragraphs>320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MS PGothic</vt:lpstr>
      <vt:lpstr>宋体</vt:lpstr>
      <vt:lpstr>Arial</vt:lpstr>
      <vt:lpstr>Calibri</vt:lpstr>
      <vt:lpstr>Times New Roman</vt:lpstr>
      <vt:lpstr>Wingdings</vt:lpstr>
      <vt:lpstr>802-11-Submission</vt:lpstr>
      <vt:lpstr>SIG contents discussion for EHT sounding NDP</vt:lpstr>
      <vt:lpstr>Background</vt:lpstr>
      <vt:lpstr>Background: EHT-SIG for single user case [1]</vt:lpstr>
      <vt:lpstr>Background: EHT-SIG for sounding NDP in [1]</vt:lpstr>
      <vt:lpstr>PowerPoint 演示文稿</vt:lpstr>
      <vt:lpstr>PowerPoint 演示文稿</vt:lpstr>
      <vt:lpstr>PowerPoint 演示文稿</vt:lpstr>
      <vt:lpstr>Summary</vt:lpstr>
      <vt:lpstr>Straw Poll #2</vt:lpstr>
      <vt:lpstr>Straw Poll #3</vt:lpstr>
      <vt:lpstr>Straw Poll #4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1553</cp:revision>
  <cp:lastPrinted>1998-02-10T13:28:06Z</cp:lastPrinted>
  <dcterms:created xsi:type="dcterms:W3CDTF">2013-11-12T18:41:50Z</dcterms:created>
  <dcterms:modified xsi:type="dcterms:W3CDTF">2020-10-30T03:37:37Z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(3)xiyGAzUrpn4P2wtzYXKMLVd/j1CPj7Ll+qCKnNOcgDZKnEvEpY0GtMLHpzszvRpEkhUVbYZw
uVKvLeXmeyplPqXEy0mJ/AcIzdakz4hQ/avQ+/noNHh0PEEi8tWE777bT6WILPAO9VF3ZF8S
pXWVlSg22F2nRqvXFBCHdtrKibqNubx5iL++r0Pt5+w1xgxWzuBthCUyHx9Wd2irQfCB8Sjz
78bOUFcy9wQ8EdEvC7</vt:lpwstr>
  </property>
  <property fmtid="{D5CDD505-2E9C-101B-9397-08002B2CF9AE}" pid="4" name="_2015_ms_pID_7253431">
    <vt:lpwstr>CMIHODP/wBUKFRCsdYpxwrUdOgOxQ+sO7ZMVS0QmPgqcNjIhw0qxN4
+2VgoGxKse04nG15OWvkPZYYP344PStMW74/NNFIyJaUYLmMxh3LjtELVmxAvEepjtyx4gLU
/cLmTpQN08ifRMTnjbT0KOT1xeIQzR38zQoZDdxCy9ZiVfBXDYDxM+99XNxLJ8wYr6tIjndq
BrWLcTg9xdIf7LMMs/dpXYYTO/g2hnVBfeId</vt:lpwstr>
  </property>
  <property fmtid="{D5CDD505-2E9C-101B-9397-08002B2CF9AE}" pid="5" name="_2015_ms_pID_7253432">
    <vt:lpwstr>xKJoJfvov0xfux5exEnmEuY=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