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47" r:id="rId3"/>
    <p:sldId id="453" r:id="rId4"/>
    <p:sldId id="450" r:id="rId5"/>
    <p:sldId id="455" r:id="rId6"/>
    <p:sldId id="451" r:id="rId7"/>
    <p:sldId id="452" r:id="rId8"/>
    <p:sldId id="439" r:id="rId9"/>
    <p:sldId id="423" r:id="rId10"/>
    <p:sldId id="445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6327" autoAdjust="0"/>
  </p:normalViewPr>
  <p:slideViewPr>
    <p:cSldViewPr>
      <p:cViewPr>
        <p:scale>
          <a:sx n="87" d="100"/>
          <a:sy n="87" d="100"/>
        </p:scale>
        <p:origin x="-63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13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802.11-20/1216r4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n.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4x </a:t>
            </a:r>
            <a:r>
              <a:rPr lang="en-US" altLang="ko-KR" dirty="0" err="1" smtClean="0"/>
              <a:t>320MHz</a:t>
            </a:r>
            <a:r>
              <a:rPr lang="en-US" altLang="ko-KR" dirty="0" smtClean="0"/>
              <a:t> </a:t>
            </a:r>
            <a:r>
              <a:rPr lang="en-US" altLang="ko-KR" dirty="0" err="1"/>
              <a:t>EHT</a:t>
            </a:r>
            <a:r>
              <a:rPr lang="en-US" altLang="ko-KR" dirty="0"/>
              <a:t>-LTF </a:t>
            </a:r>
            <a:r>
              <a:rPr lang="en-US" altLang="ko-KR" dirty="0" smtClean="0"/>
              <a:t>Design</a:t>
            </a:r>
            <a:endParaRPr lang="en-GB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2020-08-25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30693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Leo Montreuil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leo.montreuil@broadcom.com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Ron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err="1"/>
              <a:t>SP</a:t>
            </a:r>
            <a:r>
              <a:rPr lang="en-US" dirty="0"/>
              <a:t>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Which option do you prefer?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Option 1 – slides 3 and 4?</a:t>
            </a:r>
          </a:p>
          <a:p>
            <a:pPr marL="0" indent="0">
              <a:buNone/>
            </a:pPr>
            <a:r>
              <a:rPr lang="en-US" sz="2000" b="0" dirty="0" smtClean="0"/>
              <a:t>Option 2 – </a:t>
            </a:r>
            <a:r>
              <a:rPr lang="en-US" sz="2000" b="0" smtClean="0"/>
              <a:t>slides 3 </a:t>
            </a:r>
            <a:r>
              <a:rPr lang="en-US" sz="2000" b="0" dirty="0" smtClean="0"/>
              <a:t>and 5?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Y</a:t>
            </a:r>
          </a:p>
          <a:p>
            <a:pPr marL="0" indent="0">
              <a:buNone/>
            </a:pPr>
            <a:r>
              <a:rPr lang="en-US" sz="2000" b="0" dirty="0" smtClean="0"/>
              <a:t>N</a:t>
            </a:r>
          </a:p>
          <a:p>
            <a:pPr marL="0" indent="0">
              <a:buNone/>
            </a:pPr>
            <a:r>
              <a:rPr lang="en-US" sz="2000" b="0" dirty="0"/>
              <a:t>A</a:t>
            </a:r>
            <a:endParaRPr lang="en-US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Designing a good sequence with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all puncturing cases of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proves to be a challenge.</a:t>
            </a:r>
          </a:p>
          <a:p>
            <a:endParaRPr lang="en-GB" altLang="zh-CN" sz="1800" b="0" dirty="0" smtClean="0"/>
          </a:p>
          <a:p>
            <a:r>
              <a:rPr lang="en-GB" altLang="zh-CN" sz="1800" b="0" dirty="0"/>
              <a:t>[1] and [2] propose a 4x </a:t>
            </a:r>
            <a:r>
              <a:rPr lang="en-GB" altLang="zh-CN" sz="1800" b="0" dirty="0" err="1"/>
              <a:t>320MHz</a:t>
            </a:r>
            <a:r>
              <a:rPr lang="en-GB" altLang="zh-CN" sz="1800" b="0" dirty="0"/>
              <a:t> LTF </a:t>
            </a:r>
            <a:r>
              <a:rPr lang="en-GB" altLang="zh-CN" sz="1800" b="0" dirty="0" smtClean="0"/>
              <a:t>design.</a:t>
            </a:r>
          </a:p>
          <a:p>
            <a:endParaRPr lang="en-GB" altLang="zh-CN" sz="1800" b="0" dirty="0"/>
          </a:p>
          <a:p>
            <a:r>
              <a:rPr lang="en-GB" altLang="zh-CN" sz="1800" b="0" dirty="0" smtClean="0"/>
              <a:t>In revision </a:t>
            </a:r>
            <a:r>
              <a:rPr lang="en-GB" altLang="zh-CN" sz="1800" b="0" dirty="0" err="1" smtClean="0"/>
              <a:t>r3</a:t>
            </a:r>
            <a:r>
              <a:rPr lang="en-GB" altLang="zh-CN" sz="1800" b="0" dirty="0" smtClean="0"/>
              <a:t> we propose another variant of the sequence proposed in </a:t>
            </a:r>
            <a:r>
              <a:rPr lang="en-GB" altLang="zh-CN" sz="1800" b="0" dirty="0" err="1" smtClean="0"/>
              <a:t>r2</a:t>
            </a:r>
            <a:r>
              <a:rPr lang="en-GB" altLang="zh-CN" sz="1800" b="0" dirty="0" smtClean="0"/>
              <a:t>. Both variants meet our preference for a modular design while having very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.</a:t>
            </a:r>
          </a:p>
          <a:p>
            <a:endParaRPr lang="en-GB" altLang="zh-CN" sz="1800" b="0" dirty="0"/>
          </a:p>
          <a:p>
            <a:r>
              <a:rPr lang="en-GB" altLang="zh-CN" sz="1800" b="0" dirty="0"/>
              <a:t>The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/>
              <a:t>EHT</a:t>
            </a:r>
            <a:r>
              <a:rPr lang="en-GB" altLang="zh-CN" sz="1800" b="0" dirty="0"/>
              <a:t>-LTF </a:t>
            </a:r>
            <a:r>
              <a:rPr lang="en-GB" altLang="zh-CN" sz="1800" b="0" dirty="0" smtClean="0"/>
              <a:t>sequences are </a:t>
            </a:r>
            <a:r>
              <a:rPr lang="en-GB" altLang="zh-CN" sz="1800" b="0" dirty="0"/>
              <a:t>constructed using a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 smtClean="0"/>
              <a:t>80MHz</a:t>
            </a:r>
            <a:r>
              <a:rPr lang="en-GB" altLang="zh-CN" sz="1800" b="0" dirty="0" smtClean="0"/>
              <a:t> base </a:t>
            </a:r>
            <a:r>
              <a:rPr lang="en-GB" altLang="zh-CN" sz="1800" b="0" dirty="0"/>
              <a:t>sequence and 8 </a:t>
            </a:r>
            <a:r>
              <a:rPr lang="en-GB" altLang="zh-CN" sz="1800" b="0" dirty="0" smtClean="0"/>
              <a:t>or 16 coefficient values to expand it to </a:t>
            </a:r>
            <a:r>
              <a:rPr lang="en-GB" altLang="zh-CN" sz="1800" b="0" dirty="0" err="1" smtClean="0"/>
              <a:t>320MHz</a:t>
            </a:r>
            <a:endParaRPr lang="en-GB" altLang="zh-CN" sz="1800" b="0" dirty="0" smtClean="0"/>
          </a:p>
          <a:p>
            <a:endParaRPr lang="en-GB" altLang="zh-CN" sz="1800" b="0" dirty="0"/>
          </a:p>
          <a:p>
            <a:r>
              <a:rPr lang="en-GB" altLang="zh-CN" sz="1800" b="0" dirty="0" err="1">
                <a:solidFill>
                  <a:srgbClr val="FF0000"/>
                </a:solidFill>
              </a:rPr>
              <a:t>r</a:t>
            </a:r>
            <a:r>
              <a:rPr lang="en-GB" altLang="zh-CN" sz="1800" b="0" dirty="0" err="1" smtClean="0">
                <a:solidFill>
                  <a:srgbClr val="FF0000"/>
                </a:solidFill>
              </a:rPr>
              <a:t>ev4</a:t>
            </a:r>
            <a:r>
              <a:rPr lang="en-GB" altLang="zh-CN" sz="1800" b="0" dirty="0" smtClean="0">
                <a:solidFill>
                  <a:srgbClr val="FF0000"/>
                </a:solidFill>
              </a:rPr>
              <a:t> – corrected reference [2] results (picked best option), added one </a:t>
            </a:r>
            <a:r>
              <a:rPr lang="en-GB" altLang="zh-CN" sz="1800" b="0" dirty="0" err="1" smtClean="0">
                <a:solidFill>
                  <a:srgbClr val="FF0000"/>
                </a:solidFill>
              </a:rPr>
              <a:t>OFDMA</a:t>
            </a:r>
            <a:r>
              <a:rPr lang="en-GB" altLang="zh-CN" sz="1800" b="0" dirty="0" smtClean="0">
                <a:solidFill>
                  <a:srgbClr val="FF0000"/>
                </a:solidFill>
              </a:rPr>
              <a:t> puncturing case, split </a:t>
            </a:r>
            <a:r>
              <a:rPr lang="en-GB" altLang="zh-CN" sz="1800" b="0" dirty="0" err="1" smtClean="0">
                <a:solidFill>
                  <a:srgbClr val="FF0000"/>
                </a:solidFill>
              </a:rPr>
              <a:t>2x996+484</a:t>
            </a:r>
            <a:r>
              <a:rPr lang="en-GB" altLang="zh-CN" sz="1800" b="0" dirty="0" smtClean="0">
                <a:solidFill>
                  <a:srgbClr val="FF0000"/>
                </a:solidFill>
              </a:rPr>
              <a:t> cases </a:t>
            </a:r>
            <a:endParaRPr lang="en-GB" altLang="zh-CN" sz="1800" b="0" dirty="0" smtClean="0">
              <a:solidFill>
                <a:srgbClr val="FF0000"/>
              </a:solidFill>
            </a:endParaRPr>
          </a:p>
          <a:p>
            <a:endParaRPr lang="en-GB" altLang="zh-CN" sz="18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80 MHz </a:t>
            </a:r>
            <a:r>
              <a:rPr lang="en-US" sz="2800" dirty="0" smtClean="0"/>
              <a:t>4x </a:t>
            </a:r>
            <a:r>
              <a:rPr lang="en-US" sz="2800" dirty="0"/>
              <a:t>base </a:t>
            </a:r>
            <a:r>
              <a:rPr lang="en-US" sz="2800" dirty="0" smtClean="0"/>
              <a:t>sequence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51112"/>
            <a:ext cx="8839200" cy="4949687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LTF80_4x =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+1 -1 -1 +1 -1 +1 -1 -1 -1 -1 +1 -1 +1 +1 -1 -1 +1 -1 -1 -1 -1 +1 +1 -1 +1 +1 +1 -1 +1 -1 +1 -1 +1 +1 +1 -1 +1 +1 +1 -1 -1 +1 -1 -1 -1 -1 -1 +1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-1 -1 -1 -1 -1 -1 -1 +1 -1 +1 -1 -1 -1 -1 +1 -1 +1 +1 -1 -1 +1 -1 -1 -1 -1 +1 +1 -1 +1 +1 +1 +1 -1 +1 -1 +1 -1 -1 -1 +1 -1 -1 -1 +1 +1 -1 +1 +1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+1 -1 -1 +1 +1 +1 +1 -1 -1 +1 -1 +1 -1 -1 -1 -1 -1 -1 +1 +1 -1 -1 -1 +1 +1 -1 +1 +1 -1 +1 +1 -1 -1 -1 -1 +1 +1 -1 +1 -1 +1 +1 +1 +1 -1 +1 -1 -1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+1 +1 +1 +1 -1 -1 +1 -1 -1 -1 +1 -1 +1 -1 +1 -1 -1 -1 +1 -1 -1 -1 +1 +1 -1 +1 +1 +1 +1 +1 -1 -1 +1 +1 +1 +1 -1 -1 -1 -1 +1 -1 +1 -1 -1 -1 -1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+1 -1 -1 +1 -1 -1 -1 -1 +1 +1 -1 +1 +1 +1 +1 -1 +1 -1 +1 -1 -1 -1 +1 -1 -1 -1 +1 +1 -1 +1 +1 +1 +1 +1 -1 -1 +1 +1 +1 +1 +1 +1 -1 -1 -1 +1 +1 -1 -1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-1 -1 +1 +1 -1 -1 -1 -1 -1 +1 -1 -1 +1 +1 +1 -1 +1 +1 +1 -1 +1 -1 +1 -1 -1 -1 -1 +1 -1 -1 +1 +1 +1 +1 -1 +1 +1 -1 -1 +1 -1 +1 +1 +1 +1 -1 +1 -1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+1 -1 -1 -1 -1 +1 +1 -1 -1 -1 -1 -1 +1 -1 -1 +1 +1 +1 -1 +1 +1 +1 -1 +1 -1 +1 -1 +1 +1 +1 -1 +1 +1 -1 -1 -1 -1 +1 -1 -1 +1 +1 -1 +1 -1 -1 -1 -1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+1 -1 -1 +1 -1 +1 -1 -1 +1 +1 -1 +1 +1 +1 +1 +1 +1 +1 -1 +1 -1 +1 +1 -1 -1 -1 +1 +1 +1 -1 -1 +1 +1 +1 +1 -1 -1 +1 +1 +1 +1 +1 -1 +1 +1 -1 -1 -1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-1 -1 -1 +1 -1 +1 -1 +1 +1 +1 +1 -1 +1 +1 -1 -1 -1 -1 +1 -1 -1 +1 +1 -1 +1 -1 -1 -1 -1 +1 -1 +1 -1 -1 +1 -1 -1 -1 -1 -1 +1 +1 -1 -1 -1 -1 -1 +1 -1 -1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+1 +1 -1 +1 +1 +1 -1 +1 -1 +1 -1 +1 +1 +1 -1 +1 +1 -1 -1 -1 -1 +1 -1 -1 +1 +1 -1 +1 -1 -1 -1 -1 +1 -1 +1 -1 -1 +1 +1 -1 -1 -1 -1 +1 -1 +1 -1  0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 0  0 +1 -1 +1 +1 -1 +1 +1 -1 -1 +1 -1 -1 +1 -1 +1 -1 -1 -1 -1 +1 -1 +1 +1 -1 -1 +1 -1 -1 -1 -1 +1 +1 -1 +1 +1 +1 -1 +1 -1 +1 -1 +1 +1 +1 -1 +1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-1 -1 +1 -1 -1 -1 -1 -1 +1 +1 -1 -1 -1 -1 -1 -1 -1 -1 +1 -1 +1 -1 -1 -1 -1 +1 -1 +1 +1 -1 -1 +1 -1 -1 -1 -1 +1 +1 -1 +1 +1 +1 +1 -1 +1 -1 +1 -1 -1 -1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+1 -1 -1 -1 +1 +1 -1 +1 +1 +1 +1 +1 -1 -1 +1 +1 +1 +1 -1 -1 +1 -1 +1 -1 -1 -1 -1 -1 -1 +1 +1 -1 -1 -1 +1 +1 -1 +1 +1 -1 +1 +1 -1 -1 -1 -1 +1 +1 -1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+1 +1 +1 +1 -1 +1 -1 -1 +1 +1 -1 +1 +1 +1 +1 -1 -1 +1 -1 -1 -1 +1 -1 +1 -1 +1 -1 -1 -1 +1 -1 -1 -1 +1 +1 -1 +1 +1 +1 +1 +1 -1 -1 +1 +1 +1 +1 -1 -1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-1 -1 +1 -1 +1 -1 -1 -1 -1 +1 -1 +1 +1 -1 -1 +1 -1 -1 -1 -1 +1 +1 -1 +1 +1 +1 +1 -1 +1 -1 +1 -1 -1 -1 +1 -1 -1 -1 +1 +1 -1 +1 +1 +1 +1 +1 -1 -1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+1 +1 -1 -1 -1 -1 +1 -1 +1 +1 +1 +1 -1 -1 +1 +1 +1 +1 +1 -1 +1 +1 -1 -1 -1 +1 -1 -1 -1 +1 -1 +1 -1 +1 +1 +1 +1 -1 +1 +1 -1 -1 -1 -1 +1 -1 -1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+1 -1 -1 -1 -1 +1 -1 +1 -1 -1 -1 -1 +1 +1 +1 +1 -1 -1 +1 +1 +1 +1 +1 -1 +1 +1 -1 -1 -1 +1 -1 -1 -1 +1 -1 +1 -1 +1 -1 -1 -1 +1 -1 -1 +1 +1 +1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+1 -1 -1 +1 -1 +1 +1 +1 +1 -1 +1 -1 +1 +1 -1 +1 -1 +1 +1 -1 -1 +1 -1 -1 -1 -1 -1 -1 -1 +1 -1 +1 -1 -1 +1 +1 +1 -1 -1 -1 +1 +1 -1 -1 -1 -1 +1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-1 -1 -1 -1 +1 -1 -1 +1 +1 +1 -1 +1 +1 +1 -1 +1 -1 +1 -1 -1 -1 -1 +1 -1 -1 +1 +1 +1 +1 -1 +1 +1 -1 -1 +1 -1 +1 +1 +1 +1 -1 +1 -1 +1 +1 -1 +1 +1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+1 -1 -1 +1 +1 +1 +1 +1 -1 +1 +1 -1 -1 -1 +1 -1 -1 -1 +1 -1 +1 -1 +1 -1 -1 -1 +1 -1 -1 +1 +1 +1 +1 -1 +1 +1 -1 -1 +1 -1 +1 +1 +1 +1 -1 +1 -1 +1 +1 -1];</a:t>
            </a:r>
          </a:p>
          <a:p>
            <a:pPr marL="57150" indent="0">
              <a:buNone/>
            </a:pPr>
            <a:endParaRPr lang="en-US" sz="1050" b="0" dirty="0"/>
          </a:p>
          <a:p>
            <a:pPr marL="57150" indent="0">
              <a:buNone/>
            </a:pPr>
            <a:r>
              <a:rPr lang="en-US" sz="1400" b="0" dirty="0" smtClean="0"/>
              <a:t>Covering 1001 tones [-500:500] for </a:t>
            </a:r>
            <a:r>
              <a:rPr lang="en-US" sz="1400" b="0" dirty="0" err="1" smtClean="0"/>
              <a:t>RU996</a:t>
            </a:r>
            <a:r>
              <a:rPr lang="en-US" sz="1400" b="0" dirty="0" smtClean="0"/>
              <a:t> in any </a:t>
            </a:r>
            <a:r>
              <a:rPr lang="en-US" sz="1400" b="0" dirty="0" err="1" smtClean="0"/>
              <a:t>80MHz</a:t>
            </a:r>
            <a:endParaRPr lang="en-US" sz="1200" b="0" dirty="0"/>
          </a:p>
          <a:p>
            <a:pPr marL="57150" indent="0">
              <a:buNone/>
            </a:pPr>
            <a:endParaRPr lang="en-US" sz="10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5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err="1"/>
              <a:t>320MHz</a:t>
            </a:r>
            <a:r>
              <a:rPr lang="en-US" sz="2800" dirty="0"/>
              <a:t> </a:t>
            </a:r>
            <a:r>
              <a:rPr lang="en-US" sz="2800" dirty="0" smtClean="0"/>
              <a:t>4x EHT-LTF Option 1 (from </a:t>
            </a:r>
            <a:r>
              <a:rPr lang="en-US" sz="2800" dirty="0" err="1" smtClean="0"/>
              <a:t>r2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51113"/>
            <a:ext cx="8534400" cy="4572000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endParaRPr lang="en-US" sz="1600" b="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1600" b="0" dirty="0" err="1" smtClean="0"/>
              <a:t>LTF320_4x</a:t>
            </a:r>
            <a:r>
              <a:rPr lang="en-US" sz="1600" b="0" dirty="0" smtClean="0"/>
              <a:t> </a:t>
            </a:r>
            <a:r>
              <a:rPr lang="en-US" sz="1600" b="0" dirty="0"/>
              <a:t>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600" b="0" dirty="0" smtClean="0"/>
              <a:t>[</a:t>
            </a:r>
            <a:r>
              <a:rPr lang="en-US" sz="1600" b="0" dirty="0"/>
              <a:t>C(1)</a:t>
            </a:r>
            <a:r>
              <a:rPr lang="en-US" sz="1600" b="0" dirty="0" smtClean="0"/>
              <a:t>*</a:t>
            </a:r>
            <a:r>
              <a:rPr lang="en-US" sz="1600" b="0" dirty="0"/>
              <a:t>LTF80_4x(1:500), </a:t>
            </a:r>
            <a:r>
              <a:rPr lang="en-US" sz="1600" b="0" dirty="0" smtClean="0"/>
              <a:t>0, C(2)*LTF80_4x(502:1001</a:t>
            </a:r>
            <a:r>
              <a:rPr lang="en-US" sz="1600" b="0" dirty="0"/>
              <a:t>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600" b="0" dirty="0" smtClean="0"/>
              <a:t>[C(3)*</a:t>
            </a:r>
            <a:r>
              <a:rPr lang="en-US" sz="1600" b="0" dirty="0"/>
              <a:t>LTF80_4x(1:500</a:t>
            </a:r>
            <a:r>
              <a:rPr lang="en-US" sz="1600" b="0" dirty="0" smtClean="0"/>
              <a:t>), 0, C(4)*LTF80_4x(502:1001</a:t>
            </a:r>
            <a:r>
              <a:rPr lang="en-US" sz="1600" b="0" dirty="0"/>
              <a:t>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600" b="0" dirty="0" smtClean="0"/>
              <a:t>[C(5)*</a:t>
            </a:r>
            <a:r>
              <a:rPr lang="en-US" sz="1600" b="0" dirty="0"/>
              <a:t>LTF80_4x(1:500</a:t>
            </a:r>
            <a:r>
              <a:rPr lang="en-US" sz="1600" b="0" dirty="0" smtClean="0"/>
              <a:t>), 0, C(6)*LTF80_4x(502:1001</a:t>
            </a:r>
            <a:r>
              <a:rPr lang="en-US" sz="1600" b="0" dirty="0"/>
              <a:t>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600" b="0" dirty="0" smtClean="0"/>
              <a:t>[C(7)*</a:t>
            </a:r>
            <a:r>
              <a:rPr lang="en-US" sz="1600" b="0" dirty="0"/>
              <a:t>LTF80_4x(1:500</a:t>
            </a:r>
            <a:r>
              <a:rPr lang="en-US" sz="1600" b="0" dirty="0" smtClean="0"/>
              <a:t>), 0, C(8)*LTF80_4x(502:1001</a:t>
            </a:r>
            <a:r>
              <a:rPr lang="en-US" sz="1600" b="0" dirty="0"/>
              <a:t>)]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60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600" b="0" dirty="0" smtClean="0"/>
              <a:t>C </a:t>
            </a:r>
            <a:r>
              <a:rPr lang="en-US" sz="1600" b="0" dirty="0"/>
              <a:t>= [ +1 +1, </a:t>
            </a:r>
            <a:r>
              <a:rPr lang="en-US" sz="1600" b="0" dirty="0" smtClean="0"/>
              <a:t> -</a:t>
            </a:r>
            <a:r>
              <a:rPr lang="en-US" sz="1600" b="0" dirty="0"/>
              <a:t>1 +1</a:t>
            </a:r>
            <a:r>
              <a:rPr lang="en-US" sz="1600" b="0" dirty="0" smtClean="0"/>
              <a:t>,  </a:t>
            </a:r>
            <a:r>
              <a:rPr lang="en-US" sz="1600" b="0" dirty="0"/>
              <a:t>+1 +1, </a:t>
            </a:r>
            <a:r>
              <a:rPr lang="en-US" sz="1600" b="0" dirty="0" smtClean="0"/>
              <a:t> +</a:t>
            </a:r>
            <a:r>
              <a:rPr lang="en-US" sz="1600" b="0" dirty="0"/>
              <a:t>1 -1 ]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err="1"/>
              <a:t>320MHz</a:t>
            </a:r>
            <a:r>
              <a:rPr lang="en-US" sz="2800" dirty="0"/>
              <a:t> </a:t>
            </a:r>
            <a:r>
              <a:rPr lang="en-US" sz="2800" dirty="0" smtClean="0"/>
              <a:t>4x EHT-LTF Option 2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51113"/>
            <a:ext cx="8534400" cy="4572000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endParaRPr lang="en-US" sz="1600" b="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1400" b="0" dirty="0" err="1" smtClean="0"/>
              <a:t>LTF320_4x</a:t>
            </a:r>
            <a:r>
              <a:rPr lang="en-US" sz="1400" b="0" dirty="0" smtClean="0"/>
              <a:t> </a:t>
            </a:r>
            <a:r>
              <a:rPr lang="en-US" sz="1400" b="0" dirty="0"/>
              <a:t>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0" dirty="0"/>
              <a:t>[C(1)*LTF80_4x(1:245), C(2)*LTF80_4x(246:500), 0, C(3)*LTF80_4x(502:756), C(4)*LTF80_4x(757:1001)],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0" dirty="0"/>
              <a:t>[C(5)*LTF80_4x(1:245), C(6)*LTF80_4x(246:500), 0, C(7)*LTF80_4x(502:756), C(8)*LTF80_4x(757:1001)],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0" dirty="0"/>
              <a:t>[C(9)*LTF80_4x(1:245), C(10)*LTF80_4x(246:500), 0, C(11)*LTF80_4x(502:756), C(12)*LTF80_4x(757:1001)],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0" dirty="0"/>
              <a:t>[C(13)*LTF80_4x(1:245), C(14)*LTF80_4x(246:500), 0, C(15)*LTF80_4x(502:756), C(16)*LTF80_4x(757:1001)]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400" b="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1400" b="0" dirty="0"/>
              <a:t>C = [+1 -1 +1 -1,   +1 -1 -1 +1,   +1 +1 -1 -1,   +1 +1 +1 +1];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2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72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2587"/>
          </a:xfrm>
        </p:spPr>
        <p:txBody>
          <a:bodyPr/>
          <a:lstStyle/>
          <a:p>
            <a:r>
              <a:rPr lang="en-US" sz="2800" dirty="0"/>
              <a:t>Multi-RU </a:t>
            </a:r>
            <a:r>
              <a:rPr lang="en-US" sz="2800" dirty="0" smtClean="0"/>
              <a:t>PAPR for </a:t>
            </a:r>
            <a:r>
              <a:rPr lang="en-US" sz="2800" dirty="0" err="1" smtClean="0"/>
              <a:t>Nss</a:t>
            </a:r>
            <a:r>
              <a:rPr lang="en-US" sz="2800" dirty="0" smtClean="0"/>
              <a:t> = 1 to 8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41740"/>
              </p:ext>
            </p:extLst>
          </p:nvPr>
        </p:nvGraphicFramePr>
        <p:xfrm>
          <a:off x="426720" y="1143000"/>
          <a:ext cx="2468880" cy="453059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76681625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304909304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77393169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+mn-lt"/>
                        </a:rPr>
                        <a:t>BPSK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LTF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Opt1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LTF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Opt2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63341227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8.84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384281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105305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34530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54457154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996 +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484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04365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85534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7.70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91602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552215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55548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112283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67244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6416523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2*996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6.10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214603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6.33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777382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3*996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80MHz)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593556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7.99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129785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537197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3444740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3*996 +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484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40MHz)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543179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00654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272641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461825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747160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233032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157738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42073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4*996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9.60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6.45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3480684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427874"/>
              </p:ext>
            </p:extLst>
          </p:nvPr>
        </p:nvGraphicFramePr>
        <p:xfrm>
          <a:off x="3200400" y="1143000"/>
          <a:ext cx="2468880" cy="46923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2941166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429049701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94704481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BPSK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LTF</a:t>
                      </a:r>
                      <a:r>
                        <a:rPr lang="en-US" sz="1000" b="1" u="none" strike="noStrike" baseline="0" dirty="0" smtClean="0">
                          <a:effectLst/>
                        </a:rPr>
                        <a:t> Opt1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LTF</a:t>
                      </a:r>
                      <a:r>
                        <a:rPr lang="en-US" sz="1000" b="1" u="none" strike="noStrike" baseline="0" dirty="0" smtClean="0">
                          <a:effectLst/>
                        </a:rPr>
                        <a:t> Opt2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1512655585"/>
                  </a:ext>
                </a:extLst>
              </a:tr>
              <a:tr h="0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2*996 + </a:t>
                      </a:r>
                      <a:r>
                        <a:rPr lang="en-US" sz="1000" b="1" u="none" strike="noStrike" dirty="0" smtClean="0">
                          <a:effectLst/>
                        </a:rPr>
                        <a:t>484</a:t>
                      </a:r>
                    </a:p>
                  </a:txBody>
                  <a:tcPr marL="6002" marR="6002" marT="6002" marB="0" anchor="ctr"/>
                </a:tc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8.17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6374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7.97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66902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8.92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98139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8.58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8.78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98012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8.06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75439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8.97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49792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8.22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69749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298907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8.22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419614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12682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9.54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76915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072972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90158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8.96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161370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7.56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034874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7.56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669066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7.98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75761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8.08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732514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8.18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7.57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10199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8.35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9.07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45599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9.10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6438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9.63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7.84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61886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8.18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8.00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08275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8.35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7.93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755097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2*996 </a:t>
                      </a:r>
                      <a:r>
                        <a:rPr lang="en-US" sz="1000" b="1" u="none" strike="noStrike" dirty="0" smtClean="0">
                          <a:effectLst/>
                        </a:rPr>
                        <a:t>discrete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046589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8.89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517699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6.45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673780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6.45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868929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585880"/>
              </p:ext>
            </p:extLst>
          </p:nvPr>
        </p:nvGraphicFramePr>
        <p:xfrm>
          <a:off x="5989320" y="1143000"/>
          <a:ext cx="2468880" cy="27527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170545697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77673542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47247387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BPSK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LTF</a:t>
                      </a:r>
                      <a:r>
                        <a:rPr lang="en-US" sz="1000" b="1" u="none" strike="noStrike" baseline="0" dirty="0" smtClean="0">
                          <a:effectLst/>
                          <a:latin typeface="+mn-lt"/>
                        </a:rPr>
                        <a:t> Opt1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LTF</a:t>
                      </a:r>
                      <a:r>
                        <a:rPr lang="en-US" sz="1000" b="1" u="none" strike="noStrike" baseline="0" dirty="0" smtClean="0">
                          <a:effectLst/>
                          <a:latin typeface="+mn-lt"/>
                        </a:rPr>
                        <a:t> Opt2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01377647"/>
                  </a:ext>
                </a:extLst>
              </a:tr>
              <a:tr h="9144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3*996+484+242</a:t>
                      </a: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20MHz)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09031746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93078186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24980110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66914514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7.93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2922445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7.73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00230800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04076461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20065721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74929098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9441585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87302348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8381165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2739932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74464463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7.47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2618001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7921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2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800" dirty="0"/>
              <a:t>Worst case PAPR for </a:t>
            </a:r>
            <a:r>
              <a:rPr lang="en-US" sz="2800" dirty="0" err="1"/>
              <a:t>Nss</a:t>
            </a:r>
            <a:r>
              <a:rPr lang="en-US" sz="2800" dirty="0"/>
              <a:t> = 1 to 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163918"/>
              </p:ext>
            </p:extLst>
          </p:nvPr>
        </p:nvGraphicFramePr>
        <p:xfrm>
          <a:off x="228600" y="1295400"/>
          <a:ext cx="8686800" cy="4480560"/>
        </p:xfrm>
        <a:graphic>
          <a:graphicData uri="http://schemas.openxmlformats.org/drawingml/2006/table">
            <a:tbl>
              <a:tblPr firstRow="1" firstCol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xmlns="" val="183828457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18732779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5295565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4741495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16449269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2403480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3049357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91003566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C1 Opt1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C2 Opt1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 Huawei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BRCM Opt1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EHT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-LTF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BRCM Opt2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EHT-LTF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24113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Tone Plan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11be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179846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3.78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3.78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89095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4.97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932421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5.53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6.69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6.69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7.54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732331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7.83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188767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7.57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6.19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159632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6.74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8.52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6.25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96248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10.12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624402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9.41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2367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 +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10.02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5290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 + RU484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12 &amp;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24) cases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9.49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(10.12)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(9.50)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(9.36)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(9.63)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(9.31)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767723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799206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9.31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9.35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601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RU484 + 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8.74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8.04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8.04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 + RU26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6.82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RU52 + 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en-US" sz="1400" b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*996+484+242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10.21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9.90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60839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4770" y="6019800"/>
            <a:ext cx="1888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Lowest PAPR are in BOLD</a:t>
            </a:r>
          </a:p>
          <a:p>
            <a:r>
              <a:rPr lang="en-US" dirty="0" smtClean="0"/>
              <a:t>Highest PAPR are in 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2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Observations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GB" altLang="zh-CN" sz="1800" b="0" dirty="0" smtClean="0"/>
              <a:t>Proposed two variants of a base sequence with lowest </a:t>
            </a:r>
            <a:r>
              <a:rPr lang="en-GB" altLang="zh-CN" sz="1800" b="0" dirty="0" err="1" smtClean="0"/>
              <a:t>PAPR</a:t>
            </a:r>
            <a:endParaRPr lang="en-GB" altLang="zh-CN" sz="1800" b="0" dirty="0" smtClean="0"/>
          </a:p>
          <a:p>
            <a:endParaRPr lang="en-GB" altLang="zh-CN" sz="1800" b="0" dirty="0" smtClean="0"/>
          </a:p>
          <a:p>
            <a:r>
              <a:rPr lang="en-GB" altLang="zh-CN" sz="1800" b="0" dirty="0" smtClean="0"/>
              <a:t>Much lower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RU&lt;=996 and RU=</a:t>
            </a:r>
            <a:r>
              <a:rPr lang="en-GB" altLang="zh-CN" sz="1800" b="0" dirty="0" err="1" smtClean="0"/>
              <a:t>2x996</a:t>
            </a:r>
            <a:r>
              <a:rPr lang="en-GB" altLang="zh-CN" sz="1800" b="0" dirty="0"/>
              <a:t> </a:t>
            </a:r>
            <a:r>
              <a:rPr lang="en-GB" altLang="zh-CN" sz="1800" b="0" dirty="0" smtClean="0"/>
              <a:t>compared to [1][2] - especially small RU values are competitive with </a:t>
            </a:r>
            <a:r>
              <a:rPr lang="en-GB" altLang="zh-CN" sz="1800" b="0" dirty="0" err="1" smtClean="0"/>
              <a:t>11ax</a:t>
            </a:r>
            <a:endParaRPr lang="en-GB" altLang="zh-CN" sz="1800" b="0" dirty="0" smtClean="0"/>
          </a:p>
          <a:p>
            <a:endParaRPr lang="en-GB" altLang="zh-CN" sz="1800" b="0" dirty="0"/>
          </a:p>
          <a:p>
            <a:r>
              <a:rPr lang="en-GB" altLang="zh-CN" sz="1800" b="0" dirty="0" smtClean="0"/>
              <a:t>Very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in option 1 (</a:t>
            </a:r>
            <a:r>
              <a:rPr lang="en-GB" altLang="zh-CN" sz="1800" b="0" dirty="0" err="1" smtClean="0"/>
              <a:t>1.5dB</a:t>
            </a:r>
            <a:r>
              <a:rPr lang="en-GB" altLang="zh-CN" sz="1800" b="0" dirty="0" smtClean="0"/>
              <a:t> advantage over option 2) which is a key transmission BW for </a:t>
            </a:r>
            <a:r>
              <a:rPr lang="en-GB" altLang="zh-CN" sz="1800" b="0" dirty="0" err="1" smtClean="0"/>
              <a:t>11be</a:t>
            </a:r>
            <a:endParaRPr lang="en-GB" altLang="zh-CN" sz="1800" b="0" dirty="0" smtClean="0"/>
          </a:p>
          <a:p>
            <a:endParaRPr lang="en-GB" altLang="zh-CN" sz="1800" b="0" dirty="0"/>
          </a:p>
          <a:p>
            <a:r>
              <a:rPr lang="en-US" altLang="zh-CN" sz="1800" b="0" dirty="0" smtClean="0"/>
              <a:t>Lowest maximum </a:t>
            </a:r>
            <a:r>
              <a:rPr lang="en-US" altLang="zh-CN" sz="1800" b="0" dirty="0" err="1" smtClean="0"/>
              <a:t>PAPR</a:t>
            </a:r>
            <a:r>
              <a:rPr lang="en-US" altLang="zh-CN" sz="1800" b="0" dirty="0" smtClean="0"/>
              <a:t> overall with option 2</a:t>
            </a:r>
          </a:p>
          <a:p>
            <a:endParaRPr lang="en-US" altLang="zh-CN" sz="1800" b="0" dirty="0"/>
          </a:p>
          <a:p>
            <a:r>
              <a:rPr lang="en-US" altLang="zh-CN" sz="1800" b="0" dirty="0"/>
              <a:t>Lower </a:t>
            </a:r>
            <a:r>
              <a:rPr lang="en-US" altLang="zh-CN" sz="1800" b="0" dirty="0" err="1"/>
              <a:t>PAPR</a:t>
            </a:r>
            <a:r>
              <a:rPr lang="en-US" altLang="zh-CN" sz="1800" b="0" dirty="0"/>
              <a:t> for other punctured cases </a:t>
            </a:r>
            <a:r>
              <a:rPr lang="en-US" altLang="zh-CN" sz="1800" b="0" dirty="0" smtClean="0"/>
              <a:t>compared with [1][2]</a:t>
            </a:r>
            <a:endParaRPr lang="en-US" altLang="zh-CN" sz="1800" b="0" dirty="0"/>
          </a:p>
          <a:p>
            <a:pPr marL="0" indent="0">
              <a:buNone/>
            </a:pPr>
            <a:endParaRPr lang="en-GB" altLang="zh-CN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84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“</a:t>
            </a:r>
            <a:r>
              <a:rPr lang="en-US" altLang="ko-KR" sz="2000" b="0" dirty="0"/>
              <a:t>4x EHT-LTF sequence</a:t>
            </a:r>
            <a:r>
              <a:rPr lang="en-US" altLang="ko-KR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802.11-20/1066r0</a:t>
            </a:r>
            <a:br>
              <a:rPr lang="en-US" sz="2000" b="0" dirty="0" smtClean="0"/>
            </a:b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“4x </a:t>
            </a:r>
            <a:r>
              <a:rPr lang="en-GB" sz="2000" b="0" dirty="0" smtClean="0"/>
              <a:t>EHT-LTFs </a:t>
            </a:r>
            <a:r>
              <a:rPr lang="en-GB" sz="2000" b="0" dirty="0"/>
              <a:t>Sequences Design</a:t>
            </a:r>
            <a:r>
              <a:rPr lang="en-GB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802.11-20/1073r1</a:t>
            </a:r>
            <a:br>
              <a:rPr lang="en-US" sz="2000" b="0" dirty="0" smtClean="0"/>
            </a:br>
            <a:r>
              <a:rPr lang="en-US" sz="2000" b="0" dirty="0"/>
              <a:t>Slide </a:t>
            </a:r>
            <a:r>
              <a:rPr lang="en-US" sz="2000" b="0" dirty="0" smtClean="0"/>
              <a:t>7, </a:t>
            </a:r>
            <a:r>
              <a:rPr lang="en-US" sz="2000" b="0" dirty="0"/>
              <a:t>Option </a:t>
            </a:r>
            <a:r>
              <a:rPr lang="en-US" sz="2000" b="0" dirty="0" smtClean="0"/>
              <a:t>2.2</a:t>
            </a:r>
            <a:endParaRPr lang="en-US" sz="2000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311487</TotalTime>
  <Words>3044</Words>
  <Application>Microsoft Office PowerPoint</Application>
  <PresentationFormat>On-screen Show (4:3)</PresentationFormat>
  <Paragraphs>494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4x 320MHz EHT-LTF Design</vt:lpstr>
      <vt:lpstr>Introduction</vt:lpstr>
      <vt:lpstr>80 MHz 4x base sequence</vt:lpstr>
      <vt:lpstr>320MHz 4x EHT-LTF Option 1 (from r2)</vt:lpstr>
      <vt:lpstr>320MHz 4x EHT-LTF Option 2</vt:lpstr>
      <vt:lpstr>Multi-RU PAPR for Nss = 1 to 8</vt:lpstr>
      <vt:lpstr>Worst case PAPR for Nss = 1 to 8</vt:lpstr>
      <vt:lpstr>Observations and Conclusion</vt:lpstr>
      <vt:lpstr>References</vt:lpstr>
      <vt:lpstr>SP #1</vt:lpstr>
    </vt:vector>
  </TitlesOfParts>
  <Company>Broadcom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Straw polls for R1/R2 classification of “Joint” topics in 11be SFD</dc:title>
  <dc:creator>Ron Porat</dc:creator>
  <cp:lastModifiedBy>Ron Porat</cp:lastModifiedBy>
  <cp:revision>1931</cp:revision>
  <cp:lastPrinted>1998-02-10T13:28:06Z</cp:lastPrinted>
  <dcterms:created xsi:type="dcterms:W3CDTF">2007-05-21T21:00:37Z</dcterms:created>
  <dcterms:modified xsi:type="dcterms:W3CDTF">2020-08-25T20:45:52Z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