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9"/>
  </p:notesMasterIdLst>
  <p:handoutMasterIdLst>
    <p:handoutMasterId r:id="rId70"/>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513" r:id="rId47"/>
    <p:sldId id="512" r:id="rId48"/>
    <p:sldId id="514" r:id="rId49"/>
    <p:sldId id="515" r:id="rId50"/>
    <p:sldId id="493" r:id="rId51"/>
    <p:sldId id="516" r:id="rId52"/>
    <p:sldId id="517" r:id="rId53"/>
    <p:sldId id="522" r:id="rId54"/>
    <p:sldId id="520" r:id="rId55"/>
    <p:sldId id="518" r:id="rId56"/>
    <p:sldId id="523" r:id="rId57"/>
    <p:sldId id="521" r:id="rId58"/>
    <p:sldId id="519" r:id="rId59"/>
    <p:sldId id="524" r:id="rId60"/>
    <p:sldId id="525" r:id="rId61"/>
    <p:sldId id="527" r:id="rId62"/>
    <p:sldId id="528" r:id="rId63"/>
    <p:sldId id="529" r:id="rId64"/>
    <p:sldId id="530" r:id="rId65"/>
    <p:sldId id="531" r:id="rId66"/>
    <p:sldId id="533" r:id="rId67"/>
    <p:sldId id="532" r:id="rId6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209" autoAdjust="0"/>
    <p:restoredTop sz="94651"/>
  </p:normalViewPr>
  <p:slideViewPr>
    <p:cSldViewPr>
      <p:cViewPr varScale="1">
        <p:scale>
          <a:sx n="110" d="100"/>
          <a:sy n="110" d="100"/>
        </p:scale>
        <p:origin x="368"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9/27/20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15782490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52</a:t>
            </a:fld>
            <a:endParaRPr lang="en-US"/>
          </a:p>
        </p:txBody>
      </p:sp>
    </p:spTree>
    <p:extLst>
      <p:ext uri="{BB962C8B-B14F-4D97-AF65-F5344CB8AC3E}">
        <p14:creationId xmlns:p14="http://schemas.microsoft.com/office/powerpoint/2010/main" val="34074723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59</a:t>
            </a:fld>
            <a:endParaRPr lang="en-US"/>
          </a:p>
        </p:txBody>
      </p:sp>
    </p:spTree>
    <p:extLst>
      <p:ext uri="{BB962C8B-B14F-4D97-AF65-F5344CB8AC3E}">
        <p14:creationId xmlns:p14="http://schemas.microsoft.com/office/powerpoint/2010/main" val="36297406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62</a:t>
            </a:fld>
            <a:endParaRPr lang="en-US"/>
          </a:p>
        </p:txBody>
      </p:sp>
    </p:spTree>
    <p:extLst>
      <p:ext uri="{BB962C8B-B14F-4D97-AF65-F5344CB8AC3E}">
        <p14:creationId xmlns:p14="http://schemas.microsoft.com/office/powerpoint/2010/main" val="2298186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66</a:t>
            </a:fld>
            <a:endParaRPr lang="en-US"/>
          </a:p>
        </p:txBody>
      </p:sp>
    </p:spTree>
    <p:extLst>
      <p:ext uri="{BB962C8B-B14F-4D97-AF65-F5344CB8AC3E}">
        <p14:creationId xmlns:p14="http://schemas.microsoft.com/office/powerpoint/2010/main" val="3668396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802.11-20/1169r23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8-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mentor.ieee.org/802.11/dcn/20/11-20-1280-00-00ax-spec-text-proposal-for-pre-fec-padding-factor-parameter.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mentor.ieee.org/802.11/dcn/20/11-20-1176-04-00ax-tgax-crc-teleconference-minutes-august-2020.docx" TargetMode="External"/><Relationship Id="rId2" Type="http://schemas.openxmlformats.org/officeDocument/2006/relationships/hyperlink" Target="https://mentor.ieee.org/802.11/dcn/20/11-20-0988-05-00ax-tgax-crc-teleconference-minutes-july-2020.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mentor.ieee.org/802.11/dcn/20/11-20-1280-01-00ax-spec-text-proposal-for-pre-fec-padding-factor-parameter.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s://mentor.ieee.org/802.11/dcn/20/11-20-1519-00-00ax-phy-intro-cid-25001-25013-25026.docxn-" TargetMode="External"/><Relationship Id="rId4" Type="http://schemas.openxmlformats.org/officeDocument/2006/relationships/hyperlink" Target="https://mentor.ieee.org/802.11/dcn/20/11-20-1517-00-00ax-cca-cid-25036-25047.doc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280-02-00ax-spec-text-proposal-for-pre-fec-padding-factor-parameter.docx"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8" Type="http://schemas.openxmlformats.org/officeDocument/2006/relationships/hyperlink" Target="https://mentor.ieee.org/802.11/dcn/20/11-20-1530-00-00ax-sa2-clause-10-comment-resolution.docx" TargetMode="External"/><Relationship Id="rId3" Type="http://schemas.openxmlformats.org/officeDocument/2006/relationships/hyperlink" Target="https://mentor.ieee.org/802.11/dcn/20/11-20-1517-01-00ax-cca-cid-25036-25047.docx" TargetMode="External"/><Relationship Id="rId7" Type="http://schemas.openxmlformats.org/officeDocument/2006/relationships/hyperlink" Target="https://mentor.ieee.org/802.11/dcn/20/11-20-1528-00-00ax-sig-b-cr-on-d7-0.doc"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mentor.ieee.org/802.11/dcn/20/11-20-1523-00-00ax-11ax-sa2-draft-7-0-comment-resolutions.docx" TargetMode="External"/><Relationship Id="rId5" Type="http://schemas.openxmlformats.org/officeDocument/2006/relationships/hyperlink" Target="https://mentor.ieee.org/802.11/dcn/20/11-20-1520-01-00ax-comment-resolution-on-cid-25016.docx" TargetMode="External"/><Relationship Id="rId4" Type="http://schemas.openxmlformats.org/officeDocument/2006/relationships/hyperlink" Target="https://mentor.ieee.org/802.11/dcn/20/11-20-1519-01-00ax-phy-intro-cid-25001-25013-25026.docxn"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mentor.ieee.org/802.11/dcn/20/11-20-1520-02-00ax-comment-resolution-on-cid-25016.docx" TargetMode="External"/><Relationship Id="rId7" Type="http://schemas.openxmlformats.org/officeDocument/2006/relationships/hyperlink" Target="https://mentor.ieee.org/802.11/dcn/20/11-20-1503-00-00ax-he-er-su-ppdu-for-control-fram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1530-02-00ax-sa2-clause-10-comment-resolution.docx" TargetMode="External"/><Relationship Id="rId5" Type="http://schemas.openxmlformats.org/officeDocument/2006/relationships/hyperlink" Target="https://mentor.ieee.org/802.11/dcn/20/11-20-1528-00-00ax-sig-b-cr-on-d7-0.doc" TargetMode="External"/><Relationship Id="rId4" Type="http://schemas.openxmlformats.org/officeDocument/2006/relationships/hyperlink" Target="https://mentor.ieee.org/802.11/dcn/20/11-20-1523-00-00ax-11ax-sa2-draft-7-0-comment-resolutions.docx"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37"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https://mentor.ieee.org/802.11/dcn/20/11-20-1218-08-00ax-d6-0-misc-cr.docx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Ballot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179A1-CE11-BB45-8DE2-BE232EDF63FB}"/>
              </a:ext>
            </a:extLst>
          </p:cNvPr>
          <p:cNvSpPr>
            <a:spLocks noGrp="1"/>
          </p:cNvSpPr>
          <p:nvPr>
            <p:ph type="title"/>
          </p:nvPr>
        </p:nvSpPr>
        <p:spPr/>
        <p:txBody>
          <a:bodyPr/>
          <a:lstStyle/>
          <a:p>
            <a:r>
              <a:rPr lang="en-US" dirty="0"/>
              <a:t>SP (CID 24083)</a:t>
            </a:r>
          </a:p>
        </p:txBody>
      </p:sp>
      <p:sp>
        <p:nvSpPr>
          <p:cNvPr id="3" name="Content Placeholder 2">
            <a:extLst>
              <a:ext uri="{FF2B5EF4-FFF2-40B4-BE49-F238E27FC236}">
                <a16:creationId xmlns:a16="http://schemas.microsoft.com/office/drawing/2014/main" id="{96C6777C-98DB-3F48-9F55-CC54F9BC5E51}"/>
              </a:ext>
            </a:extLst>
          </p:cNvPr>
          <p:cNvSpPr>
            <a:spLocks noGrp="1"/>
          </p:cNvSpPr>
          <p:nvPr>
            <p:ph idx="1"/>
          </p:nvPr>
        </p:nvSpPr>
        <p:spPr/>
        <p:txBody>
          <a:bodyPr/>
          <a:lstStyle/>
          <a:p>
            <a:r>
              <a:rPr lang="en-US" dirty="0"/>
              <a:t>Which do you prefer?</a:t>
            </a:r>
          </a:p>
          <a:p>
            <a:pPr>
              <a:buFontTx/>
              <a:buChar char="-"/>
            </a:pPr>
            <a:r>
              <a:rPr lang="en-US" dirty="0"/>
              <a:t>Tagged MPDU/Untagged MPDU - 7 </a:t>
            </a:r>
          </a:p>
          <a:p>
            <a:pPr>
              <a:buFontTx/>
              <a:buChar char="-"/>
            </a:pPr>
            <a:r>
              <a:rPr lang="en-US" dirty="0"/>
              <a:t>T-MPDU/non-T-MPDU - 5</a:t>
            </a:r>
          </a:p>
          <a:p>
            <a:pPr>
              <a:buFontTx/>
              <a:buChar char="-"/>
            </a:pPr>
            <a:r>
              <a:rPr lang="en-US" dirty="0"/>
              <a:t>Don’t care - 6</a:t>
            </a:r>
          </a:p>
        </p:txBody>
      </p:sp>
      <p:sp>
        <p:nvSpPr>
          <p:cNvPr id="4" name="Slide Number Placeholder 3">
            <a:extLst>
              <a:ext uri="{FF2B5EF4-FFF2-40B4-BE49-F238E27FC236}">
                <a16:creationId xmlns:a16="http://schemas.microsoft.com/office/drawing/2014/main" id="{FF99E7FF-21A7-454B-A03E-0B8717312A10}"/>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6F4AB05F-8D88-CB4F-8181-72A768ADE6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BE7BE72-09CD-D245-8EBB-D52648BEA1D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021283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#1101</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resolutions to CIDs </a:t>
            </a:r>
            <a:r>
              <a:rPr lang="en-CA" dirty="0"/>
              <a:t>24527, 24418, 24417, 24429, 24425, 24426, 24083, 24566, 24567, 24408, 24371 in doc 11-20/1218r9</a:t>
            </a:r>
          </a:p>
          <a:p>
            <a:endParaRPr lang="en-CA" b="0" dirty="0"/>
          </a:p>
          <a:p>
            <a:r>
              <a:rPr lang="en-CA" b="0" dirty="0"/>
              <a:t>Move:	Robert Stacey		Second: Po-Kai Huang</a:t>
            </a:r>
          </a:p>
          <a:p>
            <a:r>
              <a:rPr lang="en-CA" b="0" dirty="0"/>
              <a:t>Approved with unanimous consent.</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6497742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#1102</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accept resolution to CID </a:t>
            </a:r>
            <a:r>
              <a:rPr lang="en-CA" dirty="0"/>
              <a:t>24404 in doc 11-20/1218r9</a:t>
            </a:r>
          </a:p>
          <a:p>
            <a:endParaRPr lang="en-CA" b="0" dirty="0"/>
          </a:p>
          <a:p>
            <a:r>
              <a:rPr lang="en-CA" b="0" dirty="0"/>
              <a:t>Move:	Robert Stacey		Second: Po-Kai Huang</a:t>
            </a:r>
          </a:p>
          <a:p>
            <a:r>
              <a:rPr lang="en-CA" b="0" dirty="0"/>
              <a:t>Y/N/A: 8/9/2</a:t>
            </a:r>
          </a:p>
          <a:p>
            <a:r>
              <a:rPr lang="en-CA" b="0" dirty="0"/>
              <a:t>Fails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0436825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BF3EE4-AE28-C647-84B1-48903326F068}"/>
              </a:ext>
            </a:extLst>
          </p:cNvPr>
          <p:cNvSpPr>
            <a:spLocks noGrp="1"/>
          </p:cNvSpPr>
          <p:nvPr>
            <p:ph type="title"/>
          </p:nvPr>
        </p:nvSpPr>
        <p:spPr/>
        <p:txBody>
          <a:bodyPr/>
          <a:lstStyle/>
          <a:p>
            <a:r>
              <a:rPr lang="en-US" dirty="0"/>
              <a:t>CR Motion #1103</a:t>
            </a:r>
          </a:p>
        </p:txBody>
      </p:sp>
      <p:sp>
        <p:nvSpPr>
          <p:cNvPr id="3" name="Content Placeholder 2">
            <a:extLst>
              <a:ext uri="{FF2B5EF4-FFF2-40B4-BE49-F238E27FC236}">
                <a16:creationId xmlns:a16="http://schemas.microsoft.com/office/drawing/2014/main" id="{D1811D5D-D3E7-A147-83AF-5E3553DCE30F}"/>
              </a:ext>
            </a:extLst>
          </p:cNvPr>
          <p:cNvSpPr>
            <a:spLocks noGrp="1"/>
          </p:cNvSpPr>
          <p:nvPr>
            <p:ph idx="1"/>
          </p:nvPr>
        </p:nvSpPr>
        <p:spPr/>
        <p:txBody>
          <a:bodyPr/>
          <a:lstStyle/>
          <a:p>
            <a:r>
              <a:rPr lang="en-US" dirty="0"/>
              <a:t>Move to approve “Rejected” as the resolution to CID </a:t>
            </a:r>
            <a:r>
              <a:rPr lang="en-CA" dirty="0"/>
              <a:t>24404. The CRC has debated the comment and cannot reach a consensus.</a:t>
            </a:r>
          </a:p>
          <a:p>
            <a:endParaRPr lang="en-CA" b="0" dirty="0"/>
          </a:p>
          <a:p>
            <a:r>
              <a:rPr lang="en-CA" b="0" dirty="0"/>
              <a:t>Move:		Robert Stacey	Second: Po-Kai Huang</a:t>
            </a:r>
          </a:p>
          <a:p>
            <a:r>
              <a:rPr lang="en-CA" b="0" dirty="0"/>
              <a:t>Y/N/A: 14/4/3</a:t>
            </a:r>
          </a:p>
          <a:p>
            <a:r>
              <a:rPr lang="en-CA" b="0" dirty="0"/>
              <a:t>Passes</a:t>
            </a:r>
          </a:p>
          <a:p>
            <a:r>
              <a:rPr lang="en-CA" b="0" dirty="0"/>
              <a:t> </a:t>
            </a:r>
          </a:p>
          <a:p>
            <a:endParaRPr lang="en-US" dirty="0"/>
          </a:p>
        </p:txBody>
      </p:sp>
      <p:sp>
        <p:nvSpPr>
          <p:cNvPr id="4" name="Slide Number Placeholder 3">
            <a:extLst>
              <a:ext uri="{FF2B5EF4-FFF2-40B4-BE49-F238E27FC236}">
                <a16:creationId xmlns:a16="http://schemas.microsoft.com/office/drawing/2014/main" id="{C55B76CA-1467-0C4C-9BFC-F45ED0FE8100}"/>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8D7C6940-095C-9E40-BD46-DD114F1AD07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92A1EC6-07B2-E54C-B282-068FC509F8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224678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r>
              <a:rPr lang="en-US" dirty="0"/>
              <a:t>Motion for Recirculation</a:t>
            </a:r>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SA ballot on P802.11ax Draft 6.0 as contained in document 11-20/0214r16 and the approved resolutions during the August 27 telecon,</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SA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Alfred </a:t>
            </a:r>
            <a:r>
              <a:rPr lang="en-GB" altLang="en-US" dirty="0" err="1"/>
              <a:t>Asterjadhi</a:t>
            </a:r>
            <a:r>
              <a:rPr lang="en-GB" altLang="en-US" dirty="0"/>
              <a:t>  ,  Seconded:  </a:t>
            </a:r>
            <a:r>
              <a:rPr lang="en-GB" altLang="en-US"/>
              <a:t>Robert Stacey</a:t>
            </a:r>
            <a:endParaRPr lang="en-GB" altLang="en-US" dirty="0"/>
          </a:p>
          <a:p>
            <a:pPr>
              <a:buFont typeface="Arial" panose="020B0604020202020204" pitchFamily="34" charset="0"/>
              <a:buChar char="•"/>
            </a:pPr>
            <a:r>
              <a:rPr lang="en-GB" altLang="en-US" dirty="0"/>
              <a:t>Result: Y/N/A: 19/0/1</a:t>
            </a:r>
          </a:p>
          <a:p>
            <a:pPr>
              <a:buFont typeface="Arial" panose="020B0604020202020204" pitchFamily="34" charset="0"/>
              <a:buChar char="•"/>
            </a:pPr>
            <a:r>
              <a:rPr lang="en-GB" altLang="en-US" dirty="0"/>
              <a:t>passes</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026342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03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3044392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17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8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2000" dirty="0"/>
              <a:t>Minutes Approval</a:t>
            </a:r>
          </a:p>
          <a:p>
            <a:pPr>
              <a:buFont typeface="Arial" panose="020B0604020202020204" pitchFamily="34" charset="0"/>
              <a:buChar char="•"/>
            </a:pPr>
            <a:r>
              <a:rPr lang="en-US" sz="2000" dirty="0"/>
              <a:t>TG Vice Chairs Affirmation Motion Motion</a:t>
            </a:r>
          </a:p>
          <a:p>
            <a:pPr>
              <a:buFont typeface="Arial" panose="020B0604020202020204" pitchFamily="34" charset="0"/>
              <a:buChar char="•"/>
            </a:pPr>
            <a:r>
              <a:rPr lang="en-US" sz="2000" dirty="0"/>
              <a:t>Timeline discussion</a:t>
            </a:r>
          </a:p>
          <a:p>
            <a:pPr>
              <a:buFont typeface="Arial" panose="020B0604020202020204" pitchFamily="34" charset="0"/>
              <a:buChar char="•"/>
            </a:pPr>
            <a:r>
              <a:rPr lang="en-US" sz="2000" dirty="0"/>
              <a:t>General Guidelines for IEEE-SA comment resolution</a:t>
            </a:r>
          </a:p>
          <a:p>
            <a:pPr>
              <a:buFont typeface="Arial" panose="020B0604020202020204" pitchFamily="34" charset="0"/>
              <a:buChar char="•"/>
            </a:pPr>
            <a:r>
              <a:rPr lang="en-US" sz="2000" dirty="0">
                <a:hlinkClick r:id="rId3"/>
              </a:rPr>
              <a:t>https://mentor.ieee.org/802.11/dcn/20/11-20-1280-01-00ax-spec-text-proposal-for-pre-fec-padding-factor-parameter.docx</a:t>
            </a:r>
            <a:r>
              <a:rPr lang="en-US" sz="2000" dirty="0"/>
              <a:t> - Bo Sun</a:t>
            </a:r>
          </a:p>
          <a:p>
            <a:pPr>
              <a:buFont typeface="Arial" panose="020B0604020202020204" pitchFamily="34" charset="0"/>
              <a:buChar char="•"/>
            </a:pPr>
            <a:r>
              <a:rPr lang="en-US" sz="2000" dirty="0"/>
              <a:t>Discussion on Cascading </a:t>
            </a:r>
          </a:p>
          <a:p>
            <a:pPr>
              <a:buFont typeface="Arial" panose="020B0604020202020204" pitchFamily="34" charset="0"/>
              <a:buChar char="•"/>
            </a:pPr>
            <a:r>
              <a:rPr lang="en-US" sz="2000" dirty="0" err="1"/>
              <a:t>AoB</a:t>
            </a:r>
            <a:endParaRPr lang="en-US" sz="2000" dirty="0"/>
          </a:p>
          <a:p>
            <a:pPr lvl="0">
              <a:buFont typeface="Arial" panose="020B0604020202020204" pitchFamily="34" charset="0"/>
              <a:buChar char="•"/>
            </a:pPr>
            <a:r>
              <a:rPr lang="en-US" sz="20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967471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Minute Approval Motion</a:t>
            </a:r>
          </a:p>
        </p:txBody>
      </p:sp>
      <p:sp>
        <p:nvSpPr>
          <p:cNvPr id="3" name="Content Placeholder 2"/>
          <p:cNvSpPr>
            <a:spLocks noGrp="1"/>
          </p:cNvSpPr>
          <p:nvPr>
            <p:ph idx="1"/>
          </p:nvPr>
        </p:nvSpPr>
        <p:spPr>
          <a:xfrm>
            <a:off x="929217" y="1741368"/>
            <a:ext cx="10361084" cy="4113213"/>
          </a:xfrm>
        </p:spPr>
        <p:txBody>
          <a:bodyPr/>
          <a:lstStyle/>
          <a:p>
            <a:r>
              <a:rPr lang="en-US" dirty="0"/>
              <a:t>Move to approve the </a:t>
            </a:r>
            <a:r>
              <a:rPr lang="en-US" dirty="0" err="1"/>
              <a:t>TGax</a:t>
            </a:r>
            <a:r>
              <a:rPr lang="en-US" dirty="0"/>
              <a:t> CRC minutes in docs:</a:t>
            </a:r>
          </a:p>
          <a:p>
            <a:endParaRPr lang="en-US" dirty="0">
              <a:hlinkClick r:id="rId2"/>
            </a:endParaRPr>
          </a:p>
          <a:p>
            <a:pPr>
              <a:buFont typeface="Arial" panose="020B0604020202020204" pitchFamily="34" charset="0"/>
              <a:buChar char="•"/>
            </a:pPr>
            <a:r>
              <a:rPr lang="en-US" dirty="0">
                <a:hlinkClick r:id="rId2"/>
              </a:rPr>
              <a:t>https://mentor.ieee.org/802.11/dcn/20/11-20-0988-05-00ax-tgax-crc-teleconference-minutes-july-2020.docx</a:t>
            </a:r>
            <a:r>
              <a:rPr lang="en-US" dirty="0"/>
              <a:t> includes minutes from teleconferences on July 2nd, 7th, 9th, 16th, 23rd, and 28th.</a:t>
            </a:r>
          </a:p>
          <a:p>
            <a:pPr>
              <a:buFont typeface="Arial" panose="020B0604020202020204" pitchFamily="34" charset="0"/>
              <a:buChar char="•"/>
            </a:pPr>
            <a:r>
              <a:rPr lang="en-US" dirty="0">
                <a:hlinkClick r:id="rId3"/>
              </a:rPr>
              <a:t>https://mentor.ieee.org/802.11/dcn/20/11-20-1176-04-00ax-tgax-crc-teleconference-minutes-august-2020.docx</a:t>
            </a:r>
            <a:r>
              <a:rPr lang="en-US" dirty="0"/>
              <a:t> includes minutes from teleconferences on August  4th, 6th, 11th, 13th, 18th, 20th, 25th, and 27th.</a:t>
            </a:r>
          </a:p>
          <a:p>
            <a:pPr>
              <a:buFont typeface="Arial" panose="020B0604020202020204" pitchFamily="34" charset="0"/>
              <a:buChar char="•"/>
            </a:pPr>
            <a:endParaRPr lang="en-US" dirty="0"/>
          </a:p>
          <a:p>
            <a:pPr>
              <a:buFont typeface="Arial" panose="020B0604020202020204" pitchFamily="34" charset="0"/>
              <a:buChar char="•"/>
            </a:pPr>
            <a:r>
              <a:rPr lang="en-US" dirty="0"/>
              <a:t>Move:	Yasuhiko Inoue			Second:    Alfred </a:t>
            </a:r>
            <a:r>
              <a:rPr lang="en-US" dirty="0" err="1"/>
              <a:t>Asterjadhi</a:t>
            </a:r>
            <a:endParaRPr lang="en-US" dirty="0"/>
          </a:p>
          <a:p>
            <a:pPr>
              <a:buFont typeface="Arial" panose="020B0604020202020204" pitchFamily="34" charset="0"/>
              <a:buChar char="•"/>
            </a:pPr>
            <a:r>
              <a:rPr lang="en-US" dirty="0"/>
              <a:t>Approved with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0638606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10003-1B7D-FB4B-904F-FA5C7F9B7499}"/>
              </a:ext>
            </a:extLst>
          </p:cNvPr>
          <p:cNvSpPr>
            <a:spLocks noGrp="1"/>
          </p:cNvSpPr>
          <p:nvPr>
            <p:ph type="title"/>
          </p:nvPr>
        </p:nvSpPr>
        <p:spPr/>
        <p:txBody>
          <a:bodyPr/>
          <a:lstStyle/>
          <a:p>
            <a:r>
              <a:rPr lang="en-US" dirty="0"/>
              <a:t>Affirmation of TG Vice Chairs</a:t>
            </a:r>
          </a:p>
        </p:txBody>
      </p:sp>
      <p:sp>
        <p:nvSpPr>
          <p:cNvPr id="3" name="Content Placeholder 2">
            <a:extLst>
              <a:ext uri="{FF2B5EF4-FFF2-40B4-BE49-F238E27FC236}">
                <a16:creationId xmlns:a16="http://schemas.microsoft.com/office/drawing/2014/main" id="{0BADBF82-9FBA-914F-8C83-A1140AD4B147}"/>
              </a:ext>
            </a:extLst>
          </p:cNvPr>
          <p:cNvSpPr>
            <a:spLocks noGrp="1"/>
          </p:cNvSpPr>
          <p:nvPr>
            <p:ph idx="1"/>
          </p:nvPr>
        </p:nvSpPr>
        <p:spPr/>
        <p:txBody>
          <a:bodyPr/>
          <a:lstStyle/>
          <a:p>
            <a:pPr>
              <a:buFont typeface="Arial" panose="020B0604020202020204" pitchFamily="34" charset="0"/>
              <a:buChar char="•"/>
            </a:pPr>
            <a:r>
              <a:rPr lang="en-US" dirty="0"/>
              <a:t>Current Vice Chairs</a:t>
            </a:r>
          </a:p>
          <a:p>
            <a:pPr lvl="1">
              <a:buFont typeface="Arial" panose="020B0604020202020204" pitchFamily="34" charset="0"/>
              <a:buChar char="•"/>
            </a:pPr>
            <a:r>
              <a:rPr lang="en-US" dirty="0"/>
              <a:t>	Ron </a:t>
            </a:r>
            <a:r>
              <a:rPr lang="en-US" dirty="0" err="1"/>
              <a:t>Porat</a:t>
            </a:r>
            <a:endParaRPr lang="en-US" dirty="0"/>
          </a:p>
          <a:p>
            <a:pPr lvl="1">
              <a:buFont typeface="Arial" panose="020B0604020202020204" pitchFamily="34" charset="0"/>
              <a:buChar char="•"/>
            </a:pPr>
            <a:r>
              <a:rPr lang="en-US" dirty="0"/>
              <a:t>	Alfred </a:t>
            </a:r>
            <a:r>
              <a:rPr lang="en-US" dirty="0" err="1"/>
              <a:t>Asterjadhi</a:t>
            </a:r>
            <a:endParaRPr lang="en-US" dirty="0"/>
          </a:p>
          <a:p>
            <a:pPr>
              <a:buFont typeface="Arial" panose="020B0604020202020204" pitchFamily="34" charset="0"/>
              <a:buChar char="•"/>
            </a:pPr>
            <a:r>
              <a:rPr lang="en-US" dirty="0"/>
              <a:t>Both indicated their desire to continue as TG Vice Chairs</a:t>
            </a:r>
          </a:p>
          <a:p>
            <a:pPr>
              <a:buFont typeface="Arial" panose="020B0604020202020204" pitchFamily="34" charset="0"/>
              <a:buChar char="•"/>
            </a:pPr>
            <a:r>
              <a:rPr lang="en-US" dirty="0"/>
              <a:t>Any other Nomination?</a:t>
            </a:r>
          </a:p>
          <a:p>
            <a:pPr>
              <a:buFont typeface="Arial" panose="020B0604020202020204" pitchFamily="34" charset="0"/>
              <a:buChar char="•"/>
            </a:pPr>
            <a:r>
              <a:rPr lang="en-US" dirty="0"/>
              <a:t>Nomination is closed.</a:t>
            </a:r>
          </a:p>
        </p:txBody>
      </p:sp>
      <p:sp>
        <p:nvSpPr>
          <p:cNvPr id="4" name="Slide Number Placeholder 3">
            <a:extLst>
              <a:ext uri="{FF2B5EF4-FFF2-40B4-BE49-F238E27FC236}">
                <a16:creationId xmlns:a16="http://schemas.microsoft.com/office/drawing/2014/main" id="{6542E281-C9A6-604C-91F8-5671BF7C5A6B}"/>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0121B40-74CD-B241-B8DC-6E86DF1A4A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F6F6725-2CA3-9540-A3F1-54D97119E9E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5967657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58679-05C7-CB46-8D7C-C0DBE769552D}"/>
              </a:ext>
            </a:extLst>
          </p:cNvPr>
          <p:cNvSpPr>
            <a:spLocks noGrp="1"/>
          </p:cNvSpPr>
          <p:nvPr>
            <p:ph type="title"/>
          </p:nvPr>
        </p:nvSpPr>
        <p:spPr/>
        <p:txBody>
          <a:bodyPr/>
          <a:lstStyle/>
          <a:p>
            <a:r>
              <a:rPr lang="en-US" dirty="0"/>
              <a:t>TG Vice Chair Motion</a:t>
            </a:r>
          </a:p>
        </p:txBody>
      </p:sp>
      <p:sp>
        <p:nvSpPr>
          <p:cNvPr id="3" name="Content Placeholder 2">
            <a:extLst>
              <a:ext uri="{FF2B5EF4-FFF2-40B4-BE49-F238E27FC236}">
                <a16:creationId xmlns:a16="http://schemas.microsoft.com/office/drawing/2014/main" id="{B4413869-4065-0A42-B599-71A8EBA55B84}"/>
              </a:ext>
            </a:extLst>
          </p:cNvPr>
          <p:cNvSpPr>
            <a:spLocks noGrp="1"/>
          </p:cNvSpPr>
          <p:nvPr>
            <p:ph idx="1"/>
          </p:nvPr>
        </p:nvSpPr>
        <p:spPr/>
        <p:txBody>
          <a:bodyPr/>
          <a:lstStyle/>
          <a:p>
            <a:r>
              <a:rPr lang="en-US" dirty="0"/>
              <a:t>Move to approve Ron </a:t>
            </a:r>
            <a:r>
              <a:rPr lang="en-US" dirty="0" err="1"/>
              <a:t>Porat</a:t>
            </a:r>
            <a:r>
              <a:rPr lang="en-US" dirty="0"/>
              <a:t> and Alfred </a:t>
            </a:r>
            <a:r>
              <a:rPr lang="en-US" dirty="0" err="1"/>
              <a:t>Asterjadhi</a:t>
            </a:r>
            <a:r>
              <a:rPr lang="en-US" dirty="0"/>
              <a:t> as the first and the second </a:t>
            </a:r>
            <a:r>
              <a:rPr lang="en-US" dirty="0" err="1"/>
              <a:t>TGax</a:t>
            </a:r>
            <a:r>
              <a:rPr lang="en-US" dirty="0"/>
              <a:t> Vice Chairs respectively</a:t>
            </a:r>
          </a:p>
          <a:p>
            <a:endParaRPr lang="en-US" dirty="0"/>
          </a:p>
          <a:p>
            <a:r>
              <a:rPr lang="en-US" dirty="0"/>
              <a:t>Move:		Bin Tian	Second: Jon </a:t>
            </a:r>
            <a:r>
              <a:rPr lang="en-US" dirty="0" err="1"/>
              <a:t>Rosdahl</a:t>
            </a:r>
            <a:endParaRPr lang="en-US" dirty="0"/>
          </a:p>
          <a:p>
            <a:r>
              <a:rPr lang="en-US" dirty="0"/>
              <a:t>Approved with unanimous consent</a:t>
            </a:r>
          </a:p>
        </p:txBody>
      </p:sp>
      <p:sp>
        <p:nvSpPr>
          <p:cNvPr id="4" name="Slide Number Placeholder 3">
            <a:extLst>
              <a:ext uri="{FF2B5EF4-FFF2-40B4-BE49-F238E27FC236}">
                <a16:creationId xmlns:a16="http://schemas.microsoft.com/office/drawing/2014/main" id="{414F361F-8D12-4946-A28A-9F2960422AFE}"/>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C4FF7A0-1307-5743-8D46-F8962428BE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4BAF9F2-53DE-1749-B428-14E37FD0FE57}"/>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6396584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E8A32-FBDB-A348-977B-2B0520CEC6AE}"/>
              </a:ext>
            </a:extLst>
          </p:cNvPr>
          <p:cNvSpPr>
            <a:spLocks noGrp="1"/>
          </p:cNvSpPr>
          <p:nvPr>
            <p:ph type="title"/>
          </p:nvPr>
        </p:nvSpPr>
        <p:spPr/>
        <p:txBody>
          <a:bodyPr/>
          <a:lstStyle/>
          <a:p>
            <a:r>
              <a:rPr lang="en-US" dirty="0"/>
              <a:t>Motion for Secretary</a:t>
            </a:r>
          </a:p>
        </p:txBody>
      </p:sp>
      <p:sp>
        <p:nvSpPr>
          <p:cNvPr id="3" name="Content Placeholder 2">
            <a:extLst>
              <a:ext uri="{FF2B5EF4-FFF2-40B4-BE49-F238E27FC236}">
                <a16:creationId xmlns:a16="http://schemas.microsoft.com/office/drawing/2014/main" id="{2F580C70-87B8-4C42-BEF0-B0E42BF020B9}"/>
              </a:ext>
            </a:extLst>
          </p:cNvPr>
          <p:cNvSpPr>
            <a:spLocks noGrp="1"/>
          </p:cNvSpPr>
          <p:nvPr>
            <p:ph idx="1"/>
          </p:nvPr>
        </p:nvSpPr>
        <p:spPr/>
        <p:txBody>
          <a:bodyPr/>
          <a:lstStyle/>
          <a:p>
            <a:r>
              <a:rPr lang="en-US" dirty="0"/>
              <a:t>Move to approve Yasuhiko Inoue as the </a:t>
            </a:r>
            <a:r>
              <a:rPr lang="en-US" dirty="0" err="1"/>
              <a:t>TGax</a:t>
            </a:r>
            <a:r>
              <a:rPr lang="en-US" dirty="0"/>
              <a:t> Secretary</a:t>
            </a:r>
          </a:p>
          <a:p>
            <a:endParaRPr lang="en-US" dirty="0"/>
          </a:p>
          <a:p>
            <a:r>
              <a:rPr lang="en-US" dirty="0"/>
              <a:t>Move:	 Jon </a:t>
            </a:r>
            <a:r>
              <a:rPr lang="en-US" dirty="0" err="1"/>
              <a:t>Rosdahl</a:t>
            </a:r>
            <a:r>
              <a:rPr lang="en-US" dirty="0"/>
              <a:t>	Second: Alfred </a:t>
            </a:r>
            <a:r>
              <a:rPr lang="en-US" dirty="0" err="1"/>
              <a:t>Asterjadhi</a:t>
            </a:r>
            <a:endParaRPr lang="en-US" dirty="0"/>
          </a:p>
          <a:p>
            <a:r>
              <a:rPr lang="en-US" dirty="0"/>
              <a:t>Approved with unanimous consent.</a:t>
            </a:r>
          </a:p>
          <a:p>
            <a:endParaRPr lang="en-US" dirty="0"/>
          </a:p>
        </p:txBody>
      </p:sp>
      <p:sp>
        <p:nvSpPr>
          <p:cNvPr id="4" name="Slide Number Placeholder 3">
            <a:extLst>
              <a:ext uri="{FF2B5EF4-FFF2-40B4-BE49-F238E27FC236}">
                <a16:creationId xmlns:a16="http://schemas.microsoft.com/office/drawing/2014/main" id="{55DD4739-CC28-3D4A-810A-913BE1F6D99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502035CF-2B8A-5B4E-8D84-FF877801578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3DEC1D4-AB60-0749-85ED-CB63F05968DC}"/>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7317491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30BFE-AFFC-E94C-97CC-150C9CD7FB5D}"/>
              </a:ext>
            </a:extLst>
          </p:cNvPr>
          <p:cNvSpPr>
            <a:spLocks noGrp="1"/>
          </p:cNvSpPr>
          <p:nvPr>
            <p:ph type="title"/>
          </p:nvPr>
        </p:nvSpPr>
        <p:spPr/>
        <p:txBody>
          <a:bodyPr/>
          <a:lstStyle/>
          <a:p>
            <a:r>
              <a:rPr lang="en-US" dirty="0"/>
              <a:t>IEEE-SA Comment Resolution Guidelines</a:t>
            </a:r>
          </a:p>
        </p:txBody>
      </p:sp>
      <p:sp>
        <p:nvSpPr>
          <p:cNvPr id="3" name="Content Placeholder 2">
            <a:extLst>
              <a:ext uri="{FF2B5EF4-FFF2-40B4-BE49-F238E27FC236}">
                <a16:creationId xmlns:a16="http://schemas.microsoft.com/office/drawing/2014/main" id="{6008C76A-426F-C148-BD05-D1C20923DF31}"/>
              </a:ext>
            </a:extLst>
          </p:cNvPr>
          <p:cNvSpPr>
            <a:spLocks noGrp="1"/>
          </p:cNvSpPr>
          <p:nvPr>
            <p:ph idx="1"/>
          </p:nvPr>
        </p:nvSpPr>
        <p:spPr>
          <a:xfrm>
            <a:off x="838200" y="2056607"/>
            <a:ext cx="10361084" cy="4113213"/>
          </a:xfrm>
        </p:spPr>
        <p:txBody>
          <a:bodyPr/>
          <a:lstStyle/>
          <a:p>
            <a:pPr lvl="0">
              <a:buFont typeface="Arial" panose="020B0604020202020204" pitchFamily="34" charset="0"/>
              <a:buChar char="•"/>
            </a:pPr>
            <a:r>
              <a:rPr lang="en-GB" sz="2000" dirty="0"/>
              <a:t>All references to resolution documents or minutes or agendas must include the full URL, not just 11-20/</a:t>
            </a:r>
            <a:r>
              <a:rPr lang="en-GB" sz="2000" dirty="0" err="1"/>
              <a:t>xxxxrx</a:t>
            </a:r>
            <a:r>
              <a:rPr lang="en-GB" sz="2000" dirty="0"/>
              <a:t> or 20/</a:t>
            </a:r>
            <a:r>
              <a:rPr lang="en-GB" sz="2000" dirty="0" err="1"/>
              <a:t>xxxxrx</a:t>
            </a:r>
            <a:endParaRPr lang="en-US" sz="2000" dirty="0"/>
          </a:p>
          <a:p>
            <a:pPr lvl="0">
              <a:buFont typeface="Arial" panose="020B0604020202020204" pitchFamily="34" charset="0"/>
              <a:buChar char="•"/>
            </a:pPr>
            <a:r>
              <a:rPr lang="en-GB" sz="2000" dirty="0"/>
              <a:t>Do not include references to other comments; our internal WG spreadsheet CID numbers are not immediately visible to the SA ballotters; it’s ok to reference an internal CID number as part of editing instructions, when the CID is an identifier in a resolution document.</a:t>
            </a:r>
            <a:endParaRPr lang="en-US" sz="2000" dirty="0"/>
          </a:p>
          <a:p>
            <a:pPr lvl="0">
              <a:buFont typeface="Arial" panose="020B0604020202020204" pitchFamily="34" charset="0"/>
              <a:buChar char="•"/>
            </a:pPr>
            <a:r>
              <a:rPr lang="en-GB" sz="2000" dirty="0"/>
              <a:t>If a comment is ACCEPTED, REVCOM expects the resolution field to be blank; If further instructions to the editor are needed for clarification, include in the Editor notes.</a:t>
            </a:r>
            <a:endParaRPr lang="en-US" sz="2000" dirty="0"/>
          </a:p>
          <a:p>
            <a:pPr>
              <a:buFont typeface="Arial" panose="020B0604020202020204" pitchFamily="34" charset="0"/>
              <a:buChar char="•"/>
            </a:pPr>
            <a:r>
              <a:rPr lang="en-GB" sz="2000" dirty="0"/>
              <a:t>Revised resolutions must be actions: “Change “x” to “y” or “Make the changes under “CID Number” in document &lt;full URL&gt; which “explanation”. A resolution such as “See CID xxx” is not sufficient</a:t>
            </a:r>
            <a:endParaRPr lang="en-US" sz="2000" dirty="0"/>
          </a:p>
        </p:txBody>
      </p:sp>
      <p:sp>
        <p:nvSpPr>
          <p:cNvPr id="4" name="Slide Number Placeholder 3">
            <a:extLst>
              <a:ext uri="{FF2B5EF4-FFF2-40B4-BE49-F238E27FC236}">
                <a16:creationId xmlns:a16="http://schemas.microsoft.com/office/drawing/2014/main" id="{1F354BE0-0965-2E48-AEA3-B8E72A53ADF0}"/>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1CB6A15F-3E62-1B4D-A48B-81A987E6B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5C587C1-A995-EB48-BA33-38CA48C81ADE}"/>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865874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A877C-76EB-BB47-9272-A44FE9D79FF3}"/>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A8B6D123-1071-F848-97CF-3488AFF54300}"/>
              </a:ext>
            </a:extLst>
          </p:cNvPr>
          <p:cNvSpPr>
            <a:spLocks noGrp="1"/>
          </p:cNvSpPr>
          <p:nvPr>
            <p:ph idx="1"/>
          </p:nvPr>
        </p:nvSpPr>
        <p:spPr/>
        <p:txBody>
          <a:bodyPr/>
          <a:lstStyle/>
          <a:p>
            <a:pPr>
              <a:buFont typeface="Arial" panose="020B0604020202020204" pitchFamily="34" charset="0"/>
              <a:buChar char="•"/>
            </a:pPr>
            <a:r>
              <a:rPr lang="en-US" dirty="0" err="1"/>
              <a:t>RevCom</a:t>
            </a:r>
            <a:r>
              <a:rPr lang="en-US" dirty="0"/>
              <a:t> meeting  scheduled at January 26, 2021</a:t>
            </a:r>
          </a:p>
          <a:p>
            <a:pPr lvl="1">
              <a:buFont typeface="Arial" panose="020B0604020202020204" pitchFamily="34" charset="0"/>
              <a:buChar char="•"/>
            </a:pPr>
            <a:r>
              <a:rPr lang="en-US" dirty="0"/>
              <a:t>Deadline for submission is December 11, 2020</a:t>
            </a:r>
          </a:p>
          <a:p>
            <a:pPr lvl="1">
              <a:buFont typeface="Arial" panose="020B0604020202020204" pitchFamily="34" charset="0"/>
              <a:buChar char="•"/>
            </a:pPr>
            <a:endParaRPr lang="en-US" dirty="0"/>
          </a:p>
          <a:p>
            <a:pPr>
              <a:buFont typeface="Arial" panose="020B0604020202020204" pitchFamily="34" charset="0"/>
              <a:buChar char="•"/>
            </a:pPr>
            <a:r>
              <a:rPr lang="en-US" dirty="0"/>
              <a:t>802 WG virtual meeting is scheduled during the period October 30 to November 13, 2020</a:t>
            </a:r>
          </a:p>
          <a:p>
            <a:pPr lvl="1">
              <a:buFont typeface="Arial" panose="020B0604020202020204" pitchFamily="34" charset="0"/>
              <a:buChar char="•"/>
            </a:pPr>
            <a:r>
              <a:rPr lang="en-US" dirty="0"/>
              <a:t>The CRC needs the 802.11 WG and 802 WG approvals to proceed to </a:t>
            </a:r>
            <a:r>
              <a:rPr lang="en-US" dirty="0" err="1"/>
              <a:t>RevCom</a:t>
            </a:r>
            <a:r>
              <a:rPr lang="en-US" dirty="0"/>
              <a:t> in January.</a:t>
            </a:r>
          </a:p>
          <a:p>
            <a:pPr lvl="1">
              <a:buFont typeface="Arial" panose="020B0604020202020204" pitchFamily="34" charset="0"/>
              <a:buChar char="•"/>
            </a:pPr>
            <a:endParaRPr lang="en-US" dirty="0"/>
          </a:p>
          <a:p>
            <a:pPr>
              <a:buFont typeface="Arial" panose="020B0604020202020204" pitchFamily="34" charset="0"/>
              <a:buChar char="•"/>
            </a:pPr>
            <a:r>
              <a:rPr lang="en-US" dirty="0"/>
              <a:t>The CRC seems to have about 40 days to complete resolutions of all comments received on </a:t>
            </a:r>
            <a:r>
              <a:rPr lang="en-US"/>
              <a:t>draft 7.0.</a:t>
            </a:r>
            <a:endParaRPr lang="en-US" dirty="0"/>
          </a:p>
        </p:txBody>
      </p:sp>
      <p:sp>
        <p:nvSpPr>
          <p:cNvPr id="4" name="Slide Number Placeholder 3">
            <a:extLst>
              <a:ext uri="{FF2B5EF4-FFF2-40B4-BE49-F238E27FC236}">
                <a16:creationId xmlns:a16="http://schemas.microsoft.com/office/drawing/2014/main" id="{7C992935-A251-9849-8231-6B0471F0FD5D}"/>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FD5B1D1-99D3-964D-9A2E-9DDAFCB876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7EAAF2C-0056-F94A-AEA8-B0520ABDF7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028676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22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800" dirty="0"/>
          </a:p>
          <a:p>
            <a:pPr>
              <a:buFont typeface="Arial" panose="020B0604020202020204" pitchFamily="34" charset="0"/>
              <a:buChar char="•"/>
            </a:pPr>
            <a:r>
              <a:rPr lang="en-US" sz="1800" dirty="0"/>
              <a:t>Ballot Results</a:t>
            </a:r>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hlinkClick r:id="rId3"/>
              </a:rPr>
              <a:t>https://mentor.ieee.org/802.11/dcn/20/11-20-1280-02-00ax-spec-text-proposal-for-pre-fec-padding-factor-parameter.docx</a:t>
            </a:r>
            <a:r>
              <a:rPr lang="en-US" sz="1400" dirty="0"/>
              <a:t> - Bo Sun</a:t>
            </a:r>
          </a:p>
          <a:p>
            <a:pPr lvl="1">
              <a:buFont typeface="Arial" panose="020B0604020202020204" pitchFamily="34" charset="0"/>
              <a:buChar char="•"/>
            </a:pPr>
            <a:r>
              <a:rPr lang="en-US" sz="1400" dirty="0"/>
              <a:t>Discussion on Cascading </a:t>
            </a:r>
          </a:p>
          <a:p>
            <a:pPr>
              <a:buFont typeface="Arial" panose="020B0604020202020204" pitchFamily="34" charset="0"/>
              <a:buChar char="•"/>
            </a:pPr>
            <a:r>
              <a:rPr lang="en-US" sz="1800" dirty="0">
                <a:hlinkClick r:id="rId4"/>
              </a:rPr>
              <a:t>https://mentor.ieee.org/802.11/dcn/20/11-20-1517-00-00ax-cca-cid-25036-25047.docx</a:t>
            </a:r>
            <a:r>
              <a:rPr lang="en-US" sz="1800" dirty="0"/>
              <a:t> - </a:t>
            </a:r>
            <a:r>
              <a:rPr lang="en-US" sz="1800" dirty="0" err="1"/>
              <a:t>Youhan</a:t>
            </a:r>
            <a:r>
              <a:rPr lang="en-US" sz="1800" dirty="0"/>
              <a:t> Kim</a:t>
            </a:r>
          </a:p>
          <a:p>
            <a:pPr>
              <a:buFont typeface="Arial" panose="020B0604020202020204" pitchFamily="34" charset="0"/>
              <a:buChar char="•"/>
            </a:pPr>
            <a:r>
              <a:rPr lang="en-US" sz="1800" dirty="0">
                <a:hlinkClick r:id="rId5"/>
              </a:rPr>
              <a:t>https://mentor.ieee.org/802.11/dcn/20/11-20-1519-00-00ax-phy-intro-cid-25001-25013-25026.docxn</a:t>
            </a:r>
            <a:r>
              <a:rPr lang="en-US" sz="1800" dirty="0"/>
              <a:t> - </a:t>
            </a:r>
            <a:r>
              <a:rPr lang="en-US" sz="1800" dirty="0" err="1"/>
              <a:t>Youhan</a:t>
            </a:r>
            <a:r>
              <a:rPr lang="en-US" sz="1800" dirty="0"/>
              <a:t> Kim</a:t>
            </a:r>
          </a:p>
          <a:p>
            <a:pPr>
              <a:buFont typeface="Arial" panose="020B0604020202020204" pitchFamily="34" charset="0"/>
              <a:buChar char="•"/>
            </a:pPr>
            <a:r>
              <a:rPr lang="en-US" sz="1800" dirty="0"/>
              <a:t>Comment Assignment</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7390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2712B-846D-8A42-B05E-E7933AB386D6}"/>
              </a:ext>
            </a:extLst>
          </p:cNvPr>
          <p:cNvSpPr>
            <a:spLocks noGrp="1"/>
          </p:cNvSpPr>
          <p:nvPr>
            <p:ph type="title"/>
          </p:nvPr>
        </p:nvSpPr>
        <p:spPr/>
        <p:txBody>
          <a:bodyPr/>
          <a:lstStyle/>
          <a:p>
            <a:r>
              <a:rPr lang="en-US" dirty="0"/>
              <a:t>CR Motion #1104</a:t>
            </a:r>
          </a:p>
        </p:txBody>
      </p:sp>
      <p:sp>
        <p:nvSpPr>
          <p:cNvPr id="3" name="Content Placeholder 2">
            <a:extLst>
              <a:ext uri="{FF2B5EF4-FFF2-40B4-BE49-F238E27FC236}">
                <a16:creationId xmlns:a16="http://schemas.microsoft.com/office/drawing/2014/main" id="{EBEEDA1D-53FF-2F48-AB8D-BD000B43CAA7}"/>
              </a:ext>
            </a:extLst>
          </p:cNvPr>
          <p:cNvSpPr>
            <a:spLocks noGrp="1"/>
          </p:cNvSpPr>
          <p:nvPr>
            <p:ph idx="1"/>
          </p:nvPr>
        </p:nvSpPr>
        <p:spPr/>
        <p:txBody>
          <a:bodyPr/>
          <a:lstStyle/>
          <a:p>
            <a:r>
              <a:rPr lang="en-CA" dirty="0"/>
              <a:t>Move to adopt the following resolution for CIDs 25002 and 25003: “REVISED.  Agree with the commenter that the TXVECTOR parameter should be added.  Instruction to editor: Implement the proposed spec text modification in </a:t>
            </a:r>
            <a:r>
              <a:rPr lang="en-CA" dirty="0">
                <a:hlinkClick r:id="rId2"/>
              </a:rPr>
              <a:t>https://mentor.ieee.org/802.11/dcn/20/11-20-1280-02-00ax-spec-text-proposal-for-pre-fec-padding-factor-parameter.docx</a:t>
            </a:r>
            <a:r>
              <a:rPr lang="en-CA" dirty="0"/>
              <a:t> which adds the missing TXVECTOR parameter.”</a:t>
            </a:r>
          </a:p>
          <a:p>
            <a:endParaRPr lang="en-US" dirty="0"/>
          </a:p>
          <a:p>
            <a:r>
              <a:rPr lang="en-US" dirty="0"/>
              <a:t>Move:  Bo Sun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85961586-DF0F-BB44-8FA2-10249B3F066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C37664B6-EE73-3B4B-A494-D4A84AA33C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20721EC-1BE9-834B-B724-72560FB321F0}"/>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9749302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E516B-12AF-3C49-B955-78DE5EEC3D14}"/>
              </a:ext>
            </a:extLst>
          </p:cNvPr>
          <p:cNvSpPr>
            <a:spLocks noGrp="1"/>
          </p:cNvSpPr>
          <p:nvPr>
            <p:ph type="title"/>
          </p:nvPr>
        </p:nvSpPr>
        <p:spPr/>
        <p:txBody>
          <a:bodyPr/>
          <a:lstStyle/>
          <a:p>
            <a:r>
              <a:rPr lang="en-US" dirty="0"/>
              <a:t>Cascading Discussion</a:t>
            </a:r>
          </a:p>
        </p:txBody>
      </p:sp>
      <p:sp>
        <p:nvSpPr>
          <p:cNvPr id="3" name="Content Placeholder 2">
            <a:extLst>
              <a:ext uri="{FF2B5EF4-FFF2-40B4-BE49-F238E27FC236}">
                <a16:creationId xmlns:a16="http://schemas.microsoft.com/office/drawing/2014/main" id="{6C158B8E-76FB-A343-9F1B-B200A5D3E6A3}"/>
              </a:ext>
            </a:extLst>
          </p:cNvPr>
          <p:cNvSpPr>
            <a:spLocks noGrp="1"/>
          </p:cNvSpPr>
          <p:nvPr>
            <p:ph idx="1"/>
          </p:nvPr>
        </p:nvSpPr>
        <p:spPr>
          <a:xfrm>
            <a:off x="965200" y="1818667"/>
            <a:ext cx="10361084" cy="2666999"/>
          </a:xfrm>
        </p:spPr>
        <p:txBody>
          <a:bodyPr/>
          <a:lstStyle/>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 sentence, </a:t>
            </a:r>
            <a:r>
              <a:rPr lang="en-US" altLang="ja-JP" sz="1400" b="0" dirty="0"/>
              <a:t>“</a:t>
            </a:r>
            <a:r>
              <a:rPr lang="en-US" sz="1400" b="0" dirty="0"/>
              <a:t>The MU cascading sequence may include one or more QoS Data frames with ack policy HTPE Ack and/or Management frame soliciting acknowledgement together with a triggering frame.</a:t>
            </a:r>
            <a:r>
              <a:rPr lang="en-US" altLang="ja-JP" sz="1400" b="0" dirty="0"/>
              <a:t>”</a:t>
            </a:r>
            <a:r>
              <a:rPr lang="en-US" sz="1400" b="0" dirty="0"/>
              <a:t>, at the beginning of the paragraph that starts with </a:t>
            </a:r>
            <a:r>
              <a:rPr lang="en-US" altLang="ja-JP" sz="1400" b="0" dirty="0"/>
              <a:t>“</a:t>
            </a:r>
            <a:r>
              <a:rPr lang="en-US" sz="1400" b="0" dirty="0"/>
              <a:t>The MU cascading sequence may have a different set of transmitters in HE TB PPDUs </a:t>
            </a:r>
            <a:r>
              <a:rPr lang="en-US" altLang="ja-JP" sz="1400" b="0" dirty="0"/>
              <a:t>…”</a:t>
            </a:r>
            <a:r>
              <a:rPr lang="en-US" sz="1400" b="0" dirty="0"/>
              <a:t> in 26.5.3, and</a:t>
            </a:r>
          </a:p>
          <a:p>
            <a:r>
              <a:rPr lang="en-US" sz="1400" b="0" dirty="0"/>
              <a:t>-      </a:t>
            </a:r>
            <a:r>
              <a:rPr lang="en-US" sz="1400" b="0" dirty="0">
                <a:highlight>
                  <a:srgbClr val="00FF00"/>
                </a:highlight>
              </a:rPr>
              <a:t>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  </a:t>
            </a:r>
            <a:r>
              <a:rPr lang="en-US" sz="1400" b="0" dirty="0" err="1">
                <a:highlight>
                  <a:srgbClr val="00FF00"/>
                </a:highlight>
              </a:rPr>
              <a:t>ß</a:t>
            </a:r>
            <a:r>
              <a:rPr lang="en-US" sz="1400" b="0" dirty="0">
                <a:highlight>
                  <a:srgbClr val="00FF00"/>
                </a:highlight>
              </a:rPr>
              <a:t> I am open with this.</a:t>
            </a:r>
          </a:p>
          <a:p>
            <a:r>
              <a:rPr lang="en-US" sz="1400" b="0" dirty="0"/>
              <a:t> </a:t>
            </a:r>
          </a:p>
          <a:p>
            <a:r>
              <a:rPr lang="en-US" sz="1400" b="0" dirty="0"/>
              <a:t>change the first sentence in 26.5.3 MU cascading sequence to </a:t>
            </a:r>
            <a:r>
              <a:rPr lang="en-US" altLang="ja-JP" sz="1400" b="0" dirty="0"/>
              <a:t>“</a:t>
            </a:r>
            <a:r>
              <a:rPr lang="en-US" sz="1400" b="0" dirty="0">
                <a:highlight>
                  <a:srgbClr val="00FF00"/>
                </a:highlight>
              </a:rPr>
              <a:t>An MU cascading sequence is a frame exchange sequence between an AP and one or more non-AP STAs in which the AP, within a single PPDU, acknowledges one or more frames from a STA, and triggers the STA for a further UL transmission.",</a:t>
            </a:r>
          </a:p>
          <a:p>
            <a:r>
              <a:rPr lang="en-US" sz="1400" b="0" dirty="0"/>
              <a:t>-      add </a:t>
            </a:r>
            <a:r>
              <a:rPr lang="en-US" altLang="ja-JP" sz="1400" b="0" dirty="0"/>
              <a:t>“</a:t>
            </a:r>
            <a:r>
              <a:rPr lang="en-US" sz="1400" b="0" dirty="0"/>
              <a:t>NOTE</a:t>
            </a:r>
            <a:r>
              <a:rPr lang="en-US" altLang="ja-JP" sz="1400" b="0" dirty="0"/>
              <a:t>—</a:t>
            </a:r>
            <a:r>
              <a:rPr lang="en-US" sz="1400" b="0" dirty="0"/>
              <a:t>An A-MPDU sent by an AP in an MU cascading sequence typically includes, in addition to the acknowledgement and triggering frames, one or more QoS Data frames with ack policy HETP Ack and/or a Management frame soliciting acknowledgement, subject to the rules in 26.6.</a:t>
            </a:r>
            <a:r>
              <a:rPr lang="en-US" altLang="ja-JP" sz="1400" b="0" dirty="0"/>
              <a:t>” </a:t>
            </a:r>
            <a:r>
              <a:rPr lang="en-US" sz="1400" b="0" dirty="0"/>
              <a:t>(probably between the last 3</a:t>
            </a:r>
            <a:r>
              <a:rPr lang="en-US" sz="1400" b="0" baseline="30000" dirty="0"/>
              <a:t>rd</a:t>
            </a:r>
            <a:r>
              <a:rPr lang="en-US" sz="1400" b="0" dirty="0"/>
              <a:t> and 2</a:t>
            </a:r>
            <a:r>
              <a:rPr lang="en-US" sz="1400" b="0" baseline="30000" dirty="0"/>
              <a:t>nd</a:t>
            </a:r>
            <a:r>
              <a:rPr lang="en-US" sz="1400" b="0" dirty="0"/>
              <a:t>paragraph) in 26.5.3, and</a:t>
            </a:r>
          </a:p>
          <a:p>
            <a:r>
              <a:rPr lang="en-US" sz="1400" b="0" dirty="0"/>
              <a:t>-     </a:t>
            </a:r>
            <a:r>
              <a:rPr lang="en-US" sz="1400" b="0" dirty="0">
                <a:highlight>
                  <a:srgbClr val="00FF00"/>
                </a:highlight>
              </a:rPr>
              <a:t> delete </a:t>
            </a:r>
            <a:r>
              <a:rPr lang="en-US" altLang="ja-JP" sz="1400" b="0" dirty="0">
                <a:highlight>
                  <a:srgbClr val="00FF00"/>
                </a:highlight>
              </a:rPr>
              <a:t>“</a:t>
            </a:r>
            <a:r>
              <a:rPr lang="en-US" sz="1400" b="0" dirty="0">
                <a:highlight>
                  <a:srgbClr val="00FF00"/>
                </a:highlight>
              </a:rPr>
              <a:t>The A-MPDU may contain other MPDUs, subject to the rules in 26.6 (A-MPDU operation in an HE PPDU).</a:t>
            </a:r>
            <a:r>
              <a:rPr lang="en-US" altLang="ja-JP" sz="1400" b="0" dirty="0">
                <a:highlight>
                  <a:srgbClr val="00FF00"/>
                </a:highlight>
              </a:rPr>
              <a:t>”</a:t>
            </a:r>
            <a:r>
              <a:rPr lang="en-US" sz="1400" b="0" dirty="0">
                <a:highlight>
                  <a:srgbClr val="00FF00"/>
                </a:highlight>
              </a:rPr>
              <a:t> in 26.5.3.</a:t>
            </a:r>
          </a:p>
          <a:p>
            <a:endParaRPr lang="en-US" sz="1400" b="0" dirty="0">
              <a:highlight>
                <a:srgbClr val="00FF00"/>
              </a:highlight>
            </a:endParaRPr>
          </a:p>
          <a:p>
            <a:endParaRPr lang="en-US" sz="1400" dirty="0"/>
          </a:p>
        </p:txBody>
      </p:sp>
      <p:sp>
        <p:nvSpPr>
          <p:cNvPr id="4" name="Slide Number Placeholder 3">
            <a:extLst>
              <a:ext uri="{FF2B5EF4-FFF2-40B4-BE49-F238E27FC236}">
                <a16:creationId xmlns:a16="http://schemas.microsoft.com/office/drawing/2014/main" id="{34E680D0-2DE4-6D47-A35A-D220150E2D8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DFA3B5BF-8B09-A54B-9311-8FC9B62BEF3C}"/>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DCC4269-1621-5C4F-90D8-02D0486E932B}"/>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02401273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24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lvl="1">
              <a:buFont typeface="Arial" panose="020B0604020202020204" pitchFamily="34" charset="0"/>
              <a:buChar char="•"/>
            </a:pPr>
            <a:r>
              <a:rPr lang="en-US" sz="1400" dirty="0"/>
              <a:t>Discussion on Cascading </a:t>
            </a:r>
          </a:p>
          <a:p>
            <a:pPr lvl="1">
              <a:buFont typeface="Arial" panose="020B0604020202020204" pitchFamily="34" charset="0"/>
              <a:buChar char="•"/>
            </a:pPr>
            <a:r>
              <a:rPr lang="en-US" sz="1400" dirty="0">
                <a:hlinkClick r:id="rId3"/>
              </a:rPr>
              <a:t>https://mentor.ieee.org/802.11/dcn/20/11-20-1517-01-00ax-cca-cid-25036-25047.docx</a:t>
            </a:r>
            <a:r>
              <a:rPr lang="en-US" sz="1400" dirty="0"/>
              <a:t> - </a:t>
            </a:r>
            <a:r>
              <a:rPr lang="en-US" sz="1400" dirty="0" err="1"/>
              <a:t>Youhan</a:t>
            </a:r>
            <a:r>
              <a:rPr lang="en-US" sz="1400" dirty="0"/>
              <a:t> Kim</a:t>
            </a:r>
          </a:p>
          <a:p>
            <a:pPr lvl="1">
              <a:buFont typeface="Arial" panose="020B0604020202020204" pitchFamily="34" charset="0"/>
              <a:buChar char="•"/>
            </a:pPr>
            <a:r>
              <a:rPr lang="en-US" sz="1400" dirty="0">
                <a:hlinkClick r:id="rId4"/>
              </a:rPr>
              <a:t>https://mentor.ieee.org/802.11/dcn/20/11-20-1519-01-00ax-phy-intro-cid-25001-25013-25026.docxn</a:t>
            </a:r>
            <a:r>
              <a:rPr lang="en-US" sz="1400" dirty="0"/>
              <a:t> - </a:t>
            </a:r>
            <a:r>
              <a:rPr lang="en-US" sz="1400" dirty="0" err="1"/>
              <a:t>Youhan</a:t>
            </a:r>
            <a:r>
              <a:rPr lang="en-US" sz="1400" dirty="0"/>
              <a:t> Kim</a:t>
            </a:r>
            <a:endParaRPr lang="en-US" sz="1800" dirty="0"/>
          </a:p>
          <a:p>
            <a:pPr>
              <a:buFont typeface="Arial" panose="020B0604020202020204" pitchFamily="34" charset="0"/>
              <a:buChar char="•"/>
            </a:pPr>
            <a:r>
              <a:rPr lang="en-US" sz="1400" dirty="0">
                <a:hlinkClick r:id="rId5"/>
              </a:rPr>
              <a:t>https://mentor.ieee.org/802.11/dcn/20/11-20-1520-01-00ax-comment-resolution-on-cid-25016.docx</a:t>
            </a:r>
            <a:r>
              <a:rPr lang="en-US" sz="1400" dirty="0"/>
              <a:t> - Edward Au</a:t>
            </a:r>
          </a:p>
          <a:p>
            <a:pPr>
              <a:buFont typeface="Arial" panose="020B0604020202020204" pitchFamily="34" charset="0"/>
              <a:buChar char="•"/>
            </a:pPr>
            <a:r>
              <a:rPr lang="en-US" sz="1400" dirty="0">
                <a:hlinkClick r:id="rId6"/>
              </a:rPr>
              <a:t>https://mentor.ieee.org/802.11/dcn/20/11-20-1523-00-00ax-11ax-sa2-draft-7-0-comment-resolutions.docx</a:t>
            </a:r>
            <a:r>
              <a:rPr lang="en-US" sz="1400" dirty="0"/>
              <a:t> - </a:t>
            </a:r>
            <a:r>
              <a:rPr lang="en-US" sz="1400" dirty="0" err="1"/>
              <a:t>Menzo</a:t>
            </a:r>
            <a:r>
              <a:rPr lang="en-US" sz="1400" dirty="0"/>
              <a:t> </a:t>
            </a:r>
            <a:r>
              <a:rPr lang="en-US" sz="1400" dirty="0" err="1"/>
              <a:t>Wentink</a:t>
            </a:r>
            <a:endParaRPr lang="en-US" sz="1400" dirty="0"/>
          </a:p>
          <a:p>
            <a:pPr>
              <a:buFont typeface="Arial" panose="020B0604020202020204" pitchFamily="34" charset="0"/>
              <a:buChar char="•"/>
            </a:pPr>
            <a:r>
              <a:rPr lang="en-US" sz="1400" dirty="0">
                <a:hlinkClick r:id="rId7"/>
              </a:rPr>
              <a:t>https://mentor.ieee.org/802.11/dcn/20/11-20-1528-00-00ax-sig-b-cr-on-d7-0.doc</a:t>
            </a:r>
            <a:r>
              <a:rPr lang="en-US" sz="1400" dirty="0"/>
              <a:t> - Ross Jian Yu</a:t>
            </a:r>
          </a:p>
          <a:p>
            <a:pPr>
              <a:buFont typeface="Arial" panose="020B0604020202020204" pitchFamily="34" charset="0"/>
              <a:buChar char="•"/>
            </a:pPr>
            <a:r>
              <a:rPr lang="en-US" sz="1400" dirty="0">
                <a:hlinkClick r:id="rId8"/>
              </a:rPr>
              <a:t>https://mentor.ieee.org/802.11/dcn/20/11-20-1530-00-00ax-sa2-clause-10-comment-resolution.docx</a:t>
            </a:r>
            <a:r>
              <a:rPr lang="en-US" sz="1400" dirty="0"/>
              <a:t> - Osama </a:t>
            </a:r>
            <a:r>
              <a:rPr lang="en-US" sz="1400" dirty="0" err="1"/>
              <a:t>Aboul-Magd</a:t>
            </a:r>
            <a:endParaRPr lang="en-US" sz="14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57876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CIDs ready for Motion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67083744"/>
              </p:ext>
            </p:extLst>
          </p:nvPr>
        </p:nvGraphicFramePr>
        <p:xfrm>
          <a:off x="1676400" y="2316480"/>
          <a:ext cx="9093202" cy="1711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11-20/1517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25036,</a:t>
                      </a:r>
                      <a:r>
                        <a:rPr lang="en-GB" sz="1800" strike="noStrike" kern="1200" baseline="0" dirty="0">
                          <a:solidFill>
                            <a:schemeClr val="dk1"/>
                          </a:solidFill>
                          <a:effectLst/>
                          <a:latin typeface="+mn-lt"/>
                          <a:ea typeface="+mn-ea"/>
                          <a:cs typeface="+mn-cs"/>
                        </a:rPr>
                        <a:t> 25047</a:t>
                      </a:r>
                      <a:endParaRPr lang="en-US" strike="noStrike" dirty="0"/>
                    </a:p>
                  </a:txBody>
                  <a:tcPr/>
                </a:tc>
                <a:extLst>
                  <a:ext uri="{0D108BD9-81ED-4DB2-BD59-A6C34878D82A}">
                    <a16:rowId xmlns:a16="http://schemas.microsoft.com/office/drawing/2014/main" val="1507950612"/>
                  </a:ext>
                </a:extLst>
              </a:tr>
              <a:tr h="467360">
                <a:tc>
                  <a:txBody>
                    <a:bodyPr/>
                    <a:lstStyle/>
                    <a:p>
                      <a:r>
                        <a:rPr lang="en-US" strike="noStrike" dirty="0"/>
                        <a:t>11-20/1519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25001, 25013,</a:t>
                      </a:r>
                      <a:r>
                        <a:rPr lang="en-US" strike="noStrike" baseline="0" dirty="0"/>
                        <a:t> 25026</a:t>
                      </a:r>
                      <a:endParaRPr lang="en-US" strike="noStrike" dirty="0"/>
                    </a:p>
                  </a:txBody>
                  <a:tcPr/>
                </a:tc>
                <a:extLst>
                  <a:ext uri="{0D108BD9-81ED-4DB2-BD59-A6C34878D82A}">
                    <a16:rowId xmlns:a16="http://schemas.microsoft.com/office/drawing/2014/main" val="657884173"/>
                  </a:ext>
                </a:extLst>
              </a:tr>
              <a:tr h="370840">
                <a:tc>
                  <a:txBody>
                    <a:bodyPr/>
                    <a:lstStyle/>
                    <a:p>
                      <a:endParaRPr lang="en-US" strike="sngStrike"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25005  </a:t>
                      </a:r>
                      <a:r>
                        <a:rPr lang="en-US" strike="noStrike" dirty="0">
                          <a:sym typeface="Wingdings" panose="05000000000000000000" pitchFamily="2" charset="2"/>
                        </a:rPr>
                        <a:t> Propose “Accepted” as the resolution</a:t>
                      </a:r>
                      <a:endParaRPr lang="en-US" strike="noStrike" dirty="0"/>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415056227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5D43E2-5950-F646-BC9F-FE876234C453}"/>
              </a:ext>
            </a:extLst>
          </p:cNvPr>
          <p:cNvSpPr>
            <a:spLocks noGrp="1"/>
          </p:cNvSpPr>
          <p:nvPr>
            <p:ph type="title"/>
          </p:nvPr>
        </p:nvSpPr>
        <p:spPr/>
        <p:txBody>
          <a:bodyPr/>
          <a:lstStyle/>
          <a:p>
            <a:r>
              <a:rPr lang="en-US" dirty="0"/>
              <a:t>CR Motion #1105</a:t>
            </a:r>
          </a:p>
        </p:txBody>
      </p:sp>
      <p:sp>
        <p:nvSpPr>
          <p:cNvPr id="3" name="Content Placeholder 2">
            <a:extLst>
              <a:ext uri="{FF2B5EF4-FFF2-40B4-BE49-F238E27FC236}">
                <a16:creationId xmlns:a16="http://schemas.microsoft.com/office/drawing/2014/main" id="{D97FF96B-E125-E840-A6A2-8EB6B738E7B6}"/>
              </a:ext>
            </a:extLst>
          </p:cNvPr>
          <p:cNvSpPr>
            <a:spLocks noGrp="1"/>
          </p:cNvSpPr>
          <p:nvPr>
            <p:ph idx="1"/>
          </p:nvPr>
        </p:nvSpPr>
        <p:spPr/>
        <p:txBody>
          <a:bodyPr/>
          <a:lstStyle/>
          <a:p>
            <a:r>
              <a:rPr lang="en-US" dirty="0"/>
              <a:t>Move to approve resolutions to CIDs </a:t>
            </a:r>
            <a:r>
              <a:rPr lang="en-GB" kern="1200" dirty="0">
                <a:solidFill>
                  <a:schemeClr val="dk1"/>
                </a:solidFill>
              </a:rPr>
              <a:t>25036, 25047</a:t>
            </a:r>
            <a:r>
              <a:rPr lang="en-US" kern="1200" dirty="0">
                <a:solidFill>
                  <a:schemeClr val="dk1"/>
                </a:solidFill>
              </a:rPr>
              <a:t> in doc 11-20/1517r1</a:t>
            </a:r>
          </a:p>
          <a:p>
            <a:endParaRPr lang="en-US" kern="1200" dirty="0">
              <a:solidFill>
                <a:schemeClr val="dk1"/>
              </a:solidFill>
            </a:endParaRP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Bo Sun</a:t>
            </a:r>
          </a:p>
          <a:p>
            <a:r>
              <a:rPr lang="en-US" kern="1200" dirty="0">
                <a:solidFill>
                  <a:schemeClr val="dk1"/>
                </a:solidFill>
              </a:rPr>
              <a:t>Approved with unanimous consent</a:t>
            </a:r>
            <a:endParaRPr lang="en-US" dirty="0"/>
          </a:p>
        </p:txBody>
      </p:sp>
      <p:sp>
        <p:nvSpPr>
          <p:cNvPr id="4" name="Slide Number Placeholder 3">
            <a:extLst>
              <a:ext uri="{FF2B5EF4-FFF2-40B4-BE49-F238E27FC236}">
                <a16:creationId xmlns:a16="http://schemas.microsoft.com/office/drawing/2014/main" id="{18ACC696-A282-4C4E-A105-938F504EB76B}"/>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DD6F9217-0F99-4542-97BF-755E8E8BE37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5B64879-AD5A-7448-B42E-C4B78E870F4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2764626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52847-1665-E742-95BB-BC949D74BAEA}"/>
              </a:ext>
            </a:extLst>
          </p:cNvPr>
          <p:cNvSpPr>
            <a:spLocks noGrp="1"/>
          </p:cNvSpPr>
          <p:nvPr>
            <p:ph type="title"/>
          </p:nvPr>
        </p:nvSpPr>
        <p:spPr/>
        <p:txBody>
          <a:bodyPr/>
          <a:lstStyle/>
          <a:p>
            <a:r>
              <a:rPr lang="en-US" dirty="0"/>
              <a:t>CR Motion #1106</a:t>
            </a:r>
          </a:p>
        </p:txBody>
      </p:sp>
      <p:sp>
        <p:nvSpPr>
          <p:cNvPr id="3" name="Content Placeholder 2">
            <a:extLst>
              <a:ext uri="{FF2B5EF4-FFF2-40B4-BE49-F238E27FC236}">
                <a16:creationId xmlns:a16="http://schemas.microsoft.com/office/drawing/2014/main" id="{04BEC645-F595-D844-99F2-684BF296F450}"/>
              </a:ext>
            </a:extLst>
          </p:cNvPr>
          <p:cNvSpPr>
            <a:spLocks noGrp="1"/>
          </p:cNvSpPr>
          <p:nvPr>
            <p:ph idx="1"/>
          </p:nvPr>
        </p:nvSpPr>
        <p:spPr/>
        <p:txBody>
          <a:bodyPr/>
          <a:lstStyle/>
          <a:p>
            <a:r>
              <a:rPr lang="en-US" dirty="0"/>
              <a:t>Move to approve resolutions to CIDs 25001, 25013, 25026 in doc 11-20/1519r1</a:t>
            </a:r>
          </a:p>
          <a:p>
            <a:endParaRPr lang="en-US" dirty="0"/>
          </a:p>
          <a:p>
            <a:r>
              <a:rPr lang="en-US" dirty="0"/>
              <a:t>Move:		</a:t>
            </a:r>
            <a:r>
              <a:rPr lang="en-US" dirty="0" err="1"/>
              <a:t>Youhan</a:t>
            </a:r>
            <a:r>
              <a:rPr lang="en-US" dirty="0"/>
              <a:t> Kim	Second:  Bo Sun</a:t>
            </a:r>
          </a:p>
          <a:p>
            <a:r>
              <a:rPr lang="en-US" dirty="0"/>
              <a:t>Approved with unanimous consent</a:t>
            </a:r>
          </a:p>
        </p:txBody>
      </p:sp>
      <p:sp>
        <p:nvSpPr>
          <p:cNvPr id="4" name="Slide Number Placeholder 3">
            <a:extLst>
              <a:ext uri="{FF2B5EF4-FFF2-40B4-BE49-F238E27FC236}">
                <a16:creationId xmlns:a16="http://schemas.microsoft.com/office/drawing/2014/main" id="{C4FD1F3E-5B61-2840-80D7-BFF3FDA50940}"/>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E755658A-2919-D34F-A592-827B25680FC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10BD7DA-0442-6848-8F89-B70D54BC76DF}"/>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6384489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29 Teleconference Agenda</a:t>
            </a:r>
          </a:p>
        </p:txBody>
      </p:sp>
      <p:sp>
        <p:nvSpPr>
          <p:cNvPr id="3" name="Content Placeholder 2"/>
          <p:cNvSpPr>
            <a:spLocks noGrp="1"/>
          </p:cNvSpPr>
          <p:nvPr>
            <p:ph idx="1"/>
          </p:nvPr>
        </p:nvSpPr>
        <p:spPr>
          <a:xfrm>
            <a:off x="923355" y="160019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a:t>
            </a:r>
            <a:endParaRPr lang="en-US" sz="1800" dirty="0"/>
          </a:p>
          <a:p>
            <a:pPr>
              <a:buFont typeface="Arial" panose="020B0604020202020204" pitchFamily="34" charset="0"/>
              <a:buChar char="•"/>
            </a:pPr>
            <a:r>
              <a:rPr lang="en-US" sz="1800" dirty="0"/>
              <a:t>Comment Resolution and Motions</a:t>
            </a:r>
          </a:p>
          <a:p>
            <a:pPr>
              <a:buFont typeface="Arial" panose="020B0604020202020204" pitchFamily="34" charset="0"/>
              <a:buChar char="•"/>
            </a:pPr>
            <a:r>
              <a:rPr lang="en-US" sz="1400" dirty="0">
                <a:hlinkClick r:id="rId3"/>
              </a:rPr>
              <a:t>https://mentor.ieee.org/802.11/dcn/20/11-20-1520-02-00ax-comment-resolution-on-cid-25016.docx</a:t>
            </a:r>
            <a:r>
              <a:rPr lang="en-US" sz="1400" dirty="0"/>
              <a:t> - Edward Au</a:t>
            </a:r>
          </a:p>
          <a:p>
            <a:pPr>
              <a:buFont typeface="Arial" panose="020B0604020202020204" pitchFamily="34" charset="0"/>
              <a:buChar char="•"/>
            </a:pPr>
            <a:r>
              <a:rPr lang="en-US" sz="1400" strike="sngStrike" dirty="0">
                <a:hlinkClick r:id="rId4"/>
              </a:rPr>
              <a:t>https://mentor.ieee.org/802.11/dcn/20/11-20-1523-00-00ax-11ax-sa2-draft-7-0-comment-resolutions.docx</a:t>
            </a:r>
            <a:r>
              <a:rPr lang="en-US" sz="1400" strike="sngStrike" dirty="0"/>
              <a:t> - </a:t>
            </a:r>
            <a:r>
              <a:rPr lang="en-US" sz="1400" strike="sngStrike" dirty="0" err="1"/>
              <a:t>Menzo</a:t>
            </a:r>
            <a:r>
              <a:rPr lang="en-US" sz="1400" strike="sngStrike" dirty="0"/>
              <a:t> </a:t>
            </a:r>
            <a:r>
              <a:rPr lang="en-US" sz="1400" strike="sngStrike" dirty="0" err="1"/>
              <a:t>Wentink</a:t>
            </a:r>
            <a:endParaRPr lang="en-US" sz="1400" strike="sngStrike" dirty="0"/>
          </a:p>
          <a:p>
            <a:pPr>
              <a:buFont typeface="Arial" panose="020B0604020202020204" pitchFamily="34" charset="0"/>
              <a:buChar char="•"/>
            </a:pPr>
            <a:r>
              <a:rPr lang="en-US" sz="1400" strike="sngStrike" dirty="0">
                <a:hlinkClick r:id="rId5"/>
              </a:rPr>
              <a:t>https://mentor.ieee.org/802.11/dcn/20/11-20-1528-00-00ax-sig-b-cr-on-d7-0.doc</a:t>
            </a:r>
            <a:r>
              <a:rPr lang="en-US" sz="1400" strike="sngStrike" dirty="0"/>
              <a:t> - Ross Jian Yu</a:t>
            </a:r>
          </a:p>
          <a:p>
            <a:pPr>
              <a:buFont typeface="Arial" panose="020B0604020202020204" pitchFamily="34" charset="0"/>
              <a:buChar char="•"/>
            </a:pPr>
            <a:r>
              <a:rPr lang="en-US" sz="1400" dirty="0">
                <a:hlinkClick r:id="rId6"/>
              </a:rPr>
              <a:t>https://mentor.ieee.org/802.11/dcn/20/11-20-1530-02-00ax-sa2-clause-10-comment-resolution.docx</a:t>
            </a:r>
            <a:r>
              <a:rPr lang="en-US" sz="1400" dirty="0"/>
              <a:t> - Osama </a:t>
            </a:r>
            <a:r>
              <a:rPr lang="en-US" sz="1400" dirty="0" err="1"/>
              <a:t>Aboul-Magd</a:t>
            </a:r>
            <a:endParaRPr lang="en-US" sz="1400" dirty="0"/>
          </a:p>
          <a:p>
            <a:pPr>
              <a:buFont typeface="Arial" panose="020B0604020202020204" pitchFamily="34" charset="0"/>
              <a:buChar char="•"/>
            </a:pPr>
            <a:r>
              <a:rPr lang="en-US" sz="1400" dirty="0">
                <a:hlinkClick r:id="rId7"/>
              </a:rPr>
              <a:t>https://mentor.ieee.org/802.11/dcn/20/11-20-1503-00-00ax-he-er-su-ppdu-for-control-frame.pptx</a:t>
            </a:r>
            <a:r>
              <a:rPr lang="en-US" sz="1400" dirty="0"/>
              <a:t> - </a:t>
            </a:r>
            <a:r>
              <a:rPr lang="en-CA" sz="1400" b="0" dirty="0" err="1"/>
              <a:t>Ruchen</a:t>
            </a:r>
            <a:r>
              <a:rPr lang="en-CA" sz="1400" b="0" dirty="0"/>
              <a:t> Duan</a:t>
            </a:r>
            <a:endParaRPr lang="en-US" sz="1400" dirty="0"/>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86714808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33E79-0D0A-6948-95E8-04FF6F9E93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B65E86C-14F5-B44C-8997-35EA7A65455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9D5D7E8-D716-BB49-B700-658D78DC39E9}"/>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E130E7BC-7C9C-B845-A9DE-E88E0A10096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CA9C705-78A7-A54B-8547-7FA392B931B4}"/>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041445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3323</TotalTime>
  <Words>6121</Words>
  <Application>Microsoft Macintosh PowerPoint</Application>
  <PresentationFormat>Widescreen</PresentationFormat>
  <Paragraphs>823</Paragraphs>
  <Slides>67</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67</vt:i4>
      </vt:variant>
    </vt:vector>
  </HeadingPairs>
  <TitlesOfParts>
    <vt:vector size="75" baseType="lpstr">
      <vt:lpstr>Arial</vt:lpstr>
      <vt:lpstr>Arial Black</vt:lpstr>
      <vt:lpstr>Calibri</vt:lpstr>
      <vt:lpstr>Monotype Sorts</vt:lpstr>
      <vt:lpstr>Times New Roman</vt:lpstr>
      <vt:lpstr>Wingdings</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SP (CID 24083)</vt:lpstr>
      <vt:lpstr>CR Motion #1101</vt:lpstr>
      <vt:lpstr>CR Motion #1102</vt:lpstr>
      <vt:lpstr>CR Motion #1103</vt:lpstr>
      <vt:lpstr>Motion for Recirculation</vt:lpstr>
      <vt:lpstr>September 03 Teleconference Agenda</vt:lpstr>
      <vt:lpstr>September 17 Teleconference Agenda</vt:lpstr>
      <vt:lpstr>Minute Approval Motion</vt:lpstr>
      <vt:lpstr>Affirmation of TG Vice Chairs</vt:lpstr>
      <vt:lpstr>TG Vice Chair Motion</vt:lpstr>
      <vt:lpstr>Motion for Secretary</vt:lpstr>
      <vt:lpstr>IEEE-SA Comment Resolution Guidelines</vt:lpstr>
      <vt:lpstr>Timeline</vt:lpstr>
      <vt:lpstr>September 22 Teleconference Agenda</vt:lpstr>
      <vt:lpstr>CR Motion #1104</vt:lpstr>
      <vt:lpstr>Cascading Discussion</vt:lpstr>
      <vt:lpstr>September 24 Teleconference Agenda</vt:lpstr>
      <vt:lpstr>CIDs ready for Motion</vt:lpstr>
      <vt:lpstr>CR Motion #1105</vt:lpstr>
      <vt:lpstr>CR Motion #1106</vt:lpstr>
      <vt:lpstr>September 29 Teleconference Agenda</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238</cp:revision>
  <cp:lastPrinted>1601-01-01T00:00:00Z</cp:lastPrinted>
  <dcterms:created xsi:type="dcterms:W3CDTF">2019-08-14T12:42:27Z</dcterms:created>
  <dcterms:modified xsi:type="dcterms:W3CDTF">2020-09-27T19:17:49Z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