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6"/>
  </p:notesMasterIdLst>
  <p:handoutMasterIdLst>
    <p:handoutMasterId r:id="rId17"/>
  </p:handoutMasterIdLst>
  <p:sldIdLst>
    <p:sldId id="256" r:id="rId2"/>
    <p:sldId id="257" r:id="rId3"/>
    <p:sldId id="262" r:id="rId4"/>
    <p:sldId id="265" r:id="rId5"/>
    <p:sldId id="266" r:id="rId6"/>
    <p:sldId id="267" r:id="rId7"/>
    <p:sldId id="268" r:id="rId8"/>
    <p:sldId id="269" r:id="rId9"/>
    <p:sldId id="275" r:id="rId10"/>
    <p:sldId id="277" r:id="rId11"/>
    <p:sldId id="270" r:id="rId12"/>
    <p:sldId id="271" r:id="rId13"/>
    <p:sldId id="273" r:id="rId14"/>
    <p:sldId id="264" r:id="rId15"/>
  </p:sldIdLst>
  <p:sldSz cx="12192000" cy="6858000"/>
  <p:notesSz cx="6934200" cy="9280525"/>
  <p:defaultTextStyle>
    <a:defPPr>
      <a:defRPr lang="en-GB"/>
    </a:defPPr>
    <a:lvl1pPr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1pPr>
    <a:lvl2pPr marL="742950" indent="-28575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2pPr>
    <a:lvl3pPr marL="11430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3pPr>
    <a:lvl4pPr marL="16002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4pPr>
    <a:lvl5pPr marL="2057400" indent="-228600" algn="l" defTabSz="449263" rtl="0" eaLnBrk="0" fontAlgn="base" hangingPunct="0">
      <a:spcBef>
        <a:spcPct val="0"/>
      </a:spcBef>
      <a:spcAft>
        <a:spcPct val="0"/>
      </a:spcAft>
      <a:buClr>
        <a:srgbClr val="000000"/>
      </a:buClr>
      <a:buSzPct val="100000"/>
      <a:buFont typeface="Times New Roman" pitchFamily="16" charset="0"/>
      <a:defRPr sz="2400" kern="1200">
        <a:solidFill>
          <a:schemeClr val="bg1"/>
        </a:solidFill>
        <a:latin typeface="Times New Roman" pitchFamily="16" charset="0"/>
        <a:ea typeface="MS Gothic" charset="-128"/>
        <a:cs typeface="+mn-cs"/>
      </a:defRPr>
    </a:lvl5pPr>
    <a:lvl6pPr marL="2286000" algn="l" defTabSz="914400" rtl="0" eaLnBrk="1" latinLnBrk="0" hangingPunct="1">
      <a:defRPr sz="2400" kern="1200">
        <a:solidFill>
          <a:schemeClr val="bg1"/>
        </a:solidFill>
        <a:latin typeface="Times New Roman" pitchFamily="16" charset="0"/>
        <a:ea typeface="MS Gothic" charset="-128"/>
        <a:cs typeface="+mn-cs"/>
      </a:defRPr>
    </a:lvl6pPr>
    <a:lvl7pPr marL="2743200" algn="l" defTabSz="914400" rtl="0" eaLnBrk="1" latinLnBrk="0" hangingPunct="1">
      <a:defRPr sz="2400" kern="1200">
        <a:solidFill>
          <a:schemeClr val="bg1"/>
        </a:solidFill>
        <a:latin typeface="Times New Roman" pitchFamily="16" charset="0"/>
        <a:ea typeface="MS Gothic" charset="-128"/>
        <a:cs typeface="+mn-cs"/>
      </a:defRPr>
    </a:lvl7pPr>
    <a:lvl8pPr marL="3200400" algn="l" defTabSz="914400" rtl="0" eaLnBrk="1" latinLnBrk="0" hangingPunct="1">
      <a:defRPr sz="2400" kern="1200">
        <a:solidFill>
          <a:schemeClr val="bg1"/>
        </a:solidFill>
        <a:latin typeface="Times New Roman" pitchFamily="16" charset="0"/>
        <a:ea typeface="MS Gothic" charset="-128"/>
        <a:cs typeface="+mn-cs"/>
      </a:defRPr>
    </a:lvl8pPr>
    <a:lvl9pPr marL="3657600" algn="l" defTabSz="914400" rtl="0" eaLnBrk="1" latinLnBrk="0" hangingPunct="1">
      <a:defRPr sz="2400" kern="1200">
        <a:solidFill>
          <a:schemeClr val="bg1"/>
        </a:solidFill>
        <a:latin typeface="Times New Roman" pitchFamily="16" charset="0"/>
        <a:ea typeface="MS Gothic"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4" autoAdjust="0"/>
    <p:restoredTop sz="94660"/>
  </p:normalViewPr>
  <p:slideViewPr>
    <p:cSldViewPr>
      <p:cViewPr varScale="1">
        <p:scale>
          <a:sx n="89" d="100"/>
          <a:sy n="89" d="100"/>
        </p:scale>
        <p:origin x="86" y="120"/>
      </p:cViewPr>
      <p:guideLst>
        <p:guide orient="horz" pos="2160"/>
        <p:guide pos="3840"/>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5138" cy="463550"/>
          </a:xfrm>
          <a:prstGeom prst="rect">
            <a:avLst/>
          </a:prstGeom>
        </p:spPr>
        <p:txBody>
          <a:bodyPr vert="horz" lIns="91440" tIns="45720" rIns="91440" bIns="45720" rtlCol="0"/>
          <a:lstStyle>
            <a:lvl1pPr algn="l">
              <a:defRPr sz="1200"/>
            </a:lvl1pPr>
          </a:lstStyle>
          <a:p>
            <a:r>
              <a:rPr lang="en-US"/>
              <a:t>doc.: IEEE 802.11-19/1413r0</a:t>
            </a:r>
          </a:p>
        </p:txBody>
      </p:sp>
      <p:sp>
        <p:nvSpPr>
          <p:cNvPr id="3" name="Date Placeholder 2"/>
          <p:cNvSpPr>
            <a:spLocks noGrp="1"/>
          </p:cNvSpPr>
          <p:nvPr>
            <p:ph type="dt" sz="quarter" idx="1"/>
          </p:nvPr>
        </p:nvSpPr>
        <p:spPr>
          <a:xfrm>
            <a:off x="3927475" y="0"/>
            <a:ext cx="3005138" cy="463550"/>
          </a:xfrm>
          <a:prstGeom prst="rect">
            <a:avLst/>
          </a:prstGeom>
        </p:spPr>
        <p:txBody>
          <a:bodyPr vert="horz" lIns="91440" tIns="45720" rIns="91440" bIns="45720" rtlCol="0"/>
          <a:lstStyle>
            <a:lvl1pPr algn="r">
              <a:defRPr sz="1200"/>
            </a:lvl1pPr>
          </a:lstStyle>
          <a:p>
            <a:r>
              <a:rPr lang="en-US"/>
              <a:t>Sept. 2019</a:t>
            </a:r>
          </a:p>
        </p:txBody>
      </p:sp>
      <p:sp>
        <p:nvSpPr>
          <p:cNvPr id="4" name="Footer Placeholder 3"/>
          <p:cNvSpPr>
            <a:spLocks noGrp="1"/>
          </p:cNvSpPr>
          <p:nvPr>
            <p:ph type="ftr" sz="quarter" idx="2"/>
          </p:nvPr>
        </p:nvSpPr>
        <p:spPr>
          <a:xfrm>
            <a:off x="0" y="8815388"/>
            <a:ext cx="3005138" cy="463550"/>
          </a:xfrm>
          <a:prstGeom prst="rect">
            <a:avLst/>
          </a:prstGeom>
        </p:spPr>
        <p:txBody>
          <a:bodyPr vert="horz" lIns="91440" tIns="45720" rIns="91440" bIns="45720" rtlCol="0" anchor="b"/>
          <a:lstStyle>
            <a:lvl1pPr algn="l">
              <a:defRPr sz="1200"/>
            </a:lvl1pPr>
          </a:lstStyle>
          <a:p>
            <a:r>
              <a:rPr lang="en-US"/>
              <a:t>Nikola Serafimovski, pureLiFi</a:t>
            </a:r>
          </a:p>
        </p:txBody>
      </p:sp>
      <p:sp>
        <p:nvSpPr>
          <p:cNvPr id="5" name="Slide Number Placeholder 4"/>
          <p:cNvSpPr>
            <a:spLocks noGrp="1"/>
          </p:cNvSpPr>
          <p:nvPr>
            <p:ph type="sldNum" sz="quarter" idx="3"/>
          </p:nvPr>
        </p:nvSpPr>
        <p:spPr>
          <a:xfrm>
            <a:off x="3927475" y="8815388"/>
            <a:ext cx="3005138" cy="463550"/>
          </a:xfrm>
          <a:prstGeom prst="rect">
            <a:avLst/>
          </a:prstGeom>
        </p:spPr>
        <p:txBody>
          <a:bodyPr vert="horz" lIns="91440" tIns="45720" rIns="91440" bIns="45720" rtlCol="0" anchor="b"/>
          <a:lstStyle>
            <a:lvl1pPr algn="r">
              <a:defRPr sz="1200"/>
            </a:lvl1pPr>
          </a:lstStyle>
          <a:p>
            <a:fld id="{29996500-462A-4966-9632-4197CBF31A04}" type="slidenum">
              <a:rPr lang="en-US" smtClean="0"/>
              <a:pPr/>
              <a:t>‹#›</a:t>
            </a:fld>
            <a:endParaRPr lang="en-US"/>
          </a:p>
        </p:txBody>
      </p:sp>
    </p:spTree>
    <p:extLst>
      <p:ext uri="{BB962C8B-B14F-4D97-AF65-F5344CB8AC3E}">
        <p14:creationId xmlns:p14="http://schemas.microsoft.com/office/powerpoint/2010/main" val="404337442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AutoShape 1"/>
          <p:cNvSpPr>
            <a:spLocks noChangeArrowheads="1"/>
          </p:cNvSpPr>
          <p:nvPr/>
        </p:nvSpPr>
        <p:spPr bwMode="auto">
          <a:xfrm>
            <a:off x="0" y="0"/>
            <a:ext cx="6934200" cy="9280525"/>
          </a:xfrm>
          <a:prstGeom prst="roundRect">
            <a:avLst>
              <a:gd name="adj" fmla="val 19"/>
            </a:avLst>
          </a:prstGeom>
          <a:solidFill>
            <a:srgbClr val="FFFFFF"/>
          </a:solidFill>
          <a:ln w="9525">
            <a:noFill/>
            <a:round/>
            <a:headEnd/>
            <a:tailEnd/>
          </a:ln>
          <a:effectLst/>
        </p:spPr>
        <p:txBody>
          <a:bodyPr wrap="none" anchor="ctr"/>
          <a:lstStyle/>
          <a:p>
            <a:endParaRPr lang="en-GB"/>
          </a:p>
        </p:txBody>
      </p:sp>
      <p:sp>
        <p:nvSpPr>
          <p:cNvPr id="2050" name="Rectangle 2"/>
          <p:cNvSpPr>
            <a:spLocks noGrp="1" noChangeArrowheads="1"/>
          </p:cNvSpPr>
          <p:nvPr>
            <p:ph type="hdr"/>
          </p:nvPr>
        </p:nvSpPr>
        <p:spPr bwMode="auto">
          <a:xfrm>
            <a:off x="5640388" y="96838"/>
            <a:ext cx="639762"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doc.: IEEE 802.11-19/1413r0</a:t>
            </a:r>
          </a:p>
        </p:txBody>
      </p:sp>
      <p:sp>
        <p:nvSpPr>
          <p:cNvPr id="2051" name="Rectangle 3"/>
          <p:cNvSpPr>
            <a:spLocks noGrp="1" noChangeArrowheads="1"/>
          </p:cNvSpPr>
          <p:nvPr>
            <p:ph type="dt"/>
          </p:nvPr>
        </p:nvSpPr>
        <p:spPr bwMode="auto">
          <a:xfrm>
            <a:off x="654050" y="96838"/>
            <a:ext cx="825500" cy="211137"/>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400" b="1">
                <a:solidFill>
                  <a:srgbClr val="000000"/>
                </a:solidFill>
                <a:cs typeface="Arial Unicode MS" charset="0"/>
              </a:defRPr>
            </a:lvl1pPr>
          </a:lstStyle>
          <a:p>
            <a:r>
              <a:rPr lang="en-US"/>
              <a:t>Sept. 2019</a:t>
            </a:r>
          </a:p>
        </p:txBody>
      </p:sp>
      <p:sp>
        <p:nvSpPr>
          <p:cNvPr id="2052" name="Rectangle 4"/>
          <p:cNvSpPr>
            <a:spLocks noGrp="1" noRot="1" noChangeAspect="1" noChangeArrowheads="1"/>
          </p:cNvSpPr>
          <p:nvPr>
            <p:ph type="sldImg"/>
          </p:nvPr>
        </p:nvSpPr>
        <p:spPr bwMode="auto">
          <a:xfrm>
            <a:off x="385763" y="701675"/>
            <a:ext cx="6161087" cy="3467100"/>
          </a:xfrm>
          <a:prstGeom prst="rect">
            <a:avLst/>
          </a:prstGeom>
          <a:noFill/>
          <a:ln w="12600">
            <a:solidFill>
              <a:srgbClr val="000000"/>
            </a:solidFill>
            <a:miter lim="800000"/>
            <a:headEnd/>
            <a:tailEnd/>
          </a:ln>
          <a:effectLst/>
        </p:spPr>
      </p:sp>
      <p:sp>
        <p:nvSpPr>
          <p:cNvPr id="2053" name="Rectangle 5"/>
          <p:cNvSpPr>
            <a:spLocks noGrp="1" noChangeArrowheads="1"/>
          </p:cNvSpPr>
          <p:nvPr>
            <p:ph type="body"/>
          </p:nvPr>
        </p:nvSpPr>
        <p:spPr bwMode="auto">
          <a:xfrm>
            <a:off x="923925" y="4408488"/>
            <a:ext cx="5084763" cy="4175125"/>
          </a:xfrm>
          <a:prstGeom prst="rect">
            <a:avLst/>
          </a:prstGeom>
          <a:noFill/>
          <a:ln w="9525">
            <a:noFill/>
            <a:round/>
            <a:headEnd/>
            <a:tailEnd/>
          </a:ln>
          <a:effectLst/>
        </p:spPr>
        <p:txBody>
          <a:bodyPr vert="horz" wrap="square" lIns="93600" tIns="46080" rIns="93600" bIns="46080" numCol="1" anchor="t" anchorCtr="0" compatLnSpc="1">
            <a:prstTxWarp prst="textNoShape">
              <a:avLst/>
            </a:prstTxWarp>
          </a:bodyPr>
          <a:lstStyle/>
          <a:p>
            <a:pPr lvl="0"/>
            <a:endParaRPr lang="en-US"/>
          </a:p>
        </p:txBody>
      </p:sp>
      <p:sp>
        <p:nvSpPr>
          <p:cNvPr id="2054" name="Rectangle 6"/>
          <p:cNvSpPr>
            <a:spLocks noGrp="1" noChangeArrowheads="1"/>
          </p:cNvSpPr>
          <p:nvPr>
            <p:ph type="ftr"/>
          </p:nvPr>
        </p:nvSpPr>
        <p:spPr bwMode="auto">
          <a:xfrm>
            <a:off x="5357813" y="8985250"/>
            <a:ext cx="92233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457200" algn="l"/>
                <a:tab pos="1371600" algn="l"/>
                <a:tab pos="2286000" algn="l"/>
                <a:tab pos="3200400" algn="l"/>
                <a:tab pos="4114800" algn="l"/>
                <a:tab pos="5029200" algn="l"/>
                <a:tab pos="5943600" algn="l"/>
                <a:tab pos="6858000" algn="l"/>
                <a:tab pos="7772400" algn="l"/>
                <a:tab pos="8686800" algn="l"/>
                <a:tab pos="9601200" algn="l"/>
                <a:tab pos="10515600" algn="l"/>
              </a:tabLst>
              <a:defRPr sz="1200">
                <a:solidFill>
                  <a:srgbClr val="000000"/>
                </a:solidFill>
                <a:cs typeface="Arial Unicode MS" charset="0"/>
              </a:defRPr>
            </a:lvl1pPr>
          </a:lstStyle>
          <a:p>
            <a:r>
              <a:rPr lang="en-US"/>
              <a:t>Nikola Serafimovski, pureLiFi</a:t>
            </a:r>
          </a:p>
        </p:txBody>
      </p:sp>
      <p:sp>
        <p:nvSpPr>
          <p:cNvPr id="2055" name="Rectangle 7"/>
          <p:cNvSpPr>
            <a:spLocks noGrp="1" noChangeArrowheads="1"/>
          </p:cNvSpPr>
          <p:nvPr>
            <p:ph type="sldNum"/>
          </p:nvPr>
        </p:nvSpPr>
        <p:spPr bwMode="auto">
          <a:xfrm>
            <a:off x="3222625" y="8985250"/>
            <a:ext cx="511175" cy="363538"/>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US"/>
              <a:t>Page </a:t>
            </a:r>
            <a:fld id="{47A7FEEB-9CD2-43FE-843C-C5350BEACB45}" type="slidenum">
              <a:rPr lang="en-US"/>
              <a:pPr/>
              <a:t>‹#›</a:t>
            </a:fld>
            <a:endParaRPr lang="en-US"/>
          </a:p>
        </p:txBody>
      </p:sp>
      <p:sp>
        <p:nvSpPr>
          <p:cNvPr id="2056" name="Rectangle 8"/>
          <p:cNvSpPr>
            <a:spLocks noChangeArrowheads="1"/>
          </p:cNvSpPr>
          <p:nvPr/>
        </p:nvSpPr>
        <p:spPr bwMode="auto">
          <a:xfrm>
            <a:off x="722313" y="8985250"/>
            <a:ext cx="714375" cy="182563"/>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sz="1200">
                <a:solidFill>
                  <a:srgbClr val="000000"/>
                </a:solidFill>
              </a:rPr>
              <a:t>Submission</a:t>
            </a:r>
          </a:p>
        </p:txBody>
      </p:sp>
      <p:sp>
        <p:nvSpPr>
          <p:cNvPr id="2057" name="Line 9"/>
          <p:cNvSpPr>
            <a:spLocks noChangeShapeType="1"/>
          </p:cNvSpPr>
          <p:nvPr/>
        </p:nvSpPr>
        <p:spPr bwMode="auto">
          <a:xfrm>
            <a:off x="723900" y="8983663"/>
            <a:ext cx="5486400" cy="1587"/>
          </a:xfrm>
          <a:prstGeom prst="line">
            <a:avLst/>
          </a:prstGeom>
          <a:noFill/>
          <a:ln w="12600">
            <a:solidFill>
              <a:srgbClr val="000000"/>
            </a:solidFill>
            <a:miter lim="800000"/>
            <a:headEnd/>
            <a:tailEnd/>
          </a:ln>
          <a:effectLst/>
        </p:spPr>
        <p:txBody>
          <a:bodyPr/>
          <a:lstStyle/>
          <a:p>
            <a:endParaRPr lang="en-GB"/>
          </a:p>
        </p:txBody>
      </p:sp>
      <p:sp>
        <p:nvSpPr>
          <p:cNvPr id="2058" name="Line 10"/>
          <p:cNvSpPr>
            <a:spLocks noChangeShapeType="1"/>
          </p:cNvSpPr>
          <p:nvPr/>
        </p:nvSpPr>
        <p:spPr bwMode="auto">
          <a:xfrm>
            <a:off x="647700" y="296863"/>
            <a:ext cx="5638800" cy="1587"/>
          </a:xfrm>
          <a:prstGeom prst="line">
            <a:avLst/>
          </a:prstGeom>
          <a:noFill/>
          <a:ln w="12600">
            <a:solidFill>
              <a:srgbClr val="000000"/>
            </a:solidFill>
            <a:miter lim="800000"/>
            <a:headEnd/>
            <a:tailEnd/>
          </a:ln>
          <a:effectLst/>
        </p:spPr>
        <p:txBody>
          <a:bodyPr/>
          <a:lstStyle/>
          <a:p>
            <a:endParaRPr lang="en-GB"/>
          </a:p>
        </p:txBody>
      </p:sp>
    </p:spTree>
    <p:extLst>
      <p:ext uri="{BB962C8B-B14F-4D97-AF65-F5344CB8AC3E}">
        <p14:creationId xmlns:p14="http://schemas.microsoft.com/office/powerpoint/2010/main" val="640659187"/>
      </p:ext>
    </p:extLst>
  </p:cSld>
  <p:clrMap bg1="lt1" tx1="dk1" bg2="lt2" tx2="dk2" accent1="accent1" accent2="accent2" accent3="accent3" accent4="accent4" accent5="accent5" accent6="accent6" hlink="hlink" folHlink="folHlink"/>
  <p:hf/>
  <p:notesStyle>
    <a:lvl1pPr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1pPr>
    <a:lvl2pPr marL="742950" indent="-28575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2pPr>
    <a:lvl3pPr marL="11430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3pPr>
    <a:lvl4pPr marL="16002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4pPr>
    <a:lvl5pPr marL="2057400" indent="-228600" algn="l" defTabSz="449263" rtl="0" eaLnBrk="0" fontAlgn="base" hangingPunct="0">
      <a:spcBef>
        <a:spcPct val="30000"/>
      </a:spcBef>
      <a:spcAft>
        <a:spcPct val="0"/>
      </a:spcAft>
      <a:buClr>
        <a:srgbClr val="000000"/>
      </a:buClr>
      <a:buSzPct val="100000"/>
      <a:buFont typeface="Times New Roman" pitchFamily="16" charset="0"/>
      <a:defRPr sz="1200" kern="1200">
        <a:solidFill>
          <a:srgbClr val="000000"/>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465D53FD-DB5F-4815-BF01-6488A8FBD189}" type="slidenum">
              <a:rPr lang="en-US"/>
              <a:pPr/>
              <a:t>1</a:t>
            </a:fld>
            <a:endParaRPr lang="en-US"/>
          </a:p>
        </p:txBody>
      </p:sp>
      <p:sp>
        <p:nvSpPr>
          <p:cNvPr id="12289"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2290"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2770441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10</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85848452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11</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416328449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12</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12216572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13</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7711841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E6AF579C-E269-44CC-A9F4-B7D1E2EA3836}" type="slidenum">
              <a:rPr lang="en-US"/>
              <a:pPr/>
              <a:t>14</a:t>
            </a:fld>
            <a:endParaRPr lang="en-US"/>
          </a:p>
        </p:txBody>
      </p:sp>
      <p:sp>
        <p:nvSpPr>
          <p:cNvPr id="20481"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20482"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6254468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CA5AFF69-4AEE-4693-9CD6-98E2EBC076EC}" type="slidenum">
              <a:rPr lang="en-US"/>
              <a:pPr/>
              <a:t>2</a:t>
            </a:fld>
            <a:endParaRPr lang="en-US"/>
          </a:p>
        </p:txBody>
      </p:sp>
      <p:sp>
        <p:nvSpPr>
          <p:cNvPr id="13313" name="Text Box 1"/>
          <p:cNvSpPr txBox="1">
            <a:spLocks noChangeArrowheads="1"/>
          </p:cNvSpPr>
          <p:nvPr/>
        </p:nvSpPr>
        <p:spPr bwMode="auto">
          <a:xfrm>
            <a:off x="1154113" y="701675"/>
            <a:ext cx="4625975" cy="3468688"/>
          </a:xfrm>
          <a:prstGeom prst="rect">
            <a:avLst/>
          </a:prstGeom>
          <a:solidFill>
            <a:srgbClr val="FFFFFF"/>
          </a:solidFill>
          <a:ln w="9525">
            <a:solidFill>
              <a:srgbClr val="000000"/>
            </a:solidFill>
            <a:miter lim="800000"/>
            <a:headEnd/>
            <a:tailEnd/>
          </a:ln>
          <a:effectLst/>
        </p:spPr>
        <p:txBody>
          <a:bodyPr wrap="none" anchor="ctr"/>
          <a:lstStyle/>
          <a:p>
            <a:endParaRPr lang="en-GB"/>
          </a:p>
        </p:txBody>
      </p:sp>
      <p:sp>
        <p:nvSpPr>
          <p:cNvPr id="13314" name="Rectangle 2"/>
          <p:cNvSpPr txBox="1">
            <a:spLocks noGrp="1" noChangeArrowheads="1"/>
          </p:cNvSpPr>
          <p:nvPr>
            <p:ph type="body"/>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403076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35E0D7E8-EBB2-4683-98FD-8E18BC106EDA}" type="slidenum">
              <a:rPr lang="en-US"/>
              <a:pPr/>
              <a:t>3</a:t>
            </a:fld>
            <a:endParaRPr lang="en-US"/>
          </a:p>
        </p:txBody>
      </p:sp>
      <p:sp>
        <p:nvSpPr>
          <p:cNvPr id="18433"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8434"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11888892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4</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103372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5</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85684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6</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27814596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7</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2114574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8</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32732075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 name="Rectangle 2"/>
          <p:cNvSpPr>
            <a:spLocks noGrp="1" noChangeArrowheads="1"/>
          </p:cNvSpPr>
          <p:nvPr>
            <p:ph type="hdr"/>
          </p:nvPr>
        </p:nvSpPr>
        <p:spPr>
          <a:ln/>
        </p:spPr>
        <p:txBody>
          <a:bodyPr/>
          <a:lstStyle/>
          <a:p>
            <a:r>
              <a:rPr lang="en-US"/>
              <a:t>doc.: IEEE 802.11-19/1413r0</a:t>
            </a:r>
          </a:p>
        </p:txBody>
      </p:sp>
      <p:sp>
        <p:nvSpPr>
          <p:cNvPr id="5" name="Rectangle 3"/>
          <p:cNvSpPr>
            <a:spLocks noGrp="1" noChangeArrowheads="1"/>
          </p:cNvSpPr>
          <p:nvPr>
            <p:ph type="dt"/>
          </p:nvPr>
        </p:nvSpPr>
        <p:spPr>
          <a:ln/>
        </p:spPr>
        <p:txBody>
          <a:bodyPr/>
          <a:lstStyle/>
          <a:p>
            <a:r>
              <a:rPr lang="en-US"/>
              <a:t>Sept. 2019</a:t>
            </a:r>
          </a:p>
        </p:txBody>
      </p:sp>
      <p:sp>
        <p:nvSpPr>
          <p:cNvPr id="6" name="Rectangle 6"/>
          <p:cNvSpPr>
            <a:spLocks noGrp="1" noChangeArrowheads="1"/>
          </p:cNvSpPr>
          <p:nvPr>
            <p:ph type="ftr"/>
          </p:nvPr>
        </p:nvSpPr>
        <p:spPr>
          <a:ln/>
        </p:spPr>
        <p:txBody>
          <a:bodyPr/>
          <a:lstStyle/>
          <a:p>
            <a:r>
              <a:rPr lang="en-US"/>
              <a:t>Nikola Serafimovski, pureLiFi</a:t>
            </a:r>
          </a:p>
        </p:txBody>
      </p:sp>
      <p:sp>
        <p:nvSpPr>
          <p:cNvPr id="7" name="Rectangle 7"/>
          <p:cNvSpPr>
            <a:spLocks noGrp="1" noChangeArrowheads="1"/>
          </p:cNvSpPr>
          <p:nvPr>
            <p:ph type="sldNum"/>
          </p:nvPr>
        </p:nvSpPr>
        <p:spPr>
          <a:ln/>
        </p:spPr>
        <p:txBody>
          <a:bodyPr/>
          <a:lstStyle/>
          <a:p>
            <a:r>
              <a:rPr lang="en-US"/>
              <a:t>Page </a:t>
            </a:r>
            <a:fld id="{07B9ED38-6DD0-4691-9FC3-0BE6EBBA3E57}" type="slidenum">
              <a:rPr lang="en-US"/>
              <a:pPr/>
              <a:t>9</a:t>
            </a:fld>
            <a:endParaRPr lang="en-US"/>
          </a:p>
        </p:txBody>
      </p:sp>
      <p:sp>
        <p:nvSpPr>
          <p:cNvPr id="19457" name="Rectangle 1"/>
          <p:cNvSpPr txBox="1">
            <a:spLocks noGrp="1" noRot="1" noChangeAspect="1" noChangeArrowheads="1"/>
          </p:cNvSpPr>
          <p:nvPr>
            <p:ph type="sldImg"/>
          </p:nvPr>
        </p:nvSpPr>
        <p:spPr bwMode="auto">
          <a:xfrm>
            <a:off x="384175" y="701675"/>
            <a:ext cx="6165850" cy="3468688"/>
          </a:xfrm>
          <a:prstGeom prst="rect">
            <a:avLst/>
          </a:prstGeom>
          <a:solidFill>
            <a:srgbClr val="FFFFFF"/>
          </a:solidFill>
          <a:ln>
            <a:solidFill>
              <a:srgbClr val="000000"/>
            </a:solidFill>
            <a:miter lim="800000"/>
            <a:headEnd/>
            <a:tailEnd/>
          </a:ln>
        </p:spPr>
      </p:sp>
      <p:sp>
        <p:nvSpPr>
          <p:cNvPr id="19458" name="Rectangle 2"/>
          <p:cNvSpPr txBox="1">
            <a:spLocks noGrp="1" noChangeArrowheads="1"/>
          </p:cNvSpPr>
          <p:nvPr>
            <p:ph type="body" idx="1"/>
          </p:nvPr>
        </p:nvSpPr>
        <p:spPr bwMode="auto">
          <a:xfrm>
            <a:off x="923925" y="4408488"/>
            <a:ext cx="5086350" cy="4270375"/>
          </a:xfrm>
          <a:prstGeom prst="rect">
            <a:avLst/>
          </a:prstGeom>
          <a:noFill/>
          <a:ln>
            <a:round/>
            <a:headEnd/>
            <a:tailEnd/>
          </a:ln>
        </p:spPr>
        <p:txBody>
          <a:bodyPr wrap="none" anchor="ctr"/>
          <a:lstStyle/>
          <a:p>
            <a:endParaRPr lang="en-US"/>
          </a:p>
        </p:txBody>
      </p:sp>
    </p:spTree>
    <p:extLst>
      <p:ext uri="{BB962C8B-B14F-4D97-AF65-F5344CB8AC3E}">
        <p14:creationId xmlns:p14="http://schemas.microsoft.com/office/powerpoint/2010/main" val="8188580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endParaRPr lang="en-GB"/>
          </a:p>
        </p:txBody>
      </p:sp>
      <p:sp>
        <p:nvSpPr>
          <p:cNvPr id="4" name="Date Placeholder 3"/>
          <p:cNvSpPr>
            <a:spLocks noGrp="1"/>
          </p:cNvSpPr>
          <p:nvPr>
            <p:ph type="dt" idx="10"/>
          </p:nvPr>
        </p:nvSpPr>
        <p:spPr/>
        <p:txBody>
          <a:bodyPr/>
          <a:lstStyle>
            <a:lvl1pPr>
              <a:defRPr/>
            </a:lvl1pPr>
          </a:lstStyle>
          <a:p>
            <a:r>
              <a:rPr lang="en-US"/>
              <a:t>June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DE40C9FC-4879-4F20-9ECA-A574A90476B7}" type="slidenum">
              <a:rPr lang="en-GB"/>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p:cNvSpPr>
            <a:spLocks noGrp="1"/>
          </p:cNvSpPr>
          <p:nvPr>
            <p:ph type="sldNum" idx="12"/>
          </p:nvPr>
        </p:nvSpPr>
        <p:spPr/>
        <p:txBody>
          <a:bodyPr/>
          <a:lstStyle>
            <a:lvl1pPr>
              <a:defRPr/>
            </a:lvl1pPr>
          </a:lstStyle>
          <a:p>
            <a:r>
              <a:rPr lang="en-GB" dirty="0"/>
              <a:t>Slide </a:t>
            </a:r>
            <a:fld id="{440F5867-744E-4AA6-B0ED-4C44D2DFBB7B}" type="slidenum">
              <a:rPr lang="en-GB"/>
              <a:pPr/>
              <a:t>‹#›</a:t>
            </a:fld>
            <a:endParaRPr lang="en-GB" dirty="0"/>
          </a:p>
        </p:txBody>
      </p:sp>
      <p:sp>
        <p:nvSpPr>
          <p:cNvPr id="11" name="Rectangle 4"/>
          <p:cNvSpPr>
            <a:spLocks noGrp="1" noChangeArrowheads="1"/>
          </p:cNvSpPr>
          <p:nvPr>
            <p:ph type="ftr" idx="14"/>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Nikola Serafimovski, pureLiFi</a:t>
            </a:r>
            <a:endParaRPr lang="en-GB" dirty="0"/>
          </a:p>
        </p:txBody>
      </p:sp>
      <p:sp>
        <p:nvSpPr>
          <p:cNvPr id="12" name="Rectangle 3"/>
          <p:cNvSpPr>
            <a:spLocks noGrp="1" noChangeArrowheads="1"/>
          </p:cNvSpPr>
          <p:nvPr>
            <p:ph type="dt" idx="15"/>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June 2020</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idx="10"/>
          </p:nvPr>
        </p:nvSpPr>
        <p:spPr/>
        <p:txBody>
          <a:bodyPr/>
          <a:lstStyle>
            <a:lvl1pPr>
              <a:defRPr/>
            </a:lvl1pPr>
          </a:lstStyle>
          <a:p>
            <a:r>
              <a:rPr lang="en-US"/>
              <a:t>June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3ABCC52B-A3F7-440B-BBF2-55191E6E7773}" type="slidenum">
              <a:rPr lang="en-GB"/>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914401" y="1981201"/>
            <a:ext cx="5077884"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95484" y="1981201"/>
            <a:ext cx="5080000" cy="41132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idx="10"/>
          </p:nvPr>
        </p:nvSpPr>
        <p:spPr/>
        <p:txBody>
          <a:bodyPr/>
          <a:lstStyle>
            <a:lvl1pPr>
              <a:defRPr/>
            </a:lvl1pPr>
          </a:lstStyle>
          <a:p>
            <a:r>
              <a:rPr lang="en-US"/>
              <a:t>June 2020</a:t>
            </a:r>
            <a:endParaRPr lang="en-GB"/>
          </a:p>
        </p:txBody>
      </p:sp>
      <p:sp>
        <p:nvSpPr>
          <p:cNvPr id="6" name="Footer Placeholder 5"/>
          <p:cNvSpPr>
            <a:spLocks noGrp="1"/>
          </p:cNvSpPr>
          <p:nvPr>
            <p:ph type="ftr" idx="11"/>
          </p:nvPr>
        </p:nvSpPr>
        <p:spPr/>
        <p:txBody>
          <a:bodyPr/>
          <a:lstStyle>
            <a:lvl1pPr>
              <a:defRPr/>
            </a:lvl1pPr>
          </a:lstStyle>
          <a:p>
            <a:r>
              <a:rPr lang="en-GB"/>
              <a:t>Nikola Serafimovski, pureLiFi</a:t>
            </a:r>
          </a:p>
        </p:txBody>
      </p:sp>
      <p:sp>
        <p:nvSpPr>
          <p:cNvPr id="7" name="Slide Number Placeholder 6"/>
          <p:cNvSpPr>
            <a:spLocks noGrp="1"/>
          </p:cNvSpPr>
          <p:nvPr>
            <p:ph type="sldNum" idx="12"/>
          </p:nvPr>
        </p:nvSpPr>
        <p:spPr/>
        <p:txBody>
          <a:bodyPr/>
          <a:lstStyle>
            <a:lvl1pPr>
              <a:defRPr/>
            </a:lvl1pPr>
          </a:lstStyle>
          <a:p>
            <a:r>
              <a:rPr lang="en-GB"/>
              <a:t>Slide </a:t>
            </a:r>
            <a:fld id="{1CD163DD-D5E7-41DA-95F2-71530C24F8C3}" type="slidenum">
              <a:rPr lang="en-GB"/>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idx="10"/>
          </p:nvPr>
        </p:nvSpPr>
        <p:spPr/>
        <p:txBody>
          <a:bodyPr/>
          <a:lstStyle>
            <a:lvl1pPr>
              <a:defRPr/>
            </a:lvl1pPr>
          </a:lstStyle>
          <a:p>
            <a:r>
              <a:rPr lang="en-US"/>
              <a:t>June 2020</a:t>
            </a:r>
            <a:endParaRPr lang="en-GB"/>
          </a:p>
        </p:txBody>
      </p:sp>
      <p:sp>
        <p:nvSpPr>
          <p:cNvPr id="8" name="Footer Placeholder 7"/>
          <p:cNvSpPr>
            <a:spLocks noGrp="1"/>
          </p:cNvSpPr>
          <p:nvPr>
            <p:ph type="ftr" idx="11"/>
          </p:nvPr>
        </p:nvSpPr>
        <p:spPr>
          <a:xfrm>
            <a:off x="7524760" y="6475414"/>
            <a:ext cx="3865024" cy="180975"/>
          </a:xfrm>
        </p:spPr>
        <p:txBody>
          <a:bodyPr/>
          <a:lstStyle>
            <a:lvl1pPr>
              <a:defRPr/>
            </a:lvl1pPr>
          </a:lstStyle>
          <a:p>
            <a:r>
              <a:rPr lang="en-GB"/>
              <a:t>Nikola Serafimovski, pureLiFi</a:t>
            </a:r>
            <a:endParaRPr lang="en-GB" dirty="0"/>
          </a:p>
        </p:txBody>
      </p:sp>
      <p:sp>
        <p:nvSpPr>
          <p:cNvPr id="9" name="Slide Number Placeholder 8"/>
          <p:cNvSpPr>
            <a:spLocks noGrp="1"/>
          </p:cNvSpPr>
          <p:nvPr>
            <p:ph type="sldNum" idx="12"/>
          </p:nvPr>
        </p:nvSpPr>
        <p:spPr/>
        <p:txBody>
          <a:bodyPr/>
          <a:lstStyle>
            <a:lvl1pPr>
              <a:defRPr/>
            </a:lvl1pPr>
          </a:lstStyle>
          <a:p>
            <a:r>
              <a:rPr lang="en-GB"/>
              <a:t>Slide </a:t>
            </a:r>
            <a:fld id="{69B99EC4-A1FB-4C79-B9A5-C1FFD5A90380}" type="slidenum">
              <a:rPr lang="en-GB"/>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idx="10"/>
          </p:nvPr>
        </p:nvSpPr>
        <p:spPr/>
        <p:txBody>
          <a:bodyPr/>
          <a:lstStyle>
            <a:lvl1pPr>
              <a:defRPr/>
            </a:lvl1pPr>
          </a:lstStyle>
          <a:p>
            <a:r>
              <a:rPr lang="en-US"/>
              <a:t>June 2020</a:t>
            </a:r>
            <a:endParaRPr lang="en-GB"/>
          </a:p>
        </p:txBody>
      </p:sp>
      <p:sp>
        <p:nvSpPr>
          <p:cNvPr id="4" name="Footer Placeholder 3"/>
          <p:cNvSpPr>
            <a:spLocks noGrp="1"/>
          </p:cNvSpPr>
          <p:nvPr>
            <p:ph type="ftr" idx="11"/>
          </p:nvPr>
        </p:nvSpPr>
        <p:spPr/>
        <p:txBody>
          <a:bodyPr/>
          <a:lstStyle>
            <a:lvl1pPr>
              <a:defRPr/>
            </a:lvl1pPr>
          </a:lstStyle>
          <a:p>
            <a:r>
              <a:rPr lang="en-GB"/>
              <a:t>Nikola Serafimovski, pureLiFi</a:t>
            </a:r>
          </a:p>
        </p:txBody>
      </p:sp>
      <p:sp>
        <p:nvSpPr>
          <p:cNvPr id="5" name="Slide Number Placeholder 4"/>
          <p:cNvSpPr>
            <a:spLocks noGrp="1"/>
          </p:cNvSpPr>
          <p:nvPr>
            <p:ph type="sldNum" idx="12"/>
          </p:nvPr>
        </p:nvSpPr>
        <p:spPr/>
        <p:txBody>
          <a:bodyPr/>
          <a:lstStyle>
            <a:lvl1pPr>
              <a:defRPr/>
            </a:lvl1pPr>
          </a:lstStyle>
          <a:p>
            <a:r>
              <a:rPr lang="en-GB"/>
              <a:t>Slide </a:t>
            </a:r>
            <a:fld id="{06B781AF-4CCF-49B0-A572-DE54FBE5D942}" type="slidenum">
              <a:rPr lang="en-GB"/>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idx="10"/>
          </p:nvPr>
        </p:nvSpPr>
        <p:spPr/>
        <p:txBody>
          <a:bodyPr/>
          <a:lstStyle>
            <a:lvl1pPr>
              <a:defRPr/>
            </a:lvl1pPr>
          </a:lstStyle>
          <a:p>
            <a:r>
              <a:rPr lang="en-US"/>
              <a:t>June 2020</a:t>
            </a:r>
            <a:endParaRPr lang="en-GB"/>
          </a:p>
        </p:txBody>
      </p:sp>
      <p:sp>
        <p:nvSpPr>
          <p:cNvPr id="3" name="Footer Placeholder 2"/>
          <p:cNvSpPr>
            <a:spLocks noGrp="1"/>
          </p:cNvSpPr>
          <p:nvPr>
            <p:ph type="ftr" idx="11"/>
          </p:nvPr>
        </p:nvSpPr>
        <p:spPr/>
        <p:txBody>
          <a:bodyPr/>
          <a:lstStyle>
            <a:lvl1pPr>
              <a:defRPr/>
            </a:lvl1pPr>
          </a:lstStyle>
          <a:p>
            <a:r>
              <a:rPr lang="en-GB"/>
              <a:t>Nikola Serafimovski, pureLiFi</a:t>
            </a:r>
          </a:p>
        </p:txBody>
      </p:sp>
      <p:sp>
        <p:nvSpPr>
          <p:cNvPr id="4" name="Slide Number Placeholder 3"/>
          <p:cNvSpPr>
            <a:spLocks noGrp="1"/>
          </p:cNvSpPr>
          <p:nvPr>
            <p:ph type="sldNum" idx="12"/>
          </p:nvPr>
        </p:nvSpPr>
        <p:spPr/>
        <p:txBody>
          <a:bodyPr/>
          <a:lstStyle>
            <a:lvl1pPr>
              <a:defRPr/>
            </a:lvl1pPr>
          </a:lstStyle>
          <a:p>
            <a:r>
              <a:rPr lang="en-GB"/>
              <a:t>Slide </a:t>
            </a:r>
            <a:fld id="{F5D8E26B-7BCF-4D25-9C89-0168A6618F18}" type="slidenum">
              <a:rPr lang="en-GB"/>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June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6B5E41C2-EF12-4EF2-8280-F2B4208277C2}" type="slidenum">
              <a:rPr lang="en-GB"/>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6801" y="685801"/>
            <a:ext cx="2588684" cy="5408613"/>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914400" y="685801"/>
            <a:ext cx="7569200" cy="54086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idx="10"/>
          </p:nvPr>
        </p:nvSpPr>
        <p:spPr/>
        <p:txBody>
          <a:bodyPr/>
          <a:lstStyle>
            <a:lvl1pPr>
              <a:defRPr/>
            </a:lvl1pPr>
          </a:lstStyle>
          <a:p>
            <a:r>
              <a:rPr lang="en-US"/>
              <a:t>June 2020</a:t>
            </a:r>
            <a:endParaRPr lang="en-GB"/>
          </a:p>
        </p:txBody>
      </p:sp>
      <p:sp>
        <p:nvSpPr>
          <p:cNvPr id="5" name="Footer Placeholder 4"/>
          <p:cNvSpPr>
            <a:spLocks noGrp="1"/>
          </p:cNvSpPr>
          <p:nvPr>
            <p:ph type="ftr" idx="11"/>
          </p:nvPr>
        </p:nvSpPr>
        <p:spPr/>
        <p:txBody>
          <a:bodyPr/>
          <a:lstStyle>
            <a:lvl1pPr>
              <a:defRPr/>
            </a:lvl1pPr>
          </a:lstStyle>
          <a:p>
            <a:r>
              <a:rPr lang="en-GB"/>
              <a:t>Nikola Serafimovski, pureLiFi</a:t>
            </a:r>
          </a:p>
        </p:txBody>
      </p:sp>
      <p:sp>
        <p:nvSpPr>
          <p:cNvPr id="6" name="Slide Number Placeholder 5"/>
          <p:cNvSpPr>
            <a:spLocks noGrp="1"/>
          </p:cNvSpPr>
          <p:nvPr>
            <p:ph type="sldNum" idx="12"/>
          </p:nvPr>
        </p:nvSpPr>
        <p:spPr/>
        <p:txBody>
          <a:bodyPr/>
          <a:lstStyle>
            <a:lvl1pPr>
              <a:defRPr/>
            </a:lvl1pPr>
          </a:lstStyle>
          <a:p>
            <a:r>
              <a:rPr lang="en-GB"/>
              <a:t>Slide </a:t>
            </a:r>
            <a:fld id="{9B0D65C8-A0CA-4DDA-83BB-897866218593}" type="slidenum">
              <a:rPr lang="en-GB"/>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914401" y="685801"/>
            <a:ext cx="10361084" cy="1065213"/>
          </a:xfrm>
          <a:prstGeom prst="rect">
            <a:avLst/>
          </a:prstGeom>
          <a:noFill/>
          <a:ln w="9525">
            <a:noFill/>
            <a:round/>
            <a:headEnd/>
            <a:tailEnd/>
          </a:ln>
          <a:effectLst/>
        </p:spPr>
        <p:txBody>
          <a:bodyPr vert="horz" wrap="square" lIns="92160" tIns="46080" rIns="92160" bIns="4608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914401" y="1981201"/>
            <a:ext cx="10361084" cy="4113213"/>
          </a:xfrm>
          <a:prstGeom prst="rect">
            <a:avLst/>
          </a:prstGeom>
          <a:noFill/>
          <a:ln w="9525">
            <a:noFill/>
            <a:round/>
            <a:headEnd/>
            <a:tailEnd/>
          </a:ln>
          <a:effectLst/>
        </p:spPr>
        <p:txBody>
          <a:bodyPr vert="horz" wrap="square" lIns="92160" tIns="46080" rIns="92160" bIns="4608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
        <p:nvSpPr>
          <p:cNvPr id="1027" name="Rectangle 3"/>
          <p:cNvSpPr>
            <a:spLocks noGrp="1" noChangeArrowheads="1"/>
          </p:cNvSpPr>
          <p:nvPr>
            <p:ph type="dt"/>
          </p:nvPr>
        </p:nvSpPr>
        <p:spPr bwMode="auto">
          <a:xfrm>
            <a:off x="929217" y="333375"/>
            <a:ext cx="2499764"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800" b="1">
                <a:solidFill>
                  <a:srgbClr val="000000"/>
                </a:solidFill>
                <a:cs typeface="Arial Unicode MS" charset="0"/>
              </a:defRPr>
            </a:lvl1pPr>
          </a:lstStyle>
          <a:p>
            <a:r>
              <a:rPr lang="en-US"/>
              <a:t>June 2020</a:t>
            </a:r>
            <a:endParaRPr lang="en-GB" dirty="0"/>
          </a:p>
        </p:txBody>
      </p:sp>
      <p:sp>
        <p:nvSpPr>
          <p:cNvPr id="1028" name="Rectangle 4"/>
          <p:cNvSpPr>
            <a:spLocks noGrp="1" noChangeArrowheads="1"/>
          </p:cNvSpPr>
          <p:nvPr>
            <p:ph type="ftr"/>
          </p:nvPr>
        </p:nvSpPr>
        <p:spPr bwMode="auto">
          <a:xfrm>
            <a:off x="7143757" y="6475414"/>
            <a:ext cx="4246027" cy="180975"/>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Nikola Serafimovski, pureLiFi</a:t>
            </a:r>
            <a:endParaRPr lang="en-GB" dirty="0"/>
          </a:p>
        </p:txBody>
      </p:sp>
      <p:sp>
        <p:nvSpPr>
          <p:cNvPr id="1029" name="Rectangle 5"/>
          <p:cNvSpPr>
            <a:spLocks noGrp="1" noChangeArrowheads="1"/>
          </p:cNvSpPr>
          <p:nvPr>
            <p:ph type="sldNum"/>
          </p:nvPr>
        </p:nvSpPr>
        <p:spPr bwMode="auto">
          <a:xfrm>
            <a:off x="5793318" y="6475414"/>
            <a:ext cx="704849" cy="363537"/>
          </a:xfrm>
          <a:prstGeom prst="rect">
            <a:avLst/>
          </a:prstGeom>
          <a:noFill/>
          <a:ln w="9525">
            <a:noFill/>
            <a:round/>
            <a:headEnd/>
            <a:tailEnd/>
          </a:ln>
          <a:effectLst/>
        </p:spPr>
        <p:txBody>
          <a:bodyPr vert="horz" wrap="square" lIns="0" tIns="0" rIns="0" bIns="0" numCol="1" anchor="t" anchorCtr="0" compatLnSpc="1">
            <a:prstTxWarp prst="textNoShape">
              <a:avLst/>
            </a:prstTxWarp>
          </a:bodyPr>
          <a:lstStyle>
            <a:lvl1pPr algn="ctr">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sz="1200">
                <a:solidFill>
                  <a:srgbClr val="000000"/>
                </a:solidFill>
                <a:cs typeface="Arial Unicode MS" charset="0"/>
              </a:defRPr>
            </a:lvl1pPr>
          </a:lstStyle>
          <a:p>
            <a:r>
              <a:rPr lang="en-GB"/>
              <a:t>Slide </a:t>
            </a:r>
            <a:fld id="{D09C756B-EB39-4236-ADBB-73052B179AE4}" type="slidenum">
              <a:rPr lang="en-GB"/>
              <a:pPr/>
              <a:t>‹#›</a:t>
            </a:fld>
            <a:endParaRPr lang="en-GB"/>
          </a:p>
        </p:txBody>
      </p:sp>
      <p:sp>
        <p:nvSpPr>
          <p:cNvPr id="1030" name="Line 6"/>
          <p:cNvSpPr>
            <a:spLocks noChangeShapeType="1"/>
          </p:cNvSpPr>
          <p:nvPr/>
        </p:nvSpPr>
        <p:spPr bwMode="auto">
          <a:xfrm>
            <a:off x="914400" y="609600"/>
            <a:ext cx="10363200" cy="1588"/>
          </a:xfrm>
          <a:prstGeom prst="line">
            <a:avLst/>
          </a:prstGeom>
          <a:noFill/>
          <a:ln w="12600">
            <a:solidFill>
              <a:srgbClr val="000000"/>
            </a:solidFill>
            <a:miter lim="800000"/>
            <a:headEnd/>
            <a:tailEnd/>
          </a:ln>
          <a:effectLst/>
        </p:spPr>
        <p:txBody>
          <a:bodyPr/>
          <a:lstStyle/>
          <a:p>
            <a:endParaRPr lang="en-GB" sz="2400"/>
          </a:p>
        </p:txBody>
      </p:sp>
      <p:sp>
        <p:nvSpPr>
          <p:cNvPr id="1031" name="Rectangle 7"/>
          <p:cNvSpPr>
            <a:spLocks noChangeArrowheads="1"/>
          </p:cNvSpPr>
          <p:nvPr/>
        </p:nvSpPr>
        <p:spPr bwMode="auto">
          <a:xfrm>
            <a:off x="912285" y="6475413"/>
            <a:ext cx="718145" cy="184666"/>
          </a:xfrm>
          <a:prstGeom prst="rect">
            <a:avLst/>
          </a:prstGeom>
          <a:noFill/>
          <a:ln w="9525">
            <a:noFill/>
            <a:round/>
            <a:headEnd/>
            <a:tailEnd/>
          </a:ln>
          <a:effectLst/>
        </p:spPr>
        <p:txBody>
          <a:bodyPr wrap="none" lIns="0" tIns="0" rIns="0" bIns="0">
            <a:spAutoFit/>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1200" dirty="0">
                <a:solidFill>
                  <a:srgbClr val="000000"/>
                </a:solidFill>
              </a:rPr>
              <a:t>Submission</a:t>
            </a:r>
          </a:p>
        </p:txBody>
      </p:sp>
      <p:sp>
        <p:nvSpPr>
          <p:cNvPr id="1032" name="Line 8"/>
          <p:cNvSpPr>
            <a:spLocks noChangeShapeType="1"/>
          </p:cNvSpPr>
          <p:nvPr/>
        </p:nvSpPr>
        <p:spPr bwMode="auto">
          <a:xfrm>
            <a:off x="914400" y="6477000"/>
            <a:ext cx="10464800" cy="1588"/>
          </a:xfrm>
          <a:prstGeom prst="line">
            <a:avLst/>
          </a:prstGeom>
          <a:noFill/>
          <a:ln w="12600">
            <a:solidFill>
              <a:srgbClr val="000000"/>
            </a:solidFill>
            <a:miter lim="800000"/>
            <a:headEnd/>
            <a:tailEnd/>
          </a:ln>
          <a:effectLst/>
        </p:spPr>
        <p:txBody>
          <a:bodyPr/>
          <a:lstStyle/>
          <a:p>
            <a:endParaRPr lang="en-GB" sz="2400"/>
          </a:p>
        </p:txBody>
      </p:sp>
      <p:sp>
        <p:nvSpPr>
          <p:cNvPr id="10" name="Date Placeholder 3"/>
          <p:cNvSpPr txBox="1">
            <a:spLocks/>
          </p:cNvSpPr>
          <p:nvPr userDrawn="1"/>
        </p:nvSpPr>
        <p:spPr bwMode="auto">
          <a:xfrm>
            <a:off x="6667504" y="357166"/>
            <a:ext cx="4667283" cy="273050"/>
          </a:xfrm>
          <a:prstGeom prst="rect">
            <a:avLst/>
          </a:prstGeom>
          <a:noFill/>
          <a:ln w="9525">
            <a:noFill/>
            <a:round/>
            <a:headEnd/>
            <a:tailEnd/>
          </a:ln>
          <a:effectLst/>
        </p:spPr>
        <p:txBody>
          <a:bodyPr vert="horz" wrap="square" lIns="0" tIns="0" rIns="0" bIns="0" numCol="1" anchor="b" anchorCtr="0" compatLnSpc="1">
            <a:prstTxWarp prst="textNoShape">
              <a:avLst/>
            </a:prstTxWarp>
          </a:bodyPr>
          <a:lstStyle>
            <a:lvl1pPr>
              <a:defRPr/>
            </a:lvl1pPr>
          </a:lstStyle>
          <a:p>
            <a:pPr marL="0" marR="0" lvl="0" indent="0" algn="r"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0" lang="en-GB" sz="1800" b="1" i="0" u="none" strike="noStrike" kern="1200" cap="none" spc="0" normalizeH="0" baseline="0" noProof="0" dirty="0">
                <a:ln>
                  <a:noFill/>
                </a:ln>
                <a:solidFill>
                  <a:srgbClr val="000000"/>
                </a:solidFill>
                <a:effectLst/>
                <a:uLnTx/>
                <a:uFillTx/>
                <a:latin typeface="Times New Roman" pitchFamily="16" charset="0"/>
                <a:ea typeface="MS Gothic" charset="-128"/>
                <a:cs typeface="Arial Unicode MS" charset="0"/>
              </a:rPr>
              <a:t>doc.: IEEE 802.11-20/0949r0</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8" r:id="rId8"/>
    <p:sldLayoutId id="2147483659" r:id="rId9"/>
  </p:sldLayoutIdLst>
  <p:hf hdr="0"/>
  <p:txStyles>
    <p:titleStyle>
      <a:lvl1pPr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mj-lt"/>
          <a:ea typeface="+mj-ea"/>
          <a:cs typeface="+mj-cs"/>
        </a:defRPr>
      </a:lvl1pPr>
      <a:lvl2pPr marL="742950" indent="-28575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2pPr>
      <a:lvl3pPr marL="1143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3pPr>
      <a:lvl4pPr marL="1600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4pPr>
      <a:lvl5pPr marL="20574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5pPr>
      <a:lvl6pPr marL="25146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6pPr>
      <a:lvl7pPr marL="29718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7pPr>
      <a:lvl8pPr marL="34290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8pPr>
      <a:lvl9pPr marL="3886200" indent="-228600" algn="ctr" defTabSz="449263" rtl="0" eaLnBrk="1" fontAlgn="base" hangingPunct="1">
        <a:spcBef>
          <a:spcPct val="0"/>
        </a:spcBef>
        <a:spcAft>
          <a:spcPct val="0"/>
        </a:spcAft>
        <a:buClr>
          <a:srgbClr val="000000"/>
        </a:buClr>
        <a:buSzPct val="100000"/>
        <a:buFont typeface="Times New Roman" pitchFamily="16" charset="0"/>
        <a:defRPr sz="3200" b="1">
          <a:solidFill>
            <a:srgbClr val="000000"/>
          </a:solidFill>
          <a:latin typeface="Times New Roman" pitchFamily="16" charset="0"/>
          <a:ea typeface="MS Gothic" charset="-128"/>
        </a:defRPr>
      </a:lvl9pPr>
    </p:titleStyle>
    <p:bodyStyle>
      <a:lvl1pPr marL="342900" indent="-342900" algn="l" defTabSz="449263" rtl="0" eaLnBrk="1" fontAlgn="base" hangingPunct="1">
        <a:spcBef>
          <a:spcPts val="600"/>
        </a:spcBef>
        <a:spcAft>
          <a:spcPct val="0"/>
        </a:spcAft>
        <a:buClr>
          <a:srgbClr val="000000"/>
        </a:buClr>
        <a:buSzPct val="100000"/>
        <a:buFont typeface="Times New Roman" pitchFamily="16" charset="0"/>
        <a:defRPr sz="2400" b="1">
          <a:solidFill>
            <a:srgbClr val="000000"/>
          </a:solidFill>
          <a:latin typeface="+mn-lt"/>
          <a:ea typeface="+mn-ea"/>
          <a:cs typeface="+mn-cs"/>
        </a:defRPr>
      </a:lvl1pPr>
      <a:lvl2pPr marL="742950" indent="-285750" algn="l" defTabSz="449263" rtl="0" eaLnBrk="1" fontAlgn="base" hangingPunct="1">
        <a:spcBef>
          <a:spcPts val="500"/>
        </a:spcBef>
        <a:spcAft>
          <a:spcPct val="0"/>
        </a:spcAft>
        <a:buClr>
          <a:srgbClr val="000000"/>
        </a:buClr>
        <a:buSzPct val="100000"/>
        <a:buFont typeface="Times New Roman" pitchFamily="16" charset="0"/>
        <a:defRPr sz="2000">
          <a:solidFill>
            <a:srgbClr val="000000"/>
          </a:solidFill>
          <a:latin typeface="+mn-lt"/>
          <a:ea typeface="+mn-ea"/>
        </a:defRPr>
      </a:lvl2pPr>
      <a:lvl3pPr marL="1143000" indent="-228600" algn="l" defTabSz="449263" rtl="0" eaLnBrk="1" fontAlgn="base" hangingPunct="1">
        <a:spcBef>
          <a:spcPts val="450"/>
        </a:spcBef>
        <a:spcAft>
          <a:spcPct val="0"/>
        </a:spcAft>
        <a:buClr>
          <a:srgbClr val="000000"/>
        </a:buClr>
        <a:buSzPct val="100000"/>
        <a:buFont typeface="Times New Roman" pitchFamily="16" charset="0"/>
        <a:defRPr>
          <a:solidFill>
            <a:srgbClr val="000000"/>
          </a:solidFill>
          <a:latin typeface="+mn-lt"/>
          <a:ea typeface="+mn-ea"/>
        </a:defRPr>
      </a:lvl3pPr>
      <a:lvl4pPr marL="1600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4pPr>
      <a:lvl5pPr marL="20574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5pPr>
      <a:lvl6pPr marL="25146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6pPr>
      <a:lvl7pPr marL="29718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7pPr>
      <a:lvl8pPr marL="34290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8pPr>
      <a:lvl9pPr marL="3886200" indent="-228600" algn="l" defTabSz="449263" rtl="0" eaLnBrk="1" fontAlgn="base" hangingPunct="1">
        <a:spcBef>
          <a:spcPts val="400"/>
        </a:spcBef>
        <a:spcAft>
          <a:spcPct val="0"/>
        </a:spcAft>
        <a:buClr>
          <a:srgbClr val="000000"/>
        </a:buClr>
        <a:buSzPct val="100000"/>
        <a:buFont typeface="Times New Roman" pitchFamily="16" charset="0"/>
        <a:defRPr sz="1600">
          <a:solidFill>
            <a:srgbClr val="000000"/>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vmlDrawing" Target="../drawings/vmlDrawing1.vml"/><Relationship Id="rId5" Type="http://schemas.openxmlformats.org/officeDocument/2006/relationships/image" Target="../media/image1.emf"/><Relationship Id="rId4" Type="http://schemas.openxmlformats.org/officeDocument/2006/relationships/oleObject" Target="../embeddings/oleObject1.bin"/></Relationships>
</file>

<file path=ppt/slides/_rels/slide10.xml.rels><?xml version="1.0" encoding="UTF-8" standalone="yes"?>
<Relationships xmlns="http://schemas.openxmlformats.org/package/2006/relationships"><Relationship Id="rId3" Type="http://schemas.openxmlformats.org/officeDocument/2006/relationships/hyperlink" Target="https://standards.ieee.org/about/policies/bylaws/sect6-7.html#7" TargetMode="External"/><Relationship Id="rId7" Type="http://schemas.openxmlformats.org/officeDocument/2006/relationships/hyperlink" Target="http://standards.ieee.org/develop/policies/best_practices_for_ieee_standards_development_051215.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hyperlink" Target="http://standards.ieee.org/faqs/copyrights.html/" TargetMode="External"/><Relationship Id="rId5" Type="http://schemas.openxmlformats.org/officeDocument/2006/relationships/hyperlink" Target="https://standards.ieee.org/content/dam/ieee-standards/standards/web/documents/other/permissionltrs.zip" TargetMode="External"/><Relationship Id="rId4" Type="http://schemas.openxmlformats.org/officeDocument/2006/relationships/hyperlink" Target="https://standards.ieee.org/about/policies/opman/sect6.html"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mentor.ieee.org/"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s://mentor.ieee.org/802.11/dcn/20/11-20-1162-00-00bb-tgbb-common-phy-mode-and-lc-he-phy-mode-center-frequency-discussion.pptx"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ieee.org/about/corporate/governance/p7-8.html"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tandards.ieee.org/board/pat/pat-slideset.ppt" TargetMode="External"/><Relationship Id="rId5" Type="http://schemas.openxmlformats.org/officeDocument/2006/relationships/hyperlink" Target="http://standards.ieee.org/resources/antitrust-guidelines.pdf" TargetMode="External"/><Relationship Id="rId4" Type="http://schemas.openxmlformats.org/officeDocument/2006/relationships/hyperlink" Target="http://standards.ieee.org/faqs/affiliation.htm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tandards.ieee.org/about/sasb/patcom/materials.html"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standards.ieee.org/develop/policies/bylaws/sb_bylaws.pd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5" Type="http://schemas.openxmlformats.org/officeDocument/2006/relationships/hyperlink" Target="http://www.ieee802.org/devdocs.shtml" TargetMode="External"/><Relationship Id="rId4" Type="http://schemas.openxmlformats.org/officeDocument/2006/relationships/hyperlink" Target="https://standards.ieee.org/develop/policies/bylaws/sb_bylaws.pdf%20section%205.2.1.3"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Rectangle 1"/>
          <p:cNvSpPr>
            <a:spLocks noGrp="1" noChangeArrowheads="1"/>
          </p:cNvSpPr>
          <p:nvPr>
            <p:ph type="ctrTitle"/>
          </p:nvPr>
        </p:nvSpPr>
        <p:spPr>
          <a:xfrm>
            <a:off x="914400" y="469900"/>
            <a:ext cx="10363200" cy="1470025"/>
          </a:xfrm>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altLang="en-US" dirty="0"/>
              <a:t>Light Communications Task Group (</a:t>
            </a:r>
            <a:r>
              <a:rPr lang="en-US" altLang="en-US" dirty="0" err="1"/>
              <a:t>TGbb</a:t>
            </a:r>
            <a:r>
              <a:rPr lang="en-US" altLang="en-US" dirty="0"/>
              <a:t>) </a:t>
            </a:r>
            <a:br>
              <a:rPr lang="en-US" altLang="en-US" dirty="0"/>
            </a:br>
            <a:r>
              <a:rPr lang="en-US" altLang="en-US" dirty="0"/>
              <a:t>03 </a:t>
            </a:r>
            <a:r>
              <a:rPr lang="en-US" altLang="en-US" dirty="0" err="1"/>
              <a:t>Agu</a:t>
            </a:r>
            <a:r>
              <a:rPr lang="en-US" altLang="en-US" dirty="0"/>
              <a:t> 2020 Teleconference Agenda</a:t>
            </a:r>
            <a:endParaRPr lang="en-GB" dirty="0"/>
          </a:p>
        </p:txBody>
      </p:sp>
      <p:sp>
        <p:nvSpPr>
          <p:cNvPr id="3074" name="Rectangle 2"/>
          <p:cNvSpPr>
            <a:spLocks noGrp="1" noChangeArrowheads="1"/>
          </p:cNvSpPr>
          <p:nvPr>
            <p:ph type="subTitle" idx="1"/>
          </p:nvPr>
        </p:nvSpPr>
        <p:spPr>
          <a:xfrm>
            <a:off x="1828800" y="2160662"/>
            <a:ext cx="8534400" cy="476250"/>
          </a:xfrm>
          <a:ln/>
        </p:spPr>
        <p:txBody>
          <a:bodyPr/>
          <a:lstStyle/>
          <a:p>
            <a:pPr algn="ctr">
              <a:spcBef>
                <a:spcPts val="500"/>
              </a:spcBef>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sz="2000" dirty="0"/>
              <a:t>Date:</a:t>
            </a:r>
            <a:r>
              <a:rPr lang="en-GB" sz="2000" b="0" dirty="0"/>
              <a:t> 2020-07-31</a:t>
            </a:r>
          </a:p>
        </p:txBody>
      </p:sp>
      <p:sp>
        <p:nvSpPr>
          <p:cNvPr id="6" name="Date Placeholder 3"/>
          <p:cNvSpPr>
            <a:spLocks noGrp="1"/>
          </p:cNvSpPr>
          <p:nvPr>
            <p:ph type="dt" idx="10"/>
          </p:nvPr>
        </p:nvSpPr>
        <p:spPr/>
        <p:txBody>
          <a:bodyPr/>
          <a:lstStyle/>
          <a:p>
            <a:r>
              <a:rPr lang="en-US"/>
              <a:t>June 2020</a:t>
            </a:r>
            <a:endParaRPr lang="en-GB" dirty="0"/>
          </a:p>
        </p:txBody>
      </p:sp>
      <p:sp>
        <p:nvSpPr>
          <p:cNvPr id="7" name="Footer Placeholder 4"/>
          <p:cNvSpPr>
            <a:spLocks noGrp="1"/>
          </p:cNvSpPr>
          <p:nvPr>
            <p:ph type="ftr" idx="11"/>
          </p:nvPr>
        </p:nvSpPr>
        <p:spPr/>
        <p:txBody>
          <a:bodyPr/>
          <a:lstStyle/>
          <a:p>
            <a:r>
              <a:rPr lang="en-GB"/>
              <a:t>Nikola Serafimovski, pureLiFi</a:t>
            </a:r>
            <a:endParaRPr lang="en-GB" dirty="0"/>
          </a:p>
        </p:txBody>
      </p:sp>
      <p:sp>
        <p:nvSpPr>
          <p:cNvPr id="8" name="Slide Number Placeholder 5"/>
          <p:cNvSpPr>
            <a:spLocks noGrp="1"/>
          </p:cNvSpPr>
          <p:nvPr>
            <p:ph type="sldNum" idx="12"/>
          </p:nvPr>
        </p:nvSpPr>
        <p:spPr/>
        <p:txBody>
          <a:bodyPr/>
          <a:lstStyle/>
          <a:p>
            <a:r>
              <a:rPr lang="en-GB" dirty="0"/>
              <a:t>Slide </a:t>
            </a:r>
            <a:fld id="{93823DB3-BAA4-4F4A-B4B3-ED9ABE70E976}" type="slidenum">
              <a:rPr lang="en-GB"/>
              <a:pPr/>
              <a:t>1</a:t>
            </a:fld>
            <a:endParaRPr lang="en-GB" dirty="0"/>
          </a:p>
        </p:txBody>
      </p:sp>
      <p:graphicFrame>
        <p:nvGraphicFramePr>
          <p:cNvPr id="3075" name="Object 3"/>
          <p:cNvGraphicFramePr>
            <a:graphicFrameLocks noChangeAspect="1"/>
          </p:cNvGraphicFramePr>
          <p:nvPr>
            <p:extLst>
              <p:ext uri="{D42A27DB-BD31-4B8C-83A1-F6EECF244321}">
                <p14:modId xmlns:p14="http://schemas.microsoft.com/office/powerpoint/2010/main" val="2984405990"/>
              </p:ext>
            </p:extLst>
          </p:nvPr>
        </p:nvGraphicFramePr>
        <p:xfrm>
          <a:off x="992188" y="3482305"/>
          <a:ext cx="10161587" cy="2466975"/>
        </p:xfrm>
        <a:graphic>
          <a:graphicData uri="http://schemas.openxmlformats.org/presentationml/2006/ole">
            <mc:AlternateContent xmlns:mc="http://schemas.openxmlformats.org/markup-compatibility/2006">
              <mc:Choice xmlns:v="urn:schemas-microsoft-com:vml" Requires="v">
                <p:oleObj spid="_x0000_s3107" name="Document" r:id="rId4" imgW="10440870" imgH="2539535" progId="Word.Document.8">
                  <p:embed/>
                </p:oleObj>
              </mc:Choice>
              <mc:Fallback>
                <p:oleObj name="Document" r:id="rId4" imgW="10440870" imgH="2539535" progId="Word.Document.8">
                  <p:embed/>
                  <p:pic>
                    <p:nvPicPr>
                      <p:cNvPr id="0" name="Picture 3"/>
                      <p:cNvPicPr>
                        <a:picLocks noChangeAspect="1" noChangeArrowheads="1"/>
                      </p:cNvPicPr>
                      <p:nvPr/>
                    </p:nvPicPr>
                    <p:blipFill>
                      <a:blip r:embed="rId5"/>
                      <a:srcRect/>
                      <a:stretch>
                        <a:fillRect/>
                      </a:stretch>
                    </p:blipFill>
                    <p:spPr bwMode="auto">
                      <a:xfrm>
                        <a:off x="992188" y="3482305"/>
                        <a:ext cx="10161587" cy="2466975"/>
                      </a:xfrm>
                      <a:prstGeom prst="rect">
                        <a:avLst/>
                      </a:prstGeom>
                      <a:noFill/>
                    </p:spPr>
                  </p:pic>
                </p:oleObj>
              </mc:Fallback>
            </mc:AlternateContent>
          </a:graphicData>
        </a:graphic>
      </p:graphicFrame>
      <p:sp>
        <p:nvSpPr>
          <p:cNvPr id="3076" name="Rectangle 4"/>
          <p:cNvSpPr>
            <a:spLocks noChangeArrowheads="1"/>
          </p:cNvSpPr>
          <p:nvPr/>
        </p:nvSpPr>
        <p:spPr bwMode="auto">
          <a:xfrm>
            <a:off x="993775" y="3039121"/>
            <a:ext cx="1447800" cy="381000"/>
          </a:xfrm>
          <a:prstGeom prst="rect">
            <a:avLst/>
          </a:prstGeom>
          <a:noFill/>
          <a:ln w="9525">
            <a:noFill/>
            <a:round/>
            <a:headEnd/>
            <a:tailEnd/>
          </a:ln>
          <a:effectLst/>
        </p:spPr>
        <p:txBody>
          <a:bodyPr lIns="92160" tIns="46080" rIns="92160" bIns="46080"/>
          <a:lstStyle/>
          <a:p>
            <a:pPr>
              <a:spcBef>
                <a:spcPts val="500"/>
              </a:spcBef>
              <a:tabLst>
                <a:tab pos="342900" algn="l"/>
                <a:tab pos="1257300" algn="l"/>
                <a:tab pos="2171700" algn="l"/>
                <a:tab pos="3086100" algn="l"/>
                <a:tab pos="4000500" algn="l"/>
                <a:tab pos="4914900" algn="l"/>
                <a:tab pos="5829300" algn="l"/>
                <a:tab pos="6743700" algn="l"/>
                <a:tab pos="7658100" algn="l"/>
                <a:tab pos="8572500" algn="l"/>
                <a:tab pos="9486900" algn="l"/>
                <a:tab pos="10401300" algn="l"/>
              </a:tabLst>
            </a:pPr>
            <a:r>
              <a:rPr lang="en-GB" sz="2000" dirty="0">
                <a:solidFill>
                  <a:srgbClr val="000000"/>
                </a:solidFill>
              </a:rPr>
              <a:t>Authors:</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IEEE SA Copyright Policy</a:t>
            </a:r>
            <a:endParaRPr lang="en-US" altLang="en-US" dirty="0">
              <a:cs typeface="Calibri" panose="020F0502020204030204" pitchFamily="34" charset="0"/>
            </a:endParaRPr>
          </a:p>
        </p:txBody>
      </p:sp>
      <p:sp>
        <p:nvSpPr>
          <p:cNvPr id="3" name="Content Placeholder 2"/>
          <p:cNvSpPr>
            <a:spLocks noGrp="1"/>
          </p:cNvSpPr>
          <p:nvPr>
            <p:ph idx="1"/>
          </p:nvPr>
        </p:nvSpPr>
        <p:spPr>
          <a:xfrm>
            <a:off x="1" y="1556792"/>
            <a:ext cx="12072664" cy="4257229"/>
          </a:xfrm>
        </p:spPr>
        <p:txBody>
          <a:bodyPr/>
          <a:lstStyle/>
          <a:p>
            <a:pPr marL="1200150" lvl="2" indent="-285750">
              <a:buSzPct val="150000"/>
              <a:buFont typeface="Arial" panose="020B0604020202020204" pitchFamily="34" charset="0"/>
              <a:buChar char="•"/>
            </a:pPr>
            <a:r>
              <a:rPr lang="en-US" dirty="0"/>
              <a:t>The IEEE SA Copyright Policy is described in the IEEE SA Standards Board Bylaws and IEEE SA Standards Board Operations Manual</a:t>
            </a:r>
          </a:p>
          <a:p>
            <a:pPr marL="1657350" lvl="3" indent="-285750">
              <a:buSzPct val="150000"/>
              <a:buFont typeface="Arial" panose="020B0604020202020204" pitchFamily="34" charset="0"/>
              <a:buChar char="•"/>
            </a:pPr>
            <a:r>
              <a:rPr lang="en-US" sz="1700" dirty="0"/>
              <a:t>IEEE SA Copyright Policy, see </a:t>
            </a:r>
            <a:br>
              <a:rPr lang="en-US" sz="1700" dirty="0"/>
            </a:br>
            <a:r>
              <a:rPr lang="en-US" sz="1700" dirty="0"/>
              <a:t>	Clause 7 of the IEEE SA Standards Board Bylaws</a:t>
            </a:r>
            <a:br>
              <a:rPr lang="en-US" sz="1700" dirty="0"/>
            </a:br>
            <a:r>
              <a:rPr lang="en-US" sz="1700" dirty="0"/>
              <a:t> 	</a:t>
            </a:r>
            <a:r>
              <a:rPr lang="en-US" sz="1400" dirty="0">
                <a:hlinkClick r:id="rId3"/>
              </a:rPr>
              <a:t>https://standards.ieee.org/about/policies/bylaws/sect6-7.html#7</a:t>
            </a:r>
            <a:br>
              <a:rPr lang="en-US" sz="1400" dirty="0"/>
            </a:br>
            <a:r>
              <a:rPr lang="en-US" sz="1700" dirty="0"/>
              <a:t>	Clause 6.1 of the IEEE SA Standards Board Operations Manual</a:t>
            </a:r>
            <a:br>
              <a:rPr lang="en-US" sz="1700" dirty="0"/>
            </a:br>
            <a:r>
              <a:rPr lang="en-US" sz="1700" dirty="0"/>
              <a:t>	</a:t>
            </a:r>
            <a:r>
              <a:rPr lang="en-US" sz="1400" dirty="0">
                <a:hlinkClick r:id="rId4"/>
              </a:rPr>
              <a:t>https://standards.ieee.org/about/policies/opman/sect6.html</a:t>
            </a:r>
            <a:endParaRPr lang="en-US" sz="1400" dirty="0"/>
          </a:p>
          <a:p>
            <a:pPr marL="1200150" lvl="2" indent="-285750">
              <a:buSzPct val="150000"/>
              <a:buFont typeface="Arial" panose="020B0604020202020204" pitchFamily="34" charset="0"/>
              <a:buChar char="•"/>
            </a:pPr>
            <a:r>
              <a:rPr lang="en-US" dirty="0"/>
              <a:t>IEEE SA Copyright Permission </a:t>
            </a:r>
            <a:br>
              <a:rPr lang="en-US" dirty="0"/>
            </a:br>
            <a:r>
              <a:rPr lang="en-US" dirty="0"/>
              <a:t>	</a:t>
            </a:r>
            <a:r>
              <a:rPr lang="en-US" sz="1400" dirty="0">
                <a:hlinkClick r:id="rId5"/>
              </a:rPr>
              <a:t>https://standards.ieee.org/content/dam/ieee-standards/standards/web/documents/other/permissionltrs.zip</a:t>
            </a:r>
            <a:br>
              <a:rPr lang="en-US" sz="1400" dirty="0"/>
            </a:br>
            <a:endParaRPr lang="en-US" sz="1400" dirty="0"/>
          </a:p>
          <a:p>
            <a:pPr marL="1200150" lvl="2" indent="-285750">
              <a:buSzPct val="150000"/>
              <a:buFont typeface="Arial" panose="020B0604020202020204" pitchFamily="34" charset="0"/>
              <a:buChar char="•"/>
            </a:pPr>
            <a:r>
              <a:rPr lang="en-US" dirty="0"/>
              <a:t>IEEE SA Copyright FAQs </a:t>
            </a:r>
            <a:br>
              <a:rPr lang="en-US" dirty="0"/>
            </a:br>
            <a:r>
              <a:rPr lang="en-US" dirty="0"/>
              <a:t>	</a:t>
            </a:r>
            <a:r>
              <a:rPr lang="en-US" sz="1400" dirty="0">
                <a:hlinkClick r:id="rId6"/>
              </a:rPr>
              <a:t>http://standards.ieee.org/faqs/copyrights.html/</a:t>
            </a:r>
            <a:endParaRPr lang="en-US" sz="1400" dirty="0"/>
          </a:p>
          <a:p>
            <a:pPr marL="1200150" lvl="2" indent="-285750">
              <a:buSzPct val="150000"/>
              <a:buFont typeface="Arial" panose="020B0604020202020204" pitchFamily="34" charset="0"/>
              <a:buChar char="•"/>
            </a:pPr>
            <a:r>
              <a:rPr lang="en-US" dirty="0"/>
              <a:t>IEEE SA Best Practices for IEEE Standards Development </a:t>
            </a:r>
          </a:p>
          <a:p>
            <a:pPr lvl="3">
              <a:buSzPct val="150000"/>
            </a:pPr>
            <a:r>
              <a:rPr lang="en-US" sz="1400" dirty="0">
                <a:hlinkClick r:id="rId7"/>
              </a:rPr>
              <a:t>http://standards.ieee.org/develop/policies/best_practices_for_ieee_standards_development_051215.pdf</a:t>
            </a:r>
            <a:br>
              <a:rPr lang="en-US" sz="1400" dirty="0"/>
            </a:br>
            <a:endParaRPr lang="en-US" sz="1400" dirty="0"/>
          </a:p>
          <a:p>
            <a:pPr marL="1200150" lvl="2" indent="-285750">
              <a:buSzPct val="150000"/>
              <a:buFont typeface="Arial" panose="020B0604020202020204" pitchFamily="34" charset="0"/>
              <a:buChar char="•"/>
            </a:pPr>
            <a:r>
              <a:rPr lang="en-US" dirty="0"/>
              <a:t>Distribution of Draft Standards (see 6.1.3 of the SASB Operations Manual)</a:t>
            </a:r>
          </a:p>
          <a:p>
            <a:pPr lvl="3">
              <a:buSzPct val="150000"/>
            </a:pPr>
            <a:r>
              <a:rPr lang="en-US" sz="1400" dirty="0">
                <a:hlinkClick r:id="rId4"/>
              </a:rPr>
              <a:t>https://standards.ieee.org/about/policies/opman/sect6.html</a:t>
            </a:r>
            <a:endParaRPr lang="en-US" sz="1400" dirty="0"/>
          </a:p>
          <a:p>
            <a:pPr>
              <a:defRPr/>
            </a:pPr>
            <a:endParaRPr lang="en-GB" altLang="en-US" sz="2000" dirty="0">
              <a:ea typeface="MS Gothic" panose="020B0609070205080204" pitchFamily="49" charset="-128"/>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10</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3205394218"/>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Logistics (1)</a:t>
            </a:r>
          </a:p>
        </p:txBody>
      </p:sp>
      <p:sp>
        <p:nvSpPr>
          <p:cNvPr id="3" name="Content Placeholder 2"/>
          <p:cNvSpPr>
            <a:spLocks noGrp="1"/>
          </p:cNvSpPr>
          <p:nvPr>
            <p:ph idx="1"/>
          </p:nvPr>
        </p:nvSpPr>
        <p:spPr>
          <a:xfrm>
            <a:off x="914401" y="1700808"/>
            <a:ext cx="10361084" cy="4113213"/>
          </a:xfrm>
        </p:spPr>
        <p:txBody>
          <a:bodyPr/>
          <a:lstStyle/>
          <a:p>
            <a:pPr>
              <a:spcBef>
                <a:spcPts val="1800"/>
              </a:spcBef>
            </a:pPr>
            <a:r>
              <a:rPr lang="en-US" altLang="en-US" dirty="0"/>
              <a:t>Documentation</a:t>
            </a:r>
          </a:p>
          <a:p>
            <a:pPr lvl="1"/>
            <a:r>
              <a:rPr lang="en-US" altLang="en-US" dirty="0">
                <a:hlinkClick r:id="rId3"/>
              </a:rPr>
              <a:t>http://mentor.ieee.org</a:t>
            </a:r>
            <a:endParaRPr lang="en-US" altLang="en-US" dirty="0"/>
          </a:p>
          <a:p>
            <a:pPr lvl="1"/>
            <a:r>
              <a:rPr lang="en-US" altLang="en-US" dirty="0"/>
              <a:t>Use “</a:t>
            </a:r>
            <a:r>
              <a:rPr lang="en-US" altLang="en-US" dirty="0" err="1"/>
              <a:t>TGbb</a:t>
            </a:r>
            <a:r>
              <a:rPr lang="en-US" altLang="en-US" dirty="0"/>
              <a:t>”</a:t>
            </a:r>
            <a:r>
              <a:rPr lang="en-US" altLang="ja-JP" dirty="0"/>
              <a:t> for submission</a:t>
            </a:r>
          </a:p>
          <a:p>
            <a:pPr lvl="1"/>
            <a:r>
              <a:rPr lang="en-US" altLang="en-US" dirty="0"/>
              <a:t>If you plan to make a submission be sure it does not contain company logos or advertising</a:t>
            </a:r>
          </a:p>
          <a:p>
            <a:pPr lvl="1"/>
            <a:endParaRPr lang="en-US" altLang="en-US" dirty="0"/>
          </a:p>
          <a:p>
            <a:pPr lvl="1"/>
            <a:endParaRPr lang="en-US" altLang="en-US" dirty="0"/>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11</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159311694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dirty="0">
                <a:solidFill>
                  <a:schemeClr val="tx2"/>
                </a:solidFill>
              </a:rPr>
              <a:t>Logistics (2)</a:t>
            </a: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12</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graphicFrame>
        <p:nvGraphicFramePr>
          <p:cNvPr id="9" name="Table 8">
            <a:extLst>
              <a:ext uri="{FF2B5EF4-FFF2-40B4-BE49-F238E27FC236}">
                <a16:creationId xmlns:a16="http://schemas.microsoft.com/office/drawing/2014/main" id="{E9CEDF24-4D11-45CC-B04F-CA7D8A4DA60E}"/>
              </a:ext>
            </a:extLst>
          </p:cNvPr>
          <p:cNvGraphicFramePr>
            <a:graphicFrameLocks noGrp="1"/>
          </p:cNvGraphicFramePr>
          <p:nvPr>
            <p:extLst>
              <p:ext uri="{D42A27DB-BD31-4B8C-83A1-F6EECF244321}">
                <p14:modId xmlns:p14="http://schemas.microsoft.com/office/powerpoint/2010/main" val="1019086026"/>
              </p:ext>
            </p:extLst>
          </p:nvPr>
        </p:nvGraphicFramePr>
        <p:xfrm>
          <a:off x="1945218" y="2204864"/>
          <a:ext cx="7696200" cy="1811337"/>
        </p:xfrm>
        <a:graphic>
          <a:graphicData uri="http://schemas.openxmlformats.org/drawingml/2006/table">
            <a:tbl>
              <a:tblPr firstRow="1" bandRow="1">
                <a:tableStyleId>{21E4AEA4-8DFA-4A89-87EB-49C32662AFE0}</a:tableStyleId>
              </a:tblPr>
              <a:tblGrid>
                <a:gridCol w="4267200">
                  <a:extLst>
                    <a:ext uri="{9D8B030D-6E8A-4147-A177-3AD203B41FA5}">
                      <a16:colId xmlns:a16="http://schemas.microsoft.com/office/drawing/2014/main" val="20000"/>
                    </a:ext>
                  </a:extLst>
                </a:gridCol>
                <a:gridCol w="3429000">
                  <a:extLst>
                    <a:ext uri="{9D8B030D-6E8A-4147-A177-3AD203B41FA5}">
                      <a16:colId xmlns:a16="http://schemas.microsoft.com/office/drawing/2014/main" val="20001"/>
                    </a:ext>
                  </a:extLst>
                </a:gridCol>
              </a:tblGrid>
              <a:tr h="370587">
                <a:tc>
                  <a:txBody>
                    <a:bodyPr/>
                    <a:lstStyle/>
                    <a:p>
                      <a:r>
                        <a:rPr lang="en-US" sz="1500" dirty="0"/>
                        <a:t>Position(s)</a:t>
                      </a:r>
                    </a:p>
                  </a:txBody>
                  <a:tcPr marT="45689" marB="45689"/>
                </a:tc>
                <a:tc>
                  <a:txBody>
                    <a:bodyPr/>
                    <a:lstStyle/>
                    <a:p>
                      <a:r>
                        <a:rPr lang="en-US" sz="1500" dirty="0"/>
                        <a:t>Officer(s)</a:t>
                      </a:r>
                    </a:p>
                  </a:txBody>
                  <a:tcPr marT="45689" marB="45689"/>
                </a:tc>
                <a:extLst>
                  <a:ext uri="{0D108BD9-81ED-4DB2-BD59-A6C34878D82A}">
                    <a16:rowId xmlns:a16="http://schemas.microsoft.com/office/drawing/2014/main" val="10000"/>
                  </a:ext>
                </a:extLst>
              </a:tr>
              <a:tr h="349788">
                <a:tc>
                  <a:txBody>
                    <a:bodyPr/>
                    <a:lstStyle/>
                    <a:p>
                      <a:r>
                        <a:rPr lang="en-US" sz="1500" dirty="0"/>
                        <a:t>Chair</a:t>
                      </a:r>
                    </a:p>
                  </a:txBody>
                  <a:tcPr marT="45689" marB="45689"/>
                </a:tc>
                <a:tc>
                  <a:txBody>
                    <a:bodyPr/>
                    <a:lstStyle/>
                    <a:p>
                      <a:r>
                        <a:rPr lang="en-US" sz="1500" b="0" dirty="0"/>
                        <a:t>Nikola Serafimovski</a:t>
                      </a:r>
                    </a:p>
                  </a:txBody>
                  <a:tcPr marT="45689" marB="45689"/>
                </a:tc>
                <a:extLst>
                  <a:ext uri="{0D108BD9-81ED-4DB2-BD59-A6C34878D82A}">
                    <a16:rowId xmlns:a16="http://schemas.microsoft.com/office/drawing/2014/main" val="10001"/>
                  </a:ext>
                </a:extLst>
              </a:tr>
              <a:tr h="349788">
                <a:tc>
                  <a:txBody>
                    <a:bodyPr/>
                    <a:lstStyle/>
                    <a:p>
                      <a:r>
                        <a:rPr lang="en-US" sz="1500" b="0" dirty="0"/>
                        <a:t>Vice Chair</a:t>
                      </a:r>
                    </a:p>
                  </a:txBody>
                  <a:tcPr marT="45689" marB="45689"/>
                </a:tc>
                <a:tc>
                  <a:txBody>
                    <a:bodyPr/>
                    <a:lstStyle/>
                    <a:p>
                      <a:r>
                        <a:rPr lang="en-US" sz="1500" dirty="0"/>
                        <a:t>Tuncer Baykas</a:t>
                      </a:r>
                    </a:p>
                  </a:txBody>
                  <a:tcPr marT="45689" marB="45689"/>
                </a:tc>
                <a:extLst>
                  <a:ext uri="{0D108BD9-81ED-4DB2-BD59-A6C34878D82A}">
                    <a16:rowId xmlns:a16="http://schemas.microsoft.com/office/drawing/2014/main" val="2365383430"/>
                  </a:ext>
                </a:extLst>
              </a:tr>
              <a:tr h="370587">
                <a:tc>
                  <a:txBody>
                    <a:bodyPr/>
                    <a:lstStyle/>
                    <a:p>
                      <a:r>
                        <a:rPr lang="en-US" sz="1500" dirty="0"/>
                        <a:t>Technical Editor</a:t>
                      </a:r>
                    </a:p>
                  </a:txBody>
                  <a:tcPr marT="45689" marB="45689"/>
                </a:tc>
                <a:tc>
                  <a:txBody>
                    <a:bodyPr/>
                    <a:lstStyle/>
                    <a:p>
                      <a:r>
                        <a:rPr lang="en-US" sz="1500" dirty="0"/>
                        <a:t>Volker Jungnickel</a:t>
                      </a:r>
                    </a:p>
                  </a:txBody>
                  <a:tcPr marT="45689" marB="45689"/>
                </a:tc>
                <a:extLst>
                  <a:ext uri="{0D108BD9-81ED-4DB2-BD59-A6C34878D82A}">
                    <a16:rowId xmlns:a16="http://schemas.microsoft.com/office/drawing/2014/main" val="3104919123"/>
                  </a:ext>
                </a:extLst>
              </a:tr>
              <a:tr h="370587">
                <a:tc>
                  <a:txBody>
                    <a:bodyPr/>
                    <a:lstStyle/>
                    <a:p>
                      <a:r>
                        <a:rPr lang="en-US" sz="1500" dirty="0"/>
                        <a:t>Secretary</a:t>
                      </a:r>
                    </a:p>
                  </a:txBody>
                  <a:tcPr marT="45689" marB="45689"/>
                </a:tc>
                <a:tc>
                  <a:txBody>
                    <a:bodyPr/>
                    <a:lstStyle/>
                    <a:p>
                      <a:endParaRPr lang="en-US" sz="1500" dirty="0"/>
                    </a:p>
                  </a:txBody>
                  <a:tcPr marT="45689" marB="45689"/>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49471441"/>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401" y="685801"/>
            <a:ext cx="10361084" cy="582017"/>
          </a:xfrm>
        </p:spPr>
        <p:txBody>
          <a:bodyPr/>
          <a:lstStyle/>
          <a:p>
            <a:r>
              <a:rPr lang="en-US" altLang="en-US" dirty="0">
                <a:solidFill>
                  <a:schemeClr val="tx2"/>
                </a:solidFill>
              </a:rPr>
              <a:t>Agenda items for the teleconference</a:t>
            </a:r>
          </a:p>
        </p:txBody>
      </p:sp>
      <p:sp>
        <p:nvSpPr>
          <p:cNvPr id="3" name="Content Placeholder 2"/>
          <p:cNvSpPr>
            <a:spLocks noGrp="1"/>
          </p:cNvSpPr>
          <p:nvPr>
            <p:ph idx="1"/>
          </p:nvPr>
        </p:nvSpPr>
        <p:spPr>
          <a:xfrm>
            <a:off x="914401" y="1267818"/>
            <a:ext cx="10361084" cy="4113213"/>
          </a:xfrm>
        </p:spPr>
        <p:txBody>
          <a:bodyPr/>
          <a:lstStyle/>
          <a:p>
            <a:pPr algn="just"/>
            <a:r>
              <a:rPr lang="en-GB" altLang="en-US" dirty="0"/>
              <a:t>Agenda Agreement </a:t>
            </a:r>
          </a:p>
          <a:p>
            <a:pPr algn="just"/>
            <a:r>
              <a:rPr lang="en-GB" altLang="en-US" dirty="0"/>
              <a:t>Submissions to be discussed</a:t>
            </a:r>
          </a:p>
          <a:p>
            <a:pPr lvl="1" algn="just"/>
            <a:r>
              <a:rPr lang="en-GB" altLang="en-US" dirty="0" err="1"/>
              <a:t>TGbb</a:t>
            </a:r>
            <a:r>
              <a:rPr lang="en-GB" altLang="en-US" dirty="0"/>
              <a:t> centre freq. discussion</a:t>
            </a:r>
          </a:p>
          <a:p>
            <a:pPr lvl="1" algn="just"/>
            <a:r>
              <a:rPr lang="en-GB" altLang="en-US" dirty="0"/>
              <a:t>- </a:t>
            </a:r>
            <a:r>
              <a:rPr lang="en-GB" altLang="en-US" dirty="0">
                <a:hlinkClick r:id="rId3"/>
              </a:rPr>
              <a:t>https://mentor.ieee.org/802.11/dcn/20/11-20-1162-00-00bb-tgbb-common-phy-mode-and-lc-he-phy-mode-center-frequency-discussion.pptx</a:t>
            </a:r>
            <a:r>
              <a:rPr lang="en-GB" altLang="en-US" dirty="0"/>
              <a:t> </a:t>
            </a:r>
          </a:p>
          <a:p>
            <a:pPr marL="57150" indent="0" algn="just"/>
            <a:r>
              <a:rPr lang="en-GB" altLang="en-US" dirty="0"/>
              <a:t>Conf. call schedule </a:t>
            </a:r>
          </a:p>
          <a:p>
            <a:pPr marL="57150" indent="0" algn="just"/>
            <a:r>
              <a:rPr lang="en-GB" altLang="en-US" dirty="0"/>
              <a:t>AOB</a:t>
            </a:r>
          </a:p>
          <a:p>
            <a:pPr lvl="1" algn="just"/>
            <a:endParaRPr lang="en-US" altLang="en-US" dirty="0"/>
          </a:p>
          <a:p>
            <a:pPr lvl="1"/>
            <a:endParaRPr lang="en-US" altLang="en-US" dirty="0"/>
          </a:p>
          <a:p>
            <a:pPr lvl="1"/>
            <a:endParaRPr lang="en-US" altLang="en-US" dirty="0"/>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13</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138110708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References</a:t>
            </a:r>
          </a:p>
        </p:txBody>
      </p:sp>
      <p:sp>
        <p:nvSpPr>
          <p:cNvPr id="2" name="Content Placeholder 1"/>
          <p:cNvSpPr>
            <a:spLocks noGrp="1"/>
          </p:cNvSpPr>
          <p:nvPr>
            <p:ph idx="1"/>
          </p:nvPr>
        </p:nvSpPr>
        <p:spPr/>
        <p:txBody>
          <a:bodyPr/>
          <a:lstStyle/>
          <a:p>
            <a:endParaRPr lang="en-GB"/>
          </a:p>
        </p:txBody>
      </p:sp>
      <p:sp>
        <p:nvSpPr>
          <p:cNvPr id="6" name="Slide Number Placeholder 5"/>
          <p:cNvSpPr>
            <a:spLocks noGrp="1"/>
          </p:cNvSpPr>
          <p:nvPr>
            <p:ph type="sldNum" idx="12"/>
          </p:nvPr>
        </p:nvSpPr>
        <p:spPr/>
        <p:txBody>
          <a:bodyPr/>
          <a:lstStyle/>
          <a:p>
            <a:r>
              <a:rPr lang="en-GB"/>
              <a:t>Slide </a:t>
            </a:r>
            <a:fld id="{531D307C-65C7-4BB3-B44A-1501D36803F7}" type="slidenum">
              <a:rPr lang="en-GB"/>
              <a:pPr/>
              <a:t>14</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7" name="Rectangle 1"/>
          <p:cNvSpPr>
            <a:spLocks noGrp="1" noChangeArrowheads="1"/>
          </p:cNvSpPr>
          <p:nvPr>
            <p:ph type="title"/>
          </p:nvPr>
        </p:nvSpPr>
        <p:spPr>
          <a:ln/>
        </p:spPr>
        <p:txBody>
          <a:bodyPr/>
          <a:lstStyle/>
          <a:p>
            <a:pPr>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a:t>Abstract</a:t>
            </a:r>
          </a:p>
        </p:txBody>
      </p:sp>
      <p:sp>
        <p:nvSpPr>
          <p:cNvPr id="4098" name="Rectangle 2"/>
          <p:cNvSpPr>
            <a:spLocks noGrp="1" noChangeArrowheads="1"/>
          </p:cNvSpPr>
          <p:nvPr>
            <p:ph idx="1"/>
          </p:nvPr>
        </p:nvSpPr>
        <p:spPr>
          <a:ln/>
        </p:spPr>
        <p:txBody>
          <a:bodyPr/>
          <a:lstStyle/>
          <a:p>
            <a:pPr>
              <a:tabLst>
                <a:tab pos="912813" algn="l"/>
                <a:tab pos="1827213" algn="l"/>
                <a:tab pos="2741613" algn="l"/>
                <a:tab pos="3656013" algn="l"/>
                <a:tab pos="4570413" algn="l"/>
                <a:tab pos="5484813" algn="l"/>
                <a:tab pos="6399213" algn="l"/>
                <a:tab pos="7313613" algn="l"/>
                <a:tab pos="8228013" algn="l"/>
                <a:tab pos="9142413" algn="l"/>
                <a:tab pos="10056813" algn="l"/>
              </a:tabLst>
            </a:pPr>
            <a:r>
              <a:rPr lang="en-GB" dirty="0"/>
              <a:t>This presentation contains the IEEE 802.11 </a:t>
            </a:r>
            <a:r>
              <a:rPr lang="en-GB" dirty="0" err="1"/>
              <a:t>TGbb</a:t>
            </a:r>
            <a:r>
              <a:rPr lang="en-GB" dirty="0"/>
              <a:t> agenda for the teleconference on 03 August 2020.</a:t>
            </a:r>
          </a:p>
        </p:txBody>
      </p:sp>
      <p:sp>
        <p:nvSpPr>
          <p:cNvPr id="6" name="Slide Number Placeholder 5"/>
          <p:cNvSpPr>
            <a:spLocks noGrp="1"/>
          </p:cNvSpPr>
          <p:nvPr>
            <p:ph type="sldNum" idx="12"/>
          </p:nvPr>
        </p:nvSpPr>
        <p:spPr/>
        <p:txBody>
          <a:bodyPr/>
          <a:lstStyle/>
          <a:p>
            <a:r>
              <a:rPr lang="en-GB"/>
              <a:t>Slide </a:t>
            </a:r>
            <a:fld id="{351F4386-A5E2-41A1-B4D0-BE653C929E06}" type="slidenum">
              <a:rPr lang="en-GB"/>
              <a:pPr/>
              <a:t>2</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p:cNvSpPr>
            <a:spLocks noGrp="1"/>
          </p:cNvSpPr>
          <p:nvPr>
            <p:ph type="sldNum" idx="12"/>
          </p:nvPr>
        </p:nvSpPr>
        <p:spPr/>
        <p:txBody>
          <a:bodyPr/>
          <a:lstStyle/>
          <a:p>
            <a:r>
              <a:rPr lang="en-GB"/>
              <a:t>Slide </a:t>
            </a:r>
            <a:fld id="{8DC72EFA-1DF8-481C-8B66-C8A1D5DAFDEA}" type="slidenum">
              <a:rPr lang="en-GB"/>
              <a:pPr/>
              <a:t>3</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grpSp>
        <p:nvGrpSpPr>
          <p:cNvPr id="8" name="Group 7">
            <a:extLst>
              <a:ext uri="{FF2B5EF4-FFF2-40B4-BE49-F238E27FC236}">
                <a16:creationId xmlns:a16="http://schemas.microsoft.com/office/drawing/2014/main" id="{AE72C9CC-890D-478C-A22E-52C0CE01346F}"/>
              </a:ext>
            </a:extLst>
          </p:cNvPr>
          <p:cNvGrpSpPr/>
          <p:nvPr/>
        </p:nvGrpSpPr>
        <p:grpSpPr>
          <a:xfrm>
            <a:off x="1907118" y="800100"/>
            <a:ext cx="7772400" cy="5257800"/>
            <a:chOff x="1847528" y="606425"/>
            <a:chExt cx="7772400" cy="5257800"/>
          </a:xfrm>
        </p:grpSpPr>
        <p:sp>
          <p:nvSpPr>
            <p:cNvPr id="9" name="Rectangle 3">
              <a:extLst>
                <a:ext uri="{FF2B5EF4-FFF2-40B4-BE49-F238E27FC236}">
                  <a16:creationId xmlns:a16="http://schemas.microsoft.com/office/drawing/2014/main" id="{12283804-473C-402C-BC0E-CFD360F3D386}"/>
                </a:ext>
              </a:extLst>
            </p:cNvPr>
            <p:cNvSpPr txBox="1">
              <a:spLocks noChangeArrowheads="1"/>
            </p:cNvSpPr>
            <p:nvPr/>
          </p:nvSpPr>
          <p:spPr bwMode="auto">
            <a:xfrm>
              <a:off x="1847528" y="1749425"/>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2075" tIns="46038" rIns="92075" bIns="46038"/>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marL="342900" indent="-342900" eaLnBrk="1" hangingPunct="1">
                <a:defRPr/>
              </a:pPr>
              <a:r>
                <a:rPr lang="en-US" altLang="en-US" kern="0" dirty="0">
                  <a:solidFill>
                    <a:srgbClr val="000000"/>
                  </a:solidFill>
                  <a:latin typeface="Times New Roman"/>
                </a:rPr>
                <a:t>Required notices</a:t>
              </a:r>
            </a:p>
            <a:p>
              <a:pPr lvl="1">
                <a:defRPr/>
              </a:pPr>
              <a:r>
                <a:rPr lang="en-US" altLang="en-US" kern="0" dirty="0">
                  <a:solidFill>
                    <a:srgbClr val="000000"/>
                  </a:solidFill>
                  <a:latin typeface="Times New Roman"/>
                </a:rPr>
                <a:t>IEEE Code of Ethics</a:t>
              </a:r>
            </a:p>
            <a:p>
              <a:pPr marL="1085850" lvl="2">
                <a:defRPr/>
              </a:pPr>
              <a:r>
                <a:rPr lang="en-US" altLang="en-US" sz="1800" kern="0" dirty="0">
                  <a:solidFill>
                    <a:srgbClr val="000000"/>
                  </a:solidFill>
                  <a:latin typeface="Times New Roman"/>
                  <a:hlinkClick r:id="rId3"/>
                </a:rPr>
                <a:t>http://www.ieee.org/about/corporate/governance/p7-8.html</a:t>
              </a:r>
              <a:r>
                <a:rPr lang="en-US" altLang="en-US" sz="1800" kern="0" dirty="0">
                  <a:solidFill>
                    <a:srgbClr val="000000"/>
                  </a:solidFill>
                  <a:latin typeface="Times New Roman"/>
                </a:rPr>
                <a:t> </a:t>
              </a:r>
            </a:p>
            <a:p>
              <a:pPr lvl="1">
                <a:defRPr/>
              </a:pPr>
              <a:r>
                <a:rPr lang="en-US" altLang="en-US" kern="0" dirty="0">
                  <a:solidFill>
                    <a:srgbClr val="000000"/>
                  </a:solidFill>
                  <a:latin typeface="Times New Roman"/>
                </a:rPr>
                <a:t>IEEE Standards Association (IEEE-SA) Affiliation FAQ</a:t>
              </a:r>
            </a:p>
            <a:p>
              <a:pPr marL="1085850" lvl="2">
                <a:defRPr/>
              </a:pPr>
              <a:r>
                <a:rPr lang="en-US" altLang="en-US" sz="1800" kern="0" dirty="0">
                  <a:solidFill>
                    <a:srgbClr val="000000"/>
                  </a:solidFill>
                  <a:latin typeface="Times New Roman"/>
                  <a:hlinkClick r:id="rId4"/>
                </a:rPr>
                <a:t>http://standards.ieee.org/faqs/affiliation.html</a:t>
              </a:r>
              <a:r>
                <a:rPr lang="en-US" altLang="en-US" sz="1800" kern="0" dirty="0">
                  <a:solidFill>
                    <a:srgbClr val="000000"/>
                  </a:solidFill>
                  <a:latin typeface="Times New Roman"/>
                </a:rPr>
                <a:t> </a:t>
              </a:r>
            </a:p>
            <a:p>
              <a:pPr lvl="1">
                <a:defRPr/>
              </a:pPr>
              <a:r>
                <a:rPr lang="en-US" altLang="en-US" kern="0" dirty="0">
                  <a:solidFill>
                    <a:srgbClr val="000000"/>
                  </a:solidFill>
                  <a:latin typeface="Times New Roman"/>
                </a:rPr>
                <a:t>Antitrust and Competition Policy</a:t>
              </a:r>
            </a:p>
            <a:p>
              <a:pPr marL="1085850" lvl="2">
                <a:defRPr/>
              </a:pPr>
              <a:r>
                <a:rPr lang="en-US" altLang="en-US" sz="1800" kern="0" dirty="0">
                  <a:solidFill>
                    <a:srgbClr val="000000"/>
                  </a:solidFill>
                  <a:latin typeface="Times New Roman"/>
                  <a:hlinkClick r:id="rId5"/>
                </a:rPr>
                <a:t>http://standards.ieee.org/resources/antitrust-guidelines.pdf</a:t>
              </a:r>
              <a:r>
                <a:rPr lang="en-US" altLang="en-US" sz="1800" kern="0" dirty="0">
                  <a:solidFill>
                    <a:srgbClr val="000000"/>
                  </a:solidFill>
                  <a:latin typeface="Times New Roman"/>
                </a:rPr>
                <a:t>  </a:t>
              </a:r>
              <a:endParaRPr lang="en-US" altLang="en-US" sz="1800" kern="0" dirty="0">
                <a:solidFill>
                  <a:srgbClr val="000000"/>
                </a:solidFill>
                <a:latin typeface="Times New Roman"/>
                <a:hlinkClick r:id="rId6"/>
              </a:endParaRPr>
            </a:p>
          </p:txBody>
        </p:sp>
        <p:sp>
          <p:nvSpPr>
            <p:cNvPr id="10" name="Rectangle 2">
              <a:extLst>
                <a:ext uri="{FF2B5EF4-FFF2-40B4-BE49-F238E27FC236}">
                  <a16:creationId xmlns:a16="http://schemas.microsoft.com/office/drawing/2014/main" id="{7043904A-0677-4DA1-B258-E646B5624F71}"/>
                </a:ext>
              </a:extLst>
            </p:cNvPr>
            <p:cNvSpPr txBox="1">
              <a:spLocks noChangeArrowheads="1"/>
            </p:cNvSpPr>
            <p:nvPr/>
          </p:nvSpPr>
          <p:spPr bwMode="auto">
            <a:xfrm>
              <a:off x="1847528" y="606425"/>
              <a:ext cx="77724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2400" b="1">
                  <a:solidFill>
                    <a:schemeClr val="tx1"/>
                  </a:solidFill>
                  <a:latin typeface="Times New Roman" panose="02020603050405020304" pitchFamily="18" charset="0"/>
                  <a:ea typeface="MS PGothic" panose="020B0600070205080204" pitchFamily="34" charset="-128"/>
                </a:defRPr>
              </a:lvl1pPr>
              <a:lvl2pPr marL="742950" indent="-285750">
                <a:spcBef>
                  <a:spcPct val="20000"/>
                </a:spcBef>
                <a:buChar char="–"/>
                <a:defRPr sz="2000">
                  <a:solidFill>
                    <a:schemeClr val="tx1"/>
                  </a:solidFill>
                  <a:latin typeface="Times New Roman" panose="02020603050405020304" pitchFamily="18" charset="0"/>
                  <a:ea typeface="MS PGothic" panose="020B0600070205080204" pitchFamily="34" charset="-128"/>
                </a:defRPr>
              </a:lvl2pPr>
              <a:lvl3pPr marL="1143000" indent="-228600">
                <a:spcBef>
                  <a:spcPct val="20000"/>
                </a:spcBef>
                <a:buChar char="•"/>
                <a:defRPr>
                  <a:solidFill>
                    <a:schemeClr val="tx1"/>
                  </a:solidFill>
                  <a:latin typeface="Times New Roman" panose="02020603050405020304" pitchFamily="18" charset="0"/>
                  <a:ea typeface="MS PGothic" panose="020B0600070205080204" pitchFamily="34" charset="-128"/>
                </a:defRPr>
              </a:lvl3pPr>
              <a:lvl4pPr marL="16002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4pPr>
              <a:lvl5pPr marL="2057400" indent="-228600">
                <a:spcBef>
                  <a:spcPct val="20000"/>
                </a:spcBef>
                <a:buChar char="•"/>
                <a:defRPr sz="1600">
                  <a:solidFill>
                    <a:schemeClr val="tx1"/>
                  </a:solidFill>
                  <a:latin typeface="Times New Roman" panose="02020603050405020304" pitchFamily="18" charset="0"/>
                  <a:ea typeface="MS PGothic" panose="020B0600070205080204" pitchFamily="34" charset="-128"/>
                </a:defRPr>
              </a:lvl5pPr>
              <a:lvl6pPr marL="25146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6pPr>
              <a:lvl7pPr marL="29718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7pPr>
              <a:lvl8pPr marL="34290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8pPr>
              <a:lvl9pPr marL="3886200" indent="-228600" eaLnBrk="0" fontAlgn="base" hangingPunct="0">
                <a:spcBef>
                  <a:spcPct val="20000"/>
                </a:spcBef>
                <a:spcAft>
                  <a:spcPct val="0"/>
                </a:spcAft>
                <a:buChar char="•"/>
                <a:defRPr sz="1600">
                  <a:solidFill>
                    <a:schemeClr val="tx1"/>
                  </a:solidFill>
                  <a:latin typeface="Times New Roman" panose="02020603050405020304" pitchFamily="18" charset="0"/>
                  <a:ea typeface="MS PGothic" panose="020B0600070205080204" pitchFamily="34" charset="-128"/>
                </a:defRPr>
              </a:lvl9pPr>
            </a:lstStyle>
            <a:p>
              <a:pPr algn="ctr">
                <a:spcBef>
                  <a:spcPct val="0"/>
                </a:spcBef>
                <a:buFontTx/>
                <a:buNone/>
              </a:pPr>
              <a:r>
                <a:rPr lang="en-US" altLang="en-US" sz="3200">
                  <a:solidFill>
                    <a:schemeClr val="tx2"/>
                  </a:solidFill>
                </a:rPr>
                <a:t>Administrative Items</a:t>
              </a:r>
            </a:p>
          </p:txBody>
        </p:sp>
      </p:gr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t>Other Guidelines for IEEE WG Meetings</a:t>
            </a:r>
            <a:endParaRPr lang="en-GB" dirty="0"/>
          </a:p>
        </p:txBody>
      </p:sp>
      <p:sp>
        <p:nvSpPr>
          <p:cNvPr id="3" name="Content Placeholder 2"/>
          <p:cNvSpPr>
            <a:spLocks noGrp="1"/>
          </p:cNvSpPr>
          <p:nvPr>
            <p:ph idx="1"/>
          </p:nvPr>
        </p:nvSpPr>
        <p:spPr>
          <a:xfrm>
            <a:off x="914401" y="1700808"/>
            <a:ext cx="10361084" cy="4113213"/>
          </a:xfrm>
        </p:spPr>
        <p:txBody>
          <a:bodyPr/>
          <a:lstStyle/>
          <a:p>
            <a:pPr marL="230188" indent="-230188">
              <a:lnSpc>
                <a:spcPct val="80000"/>
              </a:lnSpc>
              <a:spcBef>
                <a:spcPct val="20000"/>
              </a:spcBef>
              <a:buClr>
                <a:srgbClr val="CC3300"/>
              </a:buClr>
              <a:buSzPct val="50000"/>
              <a:buFont typeface="Monotype Sorts" pitchFamily="2" charset="2"/>
              <a:buChar char="l"/>
              <a:defRPr/>
            </a:pPr>
            <a:endParaRPr lang="en-US" sz="800" u="sng" dirty="0">
              <a:solidFill>
                <a:srgbClr val="FF0000"/>
              </a:solidFill>
              <a:latin typeface="Arial" charset="0"/>
            </a:endParaRPr>
          </a:p>
          <a:p>
            <a:pPr>
              <a:lnSpc>
                <a:spcPct val="80000"/>
              </a:lnSpc>
              <a:spcAft>
                <a:spcPct val="40000"/>
              </a:spcAft>
              <a:buFont typeface="Arial" pitchFamily="34" charset="0"/>
              <a:buChar char="•"/>
              <a:defRPr/>
            </a:pPr>
            <a:r>
              <a:rPr lang="en-US" altLang="en-US" sz="2000" dirty="0">
                <a:solidFill>
                  <a:schemeClr val="accent6">
                    <a:lumMod val="75000"/>
                  </a:schemeClr>
                </a:solidFill>
                <a:cs typeface="Arial" pitchFamily="34" charset="0"/>
              </a:rPr>
              <a:t>All IEEE-SA standards meetings shall be conducted in compliance with all applicable laws, including antitrust and competition laws. </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the interpretation, validity, or essentiality of patents/patent claims. </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specific license rates, terms, or conditions.</a:t>
            </a:r>
          </a:p>
          <a:p>
            <a:pPr lvl="2">
              <a:lnSpc>
                <a:spcPct val="80000"/>
              </a:lnSpc>
              <a:spcAft>
                <a:spcPct val="40000"/>
              </a:spcAft>
              <a:buFont typeface="Arial" pitchFamily="34" charset="0"/>
              <a:buChar char="•"/>
              <a:defRPr/>
            </a:pPr>
            <a:r>
              <a:rPr lang="en-US" altLang="en-US" sz="1600" dirty="0">
                <a:solidFill>
                  <a:schemeClr val="accent6">
                    <a:lumMod val="75000"/>
                  </a:schemeClr>
                </a:solidFill>
                <a:cs typeface="Arial" pitchFamily="34" charset="0"/>
              </a:rPr>
              <a:t>Relative costs, including licensing costs of essential patent claims, of different technical approaches may be discussed in standards development meetings. </a:t>
            </a:r>
          </a:p>
          <a:p>
            <a:pPr lvl="3">
              <a:lnSpc>
                <a:spcPct val="80000"/>
              </a:lnSpc>
              <a:spcAft>
                <a:spcPct val="40000"/>
              </a:spcAft>
              <a:buFont typeface="Arial" pitchFamily="34" charset="0"/>
              <a:buChar char="•"/>
              <a:defRPr/>
            </a:pPr>
            <a:r>
              <a:rPr lang="en-GB" altLang="en-US" dirty="0">
                <a:solidFill>
                  <a:schemeClr val="accent6">
                    <a:lumMod val="75000"/>
                  </a:schemeClr>
                </a:solidFill>
                <a:cs typeface="Arial" pitchFamily="34" charset="0"/>
              </a:rPr>
              <a:t>Technical considerations remain primary focus</a:t>
            </a:r>
            <a:endParaRPr lang="en-US" altLang="en-US" dirty="0">
              <a:solidFill>
                <a:schemeClr val="accent6">
                  <a:lumMod val="75000"/>
                </a:schemeClr>
              </a:solidFill>
              <a:cs typeface="Arial" pitchFamily="34" charset="0"/>
            </a:endParaRP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or engage in the fixing of product prices, allocation of customers, or division of sales markets.</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discuss the status or substance of ongoing or threatened litigation.</a:t>
            </a:r>
          </a:p>
          <a:p>
            <a:pPr lvl="1">
              <a:lnSpc>
                <a:spcPct val="80000"/>
              </a:lnSpc>
              <a:spcAft>
                <a:spcPct val="40000"/>
              </a:spcAft>
              <a:buFont typeface="Arial" pitchFamily="34" charset="0"/>
              <a:buChar char="•"/>
              <a:defRPr/>
            </a:pPr>
            <a:r>
              <a:rPr lang="en-US" altLang="en-US" sz="1800" b="1" dirty="0">
                <a:solidFill>
                  <a:schemeClr val="accent6">
                    <a:lumMod val="75000"/>
                  </a:schemeClr>
                </a:solidFill>
                <a:cs typeface="Arial" pitchFamily="34" charset="0"/>
              </a:rPr>
              <a:t>Don’t be silent if inappropriate topics are discussed … do formally object.</a:t>
            </a:r>
          </a:p>
          <a:p>
            <a:pPr algn="ctr">
              <a:lnSpc>
                <a:spcPct val="80000"/>
              </a:lnSpc>
              <a:defRPr/>
            </a:pPr>
            <a:r>
              <a:rPr lang="en-US" altLang="en-US" sz="1050" dirty="0">
                <a:solidFill>
                  <a:schemeClr val="accent6">
                    <a:lumMod val="75000"/>
                  </a:schemeClr>
                </a:solidFill>
                <a:cs typeface="Arial" pitchFamily="34" charset="0"/>
              </a:rPr>
              <a:t>---------------------------------------------------------------   </a:t>
            </a:r>
            <a:endParaRPr lang="en-US" altLang="en-US" sz="1400" dirty="0">
              <a:solidFill>
                <a:schemeClr val="accent6">
                  <a:lumMod val="75000"/>
                </a:schemeClr>
              </a:solidFill>
              <a:cs typeface="Arial" pitchFamily="34" charset="0"/>
            </a:endParaRPr>
          </a:p>
          <a:p>
            <a:pPr algn="ctr">
              <a:lnSpc>
                <a:spcPct val="80000"/>
              </a:lnSpc>
              <a:defRPr/>
            </a:pPr>
            <a:r>
              <a:rPr lang="en-US" altLang="en-US" sz="1400" dirty="0">
                <a:solidFill>
                  <a:schemeClr val="accent6">
                    <a:lumMod val="75000"/>
                  </a:schemeClr>
                </a:solidFill>
                <a:cs typeface="Arial" pitchFamily="34" charset="0"/>
              </a:rPr>
              <a:t>See </a:t>
            </a:r>
            <a:r>
              <a:rPr lang="en-US" altLang="en-US" sz="1400" i="1" dirty="0">
                <a:solidFill>
                  <a:schemeClr val="accent6">
                    <a:lumMod val="75000"/>
                  </a:schemeClr>
                </a:solidFill>
                <a:cs typeface="Arial" pitchFamily="34" charset="0"/>
              </a:rPr>
              <a:t>IEEE-SA Standards Board Operations Manual</a:t>
            </a:r>
            <a:r>
              <a:rPr lang="en-US" altLang="en-US" sz="1400" dirty="0">
                <a:solidFill>
                  <a:schemeClr val="accent6">
                    <a:lumMod val="75000"/>
                  </a:schemeClr>
                </a:solidFill>
                <a:cs typeface="Arial" pitchFamily="34" charset="0"/>
              </a:rPr>
              <a:t>, clause 5.3.10 and </a:t>
            </a:r>
            <a:r>
              <a:rPr lang="en-GB" altLang="en-US" sz="1400" dirty="0">
                <a:solidFill>
                  <a:schemeClr val="accent6">
                    <a:lumMod val="75000"/>
                  </a:schemeClr>
                </a:solidFill>
                <a:cs typeface="Arial" pitchFamily="34" charset="0"/>
              </a:rPr>
              <a:t>“Promoting Competition and Innovation: What You Need to Know about the IEEE Standards Association's Antitrust and Competition Policy”</a:t>
            </a:r>
            <a:r>
              <a:rPr lang="en-US" altLang="en-US" sz="1400" dirty="0">
                <a:solidFill>
                  <a:schemeClr val="accent6">
                    <a:lumMod val="75000"/>
                  </a:schemeClr>
                </a:solidFill>
                <a:cs typeface="Arial" pitchFamily="34" charset="0"/>
              </a:rPr>
              <a:t> for more details.</a:t>
            </a: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4</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2002788219"/>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cs typeface="Calibri" panose="020F0502020204030204" pitchFamily="34" charset="0"/>
              </a:rPr>
              <a:t>Participants have a duty to inform the IEEE</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lvl="1">
              <a:buSzPct val="150000"/>
              <a:buFont typeface="Arial" panose="020B0604020202020204" pitchFamily="34" charset="0"/>
              <a:buChar char="•"/>
            </a:pPr>
            <a:r>
              <a:rPr lang="en-US" altLang="en-US" b="1" dirty="0">
                <a:cs typeface="Calibri" panose="020F0502020204030204" pitchFamily="34" charset="0"/>
              </a:rPr>
              <a:t>Participants </a:t>
            </a:r>
            <a:r>
              <a:rPr lang="en-US" altLang="en-US" b="1" u="sng" dirty="0">
                <a:cs typeface="Calibri" panose="020F0502020204030204" pitchFamily="34" charset="0"/>
              </a:rPr>
              <a:t>shall</a:t>
            </a:r>
            <a:r>
              <a:rPr lang="en-US" altLang="en-US" b="1" dirty="0">
                <a:cs typeface="Calibri" panose="020F0502020204030204" pitchFamily="34" charset="0"/>
              </a:rPr>
              <a:t> inform the IEEE (or cause the IEEE to be informed) of the identity of each holder of any potential Essential Patent Claims of which they are personally aware if the claims are owned or controlled by the participant or the entity the participant is from, employed by, or otherwise represents</a:t>
            </a:r>
          </a:p>
          <a:p>
            <a:pPr lvl="1">
              <a:buSzPct val="150000"/>
              <a:buFont typeface="Arial" panose="020B0604020202020204" pitchFamily="34" charset="0"/>
              <a:buChar char="•"/>
            </a:pPr>
            <a:endParaRPr lang="en-US" altLang="en-US" b="1" dirty="0">
              <a:cs typeface="Calibri" panose="020F0502020204030204" pitchFamily="34" charset="0"/>
            </a:endParaRPr>
          </a:p>
          <a:p>
            <a:pPr lvl="1">
              <a:buSzPct val="150000"/>
              <a:buFont typeface="Arial" panose="020B0604020202020204" pitchFamily="34" charset="0"/>
              <a:buChar char="•"/>
            </a:pPr>
            <a:r>
              <a:rPr lang="en-US" altLang="en-US" b="1" dirty="0">
                <a:cs typeface="Calibri" panose="020F0502020204030204" pitchFamily="34" charset="0"/>
              </a:rPr>
              <a:t>Participants </a:t>
            </a:r>
            <a:r>
              <a:rPr lang="en-US" altLang="en-US" b="1" u="sng" dirty="0">
                <a:cs typeface="Calibri" panose="020F0502020204030204" pitchFamily="34" charset="0"/>
              </a:rPr>
              <a:t>should </a:t>
            </a:r>
            <a:r>
              <a:rPr lang="en-US" altLang="en-US" b="1" dirty="0">
                <a:cs typeface="Calibri" panose="020F0502020204030204" pitchFamily="34" charset="0"/>
              </a:rPr>
              <a:t>inform the IEEE (or cause the IEEE to be informed) of the identity of any other holders of potential Essential Patent Claims</a:t>
            </a:r>
          </a:p>
          <a:p>
            <a:pPr lvl="1">
              <a:buSzPct val="150000"/>
              <a:buFont typeface="Arial" panose="020B0604020202020204" pitchFamily="34" charset="0"/>
              <a:buChar char="•"/>
            </a:pPr>
            <a:endParaRPr lang="en-US" altLang="en-US" b="1" dirty="0">
              <a:cs typeface="Calibri" panose="020F0502020204030204" pitchFamily="34" charset="0"/>
            </a:endParaRPr>
          </a:p>
          <a:p>
            <a:pPr lvl="1" algn="ctr"/>
            <a:r>
              <a:rPr lang="en-US" altLang="en-US" sz="3200" b="1" dirty="0">
                <a:cs typeface="Calibri" panose="020F0502020204030204" pitchFamily="34" charset="0"/>
              </a:rPr>
              <a:t>Early identification of holders of potential Essential Patent Claims is encouraged</a:t>
            </a: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5</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1349720133"/>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en-US" u="sng" dirty="0">
                <a:cs typeface="Calibri" panose="020F0502020204030204" pitchFamily="34" charset="0"/>
              </a:rPr>
              <a:t>Ways to inform IEEE</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a:buSzPct val="150000"/>
            </a:pPr>
            <a:r>
              <a:rPr lang="en-US" altLang="en-US" sz="2000" dirty="0">
                <a:cs typeface="Calibri" panose="020F0502020204030204" pitchFamily="34" charset="0"/>
              </a:rPr>
              <a:t>Cause an LOA to be submitted to the IEEE-SA (patcom@ieee.org); or</a:t>
            </a:r>
          </a:p>
          <a:p>
            <a:pPr>
              <a:buSzPct val="150000"/>
            </a:pPr>
            <a:endParaRPr lang="en-US" altLang="en-US" sz="2000" dirty="0">
              <a:cs typeface="Calibri" panose="020F0502020204030204" pitchFamily="34" charset="0"/>
            </a:endParaRPr>
          </a:p>
          <a:p>
            <a:pPr>
              <a:buSzPct val="150000"/>
            </a:pPr>
            <a:r>
              <a:rPr lang="en-US" altLang="en-US" sz="2000" dirty="0">
                <a:cs typeface="Calibri" panose="020F0502020204030204" pitchFamily="34" charset="0"/>
              </a:rPr>
              <a:t>Provide the chair of this group with the identity of the holder(s) of any and all such claims as soon as possible; or</a:t>
            </a:r>
          </a:p>
          <a:p>
            <a:pPr>
              <a:buSzPct val="150000"/>
            </a:pPr>
            <a:endParaRPr lang="en-US" altLang="en-US" sz="2000" dirty="0">
              <a:cs typeface="Calibri" panose="020F0502020204030204" pitchFamily="34" charset="0"/>
            </a:endParaRPr>
          </a:p>
          <a:p>
            <a:pPr>
              <a:buSzPct val="150000"/>
            </a:pPr>
            <a:r>
              <a:rPr lang="en-US" altLang="en-US" sz="2000" dirty="0">
                <a:cs typeface="Calibri" panose="020F0502020204030204" pitchFamily="34" charset="0"/>
              </a:rPr>
              <a:t>Speak up now and respond to this Call for Potentially Essential Patents</a:t>
            </a:r>
          </a:p>
          <a:p>
            <a:r>
              <a:rPr lang="en-US" altLang="en-US" sz="2000" dirty="0">
                <a:cs typeface="Calibri" panose="020F0502020204030204" pitchFamily="34" charset="0"/>
              </a:rPr>
              <a:t>If anyone in this meeting is personally aware of the holder of any patent claims that are potentially essential to implementation of the proposed standard(s) under consideration by this group and that are not already the subject of an Accepted Letter of Assurance, please respond at this time by providing relevant information to the WG Chair</a:t>
            </a:r>
            <a:br>
              <a:rPr lang="en-US" altLang="en-US" sz="2000" dirty="0">
                <a:cs typeface="Calibri" panose="020F0502020204030204" pitchFamily="34" charset="0"/>
              </a:rPr>
            </a:br>
            <a:endParaRPr lang="en-US" altLang="en-US" dirty="0">
              <a:cs typeface="Calibri" panose="020F0502020204030204" pitchFamily="34" charset="0"/>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6</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1370890506"/>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u="sng" dirty="0">
                <a:cs typeface="Calibri" panose="020F0502020204030204" pitchFamily="34" charset="0"/>
              </a:rPr>
              <a:t>Patent-related information</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lvl="1">
              <a:lnSpc>
                <a:spcPct val="90000"/>
              </a:lnSpc>
              <a:spcBef>
                <a:spcPct val="0"/>
              </a:spcBef>
            </a:pPr>
            <a:r>
              <a:rPr lang="en-US" altLang="en-US" b="1" dirty="0">
                <a:cs typeface="Calibri" panose="020F0502020204030204" pitchFamily="34" charset="0"/>
              </a:rPr>
              <a:t>The patent policy and the procedures used to execute that policy are documented in the:</a:t>
            </a:r>
          </a:p>
          <a:p>
            <a:pPr lvl="2">
              <a:lnSpc>
                <a:spcPct val="90000"/>
              </a:lnSpc>
              <a:buSzPct val="150000"/>
            </a:pPr>
            <a:r>
              <a:rPr lang="en-US" altLang="en-US" sz="2000" b="1" i="1" dirty="0">
                <a:cs typeface="Calibri" panose="020F0502020204030204" pitchFamily="34" charset="0"/>
              </a:rPr>
              <a:t>IEEE-SA Standards Board Bylaws</a:t>
            </a:r>
            <a:r>
              <a:rPr lang="en-US" altLang="en-US" sz="2000" b="1" dirty="0">
                <a:cs typeface="Calibri" panose="020F0502020204030204" pitchFamily="34" charset="0"/>
              </a:rPr>
              <a:t> </a:t>
            </a:r>
            <a:r>
              <a:rPr lang="en-US" altLang="en-US" sz="1600" b="1" dirty="0">
                <a:cs typeface="Calibri" panose="020F0502020204030204" pitchFamily="34" charset="0"/>
              </a:rPr>
              <a:t>(http://standards.ieee.org/develop/policies/bylaws/sect6-7.html#6) </a:t>
            </a:r>
          </a:p>
          <a:p>
            <a:pPr lvl="2">
              <a:lnSpc>
                <a:spcPct val="90000"/>
              </a:lnSpc>
              <a:buSzPct val="150000"/>
            </a:pPr>
            <a:r>
              <a:rPr lang="en-US" altLang="en-US" sz="2000" b="1" i="1" dirty="0">
                <a:cs typeface="Calibri" panose="020F0502020204030204" pitchFamily="34" charset="0"/>
              </a:rPr>
              <a:t>IEEE-SA Standards Board Operations Manual</a:t>
            </a:r>
            <a:r>
              <a:rPr lang="en-US" altLang="en-US" sz="2000" b="1" dirty="0">
                <a:cs typeface="Calibri" panose="020F0502020204030204" pitchFamily="34" charset="0"/>
              </a:rPr>
              <a:t> </a:t>
            </a:r>
            <a:r>
              <a:rPr lang="en-US" altLang="en-US" sz="1600" b="1" dirty="0">
                <a:cs typeface="Calibri" panose="020F0502020204030204" pitchFamily="34" charset="0"/>
              </a:rPr>
              <a:t>(http://standards.ieee.org/develop/policies/opman/sect6.html#6.3)</a:t>
            </a:r>
          </a:p>
          <a:p>
            <a:pPr lvl="1">
              <a:lnSpc>
                <a:spcPct val="90000"/>
              </a:lnSpc>
            </a:pPr>
            <a:endParaRPr lang="en-US" altLang="en-US" dirty="0">
              <a:cs typeface="Calibri" panose="020F0502020204030204" pitchFamily="34" charset="0"/>
            </a:endParaRPr>
          </a:p>
          <a:p>
            <a:pPr lvl="1">
              <a:lnSpc>
                <a:spcPct val="90000"/>
              </a:lnSpc>
              <a:spcBef>
                <a:spcPct val="0"/>
              </a:spcBef>
            </a:pPr>
            <a:r>
              <a:rPr lang="en-US" altLang="en-US" b="1" dirty="0">
                <a:cs typeface="Calibri" panose="020F0502020204030204" pitchFamily="34" charset="0"/>
              </a:rPr>
              <a:t>	Material about the patent policy is available at </a:t>
            </a:r>
          </a:p>
          <a:p>
            <a:pPr lvl="1">
              <a:lnSpc>
                <a:spcPct val="90000"/>
              </a:lnSpc>
              <a:spcBef>
                <a:spcPct val="0"/>
              </a:spcBef>
            </a:pPr>
            <a:r>
              <a:rPr lang="en-US" altLang="en-US" b="1" dirty="0">
                <a:cs typeface="Calibri" panose="020F0502020204030204" pitchFamily="34" charset="0"/>
              </a:rPr>
              <a:t>	</a:t>
            </a:r>
            <a:r>
              <a:rPr lang="en-US" altLang="en-US" b="1" i="1" dirty="0">
                <a:cs typeface="Calibri" panose="020F0502020204030204" pitchFamily="34" charset="0"/>
                <a:hlinkClick r:id="rId3"/>
              </a:rPr>
              <a:t>http://standards.ieee.org/about/sasb/patcom/materials.html</a:t>
            </a:r>
            <a:endParaRPr lang="en-US" altLang="en-US" b="1" i="1" dirty="0">
              <a:cs typeface="Calibri" panose="020F0502020204030204" pitchFamily="34" charset="0"/>
            </a:endParaRPr>
          </a:p>
          <a:p>
            <a:pPr lvl="1">
              <a:lnSpc>
                <a:spcPct val="90000"/>
              </a:lnSpc>
              <a:spcBef>
                <a:spcPct val="0"/>
              </a:spcBef>
            </a:pPr>
            <a:endParaRPr lang="en-US" altLang="en-US" sz="3200" b="1" dirty="0">
              <a:cs typeface="Calibri" panose="020F0502020204030204" pitchFamily="34" charset="0"/>
            </a:endParaRPr>
          </a:p>
          <a:p>
            <a:pPr lvl="1" algn="ctr">
              <a:lnSpc>
                <a:spcPct val="90000"/>
              </a:lnSpc>
              <a:spcBef>
                <a:spcPct val="0"/>
              </a:spcBef>
            </a:pPr>
            <a:r>
              <a:rPr lang="en-US" altLang="en-US" sz="3200" b="1" dirty="0">
                <a:cs typeface="Calibri" panose="020F0502020204030204" pitchFamily="34" charset="0"/>
              </a:rPr>
              <a:t>	</a:t>
            </a:r>
            <a:r>
              <a:rPr lang="en-US" altLang="en-US" sz="2800" b="1" dirty="0">
                <a:cs typeface="Calibri" panose="020F0502020204030204" pitchFamily="34" charset="0"/>
              </a:rPr>
              <a:t>If you have questions, contact the IEEE-SA Standards Board Patent Committee Administrator at patcom@ieee.org</a:t>
            </a:r>
          </a:p>
          <a:p>
            <a:endParaRPr lang="en-US" altLang="en-US" dirty="0">
              <a:cs typeface="Calibri" panose="020F0502020204030204" pitchFamily="34" charset="0"/>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7</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3709975030"/>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Participation in IEEE 802 Meetings</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pPr>
              <a:defRPr/>
            </a:pPr>
            <a:r>
              <a:rPr lang="en-GB" altLang="en-US" sz="1600" dirty="0">
                <a:ea typeface="MS Gothic" panose="020B0609070205080204" pitchFamily="49" charset="-128"/>
              </a:rPr>
              <a:t>All participation in IEEE 802 Working Group meetings is on an individual basis</a:t>
            </a:r>
          </a:p>
          <a:p>
            <a:pPr>
              <a:defRPr/>
            </a:pPr>
            <a:r>
              <a:rPr lang="en-GB" altLang="en-US" sz="1400" i="1" dirty="0">
                <a:ea typeface="MS Gothic" panose="020B0609070205080204" pitchFamily="49" charset="-128"/>
              </a:rPr>
              <a:t>•     </a:t>
            </a:r>
            <a:r>
              <a:rPr lang="en-GB" altLang="en-US" sz="1400" dirty="0">
                <a:ea typeface="MS Gothic" panose="020B0609070205080204" pitchFamily="49" charset="-128"/>
              </a:rPr>
              <a:t>Participants in the IEEE standards development individual process shall act based on their qualifications and experience. (</a:t>
            </a:r>
            <a:r>
              <a:rPr lang="en-GB" altLang="en-US" sz="1400" u="sng" dirty="0">
                <a:solidFill>
                  <a:srgbClr val="CCCCFF"/>
                </a:solidFill>
                <a:ea typeface="MS Gothic" panose="020B0609070205080204" pitchFamily="49" charset="-128"/>
                <a:hlinkClick r:id="rId3"/>
              </a:rPr>
              <a:t>https://standards.ieee.org/develop/policies/bylaws/sb_bylaws.pdf</a:t>
            </a:r>
            <a:r>
              <a:rPr lang="en-GB" altLang="en-US" sz="1400" dirty="0">
                <a:ea typeface="MS Gothic" panose="020B0609070205080204" pitchFamily="49" charset="-128"/>
              </a:rPr>
              <a:t>section 5.2.1)</a:t>
            </a:r>
          </a:p>
          <a:p>
            <a:pPr>
              <a:defRPr/>
            </a:pPr>
            <a:r>
              <a:rPr lang="en-GB" altLang="en-US" sz="1400" dirty="0">
                <a:ea typeface="MS Gothic" panose="020B0609070205080204" pitchFamily="49" charset="-128"/>
              </a:rPr>
              <a:t>•    IEEE 802 Working Group membership is by individual; “Working Group members shall participate in the consensus process in a manner consistent with their professional expert opinion as individuals, and not as organizational representatives”. (subclause 4.2.1 “Establishment”, of the IEEE 802 LMSC Working Group Policies and Procedures)</a:t>
            </a:r>
          </a:p>
          <a:p>
            <a:pPr marL="341313">
              <a:buFont typeface="Arial" panose="020B0604020202020204" pitchFamily="34" charset="0"/>
              <a:buChar char="•"/>
              <a:defRPr/>
            </a:pPr>
            <a:r>
              <a:rPr lang="en-GB" altLang="en-US" sz="1400" dirty="0">
                <a:ea typeface="MS Gothic" panose="020B0609070205080204" pitchFamily="49" charset="-128"/>
              </a:rPr>
              <a:t>Participants have an obligation to act and vote as an individual and not under the direction of any other individual or group.  A Participant’s obligation to act and vote as an individual applies in all cases, regardless of any external commitments, agreements, contracts, or orders. </a:t>
            </a:r>
          </a:p>
          <a:p>
            <a:pPr marL="341313">
              <a:buFont typeface="Arial" panose="020B0604020202020204" pitchFamily="34" charset="0"/>
              <a:buChar char="•"/>
              <a:defRPr/>
            </a:pPr>
            <a:r>
              <a:rPr lang="en-GB" altLang="en-US" sz="1400" dirty="0">
                <a:ea typeface="MS Gothic" panose="020B0609070205080204" pitchFamily="49" charset="-128"/>
              </a:rPr>
              <a:t>Participants shall not direct the actions or votes of any other member of an IEEE 802 Working Group or retaliate against any other member for their actions or votes within IEEE 802 Working Group meetings, see </a:t>
            </a:r>
            <a:r>
              <a:rPr lang="en-GB" altLang="en-US" sz="1400" u="sng" dirty="0">
                <a:solidFill>
                  <a:srgbClr val="CCCCFF"/>
                </a:solidFill>
                <a:ea typeface="MS Gothic" panose="020B0609070205080204" pitchFamily="49" charset="-128"/>
                <a:hlinkClick r:id="rId4"/>
              </a:rPr>
              <a:t>https://standards.ieee.org/develop/policies/bylaws/sb_bylaws.pdf </a:t>
            </a:r>
            <a:r>
              <a:rPr lang="en-GB" altLang="en-US" sz="1400" dirty="0">
                <a:ea typeface="MS Gothic" panose="020B0609070205080204" pitchFamily="49" charset="-128"/>
              </a:rPr>
              <a:t> section 5.2.1.3 and the IEEE 802 LMSC Working Group Policies and Procedures, subclause 3.4.1 “Chair”, list item x.</a:t>
            </a:r>
          </a:p>
          <a:p>
            <a:pPr>
              <a:defRPr/>
            </a:pPr>
            <a:r>
              <a:rPr lang="en-GB" altLang="en-US" sz="1600" dirty="0">
                <a:ea typeface="MS Gothic" panose="020B0609070205080204" pitchFamily="49" charset="-128"/>
              </a:rPr>
              <a:t>By participating in IEEE 802 meetings, you accept these requirements.  If you do not agree to these policies then you shall not participate.</a:t>
            </a:r>
          </a:p>
          <a:p>
            <a:pPr algn="ctr">
              <a:defRPr/>
            </a:pPr>
            <a:r>
              <a:rPr lang="en-GB" altLang="en-US" dirty="0">
                <a:ea typeface="MS Gothic" panose="020B0609070205080204" pitchFamily="49" charset="-128"/>
              </a:rPr>
              <a:t>(Latest revision of IEEE 802 LMSC Working Group Policies and Procedures: </a:t>
            </a:r>
            <a:r>
              <a:rPr lang="en-GB" altLang="en-US" dirty="0">
                <a:ea typeface="MS Gothic" panose="020B0609070205080204" pitchFamily="49" charset="-128"/>
                <a:hlinkClick r:id="rId5"/>
              </a:rPr>
              <a:t>http://www.ieee802.org/devdocs.shtml</a:t>
            </a:r>
            <a:r>
              <a:rPr lang="en-GB" altLang="en-US" dirty="0">
                <a:ea typeface="MS Gothic" panose="020B0609070205080204" pitchFamily="49" charset="-128"/>
              </a:rPr>
              <a:t>)</a:t>
            </a:r>
          </a:p>
          <a:p>
            <a:pPr>
              <a:defRPr/>
            </a:pPr>
            <a:endParaRPr lang="en-GB" altLang="en-US" sz="1600" dirty="0">
              <a:ea typeface="MS Gothic" panose="020B0609070205080204" pitchFamily="49" charset="-128"/>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8</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51134562"/>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ltLang="en-US" dirty="0"/>
              <a:t>IEEE SA Copyright Policy</a:t>
            </a:r>
            <a:endParaRPr lang="en-US" altLang="en-US" dirty="0">
              <a:cs typeface="Calibri" panose="020F0502020204030204" pitchFamily="34" charset="0"/>
            </a:endParaRPr>
          </a:p>
        </p:txBody>
      </p:sp>
      <p:sp>
        <p:nvSpPr>
          <p:cNvPr id="3" name="Content Placeholder 2"/>
          <p:cNvSpPr>
            <a:spLocks noGrp="1"/>
          </p:cNvSpPr>
          <p:nvPr>
            <p:ph idx="1"/>
          </p:nvPr>
        </p:nvSpPr>
        <p:spPr>
          <a:xfrm>
            <a:off x="914401" y="1700808"/>
            <a:ext cx="10361084" cy="4113213"/>
          </a:xfrm>
        </p:spPr>
        <p:txBody>
          <a:bodyPr/>
          <a:lstStyle/>
          <a:p>
            <a:r>
              <a:rPr lang="en-US" altLang="en-US" sz="2000" dirty="0"/>
              <a:t>By participating in this activity, you agree to comply with the IEEE Code of Ethics, all applicable laws, and all IEEE policies and procedures including, but not limited to, the IEEE SA Copyright Policy. </a:t>
            </a:r>
          </a:p>
          <a:p>
            <a:pPr lvl="0">
              <a:spcBef>
                <a:spcPts val="0"/>
              </a:spcBef>
              <a:spcAft>
                <a:spcPts val="0"/>
              </a:spcAft>
              <a:buClr>
                <a:srgbClr val="CC3300"/>
              </a:buClr>
              <a:buSzPct val="50000"/>
            </a:pPr>
            <a:endParaRPr lang="en-US" altLang="en-US" sz="2000" dirty="0">
              <a:latin typeface="Calibri" pitchFamily="34" charset="0"/>
              <a:cs typeface="Calibri" pitchFamily="34" charset="0"/>
            </a:endParaRPr>
          </a:p>
          <a:p>
            <a:pPr marL="1257300" lvl="2" indent="-342900">
              <a:buSzPct val="150000"/>
              <a:buFont typeface="Arial" panose="020B0604020202020204" pitchFamily="34" charset="0"/>
              <a:buChar char="•"/>
            </a:pPr>
            <a:r>
              <a:rPr lang="en-US" altLang="en-US" sz="2000" dirty="0"/>
              <a:t>Previously Published material (copyright assertion indicated) shall not be presented/submitted to the Working Group nor incorporated into a Working Group draft unless permission is granted. </a:t>
            </a:r>
          </a:p>
          <a:p>
            <a:pPr marL="1257300" lvl="2" indent="-342900">
              <a:buSzPct val="150000"/>
              <a:buFont typeface="Arial" panose="020B0604020202020204" pitchFamily="34" charset="0"/>
              <a:buChar char="•"/>
            </a:pPr>
            <a:r>
              <a:rPr lang="en-US" altLang="en-US" sz="2000" dirty="0"/>
              <a:t>Prior to presentation or submission, you shall notify the Working Group Chair of previously Published material and should assist the Chair in obtaining copyright permission acceptable to IEEE SA.</a:t>
            </a:r>
          </a:p>
          <a:p>
            <a:pPr marL="1257300" lvl="2" indent="-342900">
              <a:buSzPct val="150000"/>
              <a:buFont typeface="Arial" panose="020B0604020202020204" pitchFamily="34" charset="0"/>
              <a:buChar char="•"/>
            </a:pPr>
            <a:r>
              <a:rPr lang="en-US" altLang="en-US" sz="2000" dirty="0"/>
              <a:t>For material that is not previously Published, IEEE is automatically granted a license to use any material that is presented or submitted.</a:t>
            </a:r>
          </a:p>
          <a:p>
            <a:pPr>
              <a:defRPr/>
            </a:pPr>
            <a:endParaRPr lang="en-GB" altLang="en-US" sz="2000" dirty="0">
              <a:ea typeface="MS Gothic" panose="020B0609070205080204" pitchFamily="49" charset="-128"/>
            </a:endParaRPr>
          </a:p>
        </p:txBody>
      </p:sp>
      <p:sp>
        <p:nvSpPr>
          <p:cNvPr id="6" name="Slide Number Placeholder 5"/>
          <p:cNvSpPr>
            <a:spLocks noGrp="1"/>
          </p:cNvSpPr>
          <p:nvPr>
            <p:ph type="sldNum" idx="12"/>
          </p:nvPr>
        </p:nvSpPr>
        <p:spPr/>
        <p:txBody>
          <a:bodyPr/>
          <a:lstStyle/>
          <a:p>
            <a:r>
              <a:rPr lang="en-GB"/>
              <a:t>Slide </a:t>
            </a:r>
            <a:fld id="{DC83D890-10BB-4905-98E9-EC5FFEC1B9BB}" type="slidenum">
              <a:rPr lang="en-GB"/>
              <a:pPr/>
              <a:t>9</a:t>
            </a:fld>
            <a:endParaRPr lang="en-GB"/>
          </a:p>
        </p:txBody>
      </p:sp>
      <p:sp>
        <p:nvSpPr>
          <p:cNvPr id="5" name="Footer Placeholder 4"/>
          <p:cNvSpPr>
            <a:spLocks noGrp="1"/>
          </p:cNvSpPr>
          <p:nvPr>
            <p:ph type="ftr" idx="14"/>
          </p:nvPr>
        </p:nvSpPr>
        <p:spPr/>
        <p:txBody>
          <a:bodyPr/>
          <a:lstStyle/>
          <a:p>
            <a:r>
              <a:rPr lang="en-GB"/>
              <a:t>Nikola Serafimovski, pureLiFi</a:t>
            </a:r>
            <a:endParaRPr lang="en-GB" dirty="0"/>
          </a:p>
        </p:txBody>
      </p:sp>
      <p:sp>
        <p:nvSpPr>
          <p:cNvPr id="4" name="Date Placeholder 3"/>
          <p:cNvSpPr>
            <a:spLocks noGrp="1"/>
          </p:cNvSpPr>
          <p:nvPr>
            <p:ph type="dt" idx="15"/>
          </p:nvPr>
        </p:nvSpPr>
        <p:spPr/>
        <p:txBody>
          <a:bodyPr/>
          <a:lstStyle/>
          <a:p>
            <a:r>
              <a:rPr lang="en-US"/>
              <a:t>June 2020</a:t>
            </a:r>
            <a:endParaRPr lang="en-GB"/>
          </a:p>
        </p:txBody>
      </p:sp>
    </p:spTree>
    <p:extLst>
      <p:ext uri="{BB962C8B-B14F-4D97-AF65-F5344CB8AC3E}">
        <p14:creationId xmlns:p14="http://schemas.microsoft.com/office/powerpoint/2010/main" val="627513974"/>
      </p:ext>
    </p:extLst>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Theme">
      <a:majorFont>
        <a:latin typeface="Times New Roman"/>
        <a:ea typeface="MS Gothic"/>
        <a:cs typeface=""/>
      </a:majorFont>
      <a:minorFont>
        <a:latin typeface="Times New Roman"/>
        <a:ea typeface="MS Gothic"/>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449263" rtl="0" eaLnBrk="0" fontAlgn="base" latinLnBrk="0" hangingPunct="0">
          <a:lnSpc>
            <a:spcPct val="100000"/>
          </a:lnSpc>
          <a:spcBef>
            <a:spcPct val="0"/>
          </a:spcBef>
          <a:spcAft>
            <a:spcPct val="0"/>
          </a:spcAft>
          <a:buClr>
            <a:srgbClr val="000000"/>
          </a:buClr>
          <a:buSzPct val="100000"/>
          <a:buFont typeface="Times New Roman" pitchFamily="16" charset="0"/>
          <a:buNone/>
          <a:tabLst/>
          <a:defRPr kumimoji="0" lang="en-GB" sz="2400" b="0" i="0" u="none" strike="noStrike" cap="none" normalizeH="0" baseline="0" smtClean="0">
            <a:ln>
              <a:noFill/>
            </a:ln>
            <a:solidFill>
              <a:schemeClr val="bg1"/>
            </a:solidFill>
            <a:effectLst/>
            <a:latin typeface="Times New Roman" pitchFamily="16" charset="0"/>
            <a:ea typeface="MS Gothic" charset="-128"/>
          </a:defRPr>
        </a:defPPr>
      </a:lstStyle>
    </a:lnDef>
  </a:objectDefaults>
  <a:extraClrSchemeLst>
    <a:extraClrScheme>
      <a:clrScheme name="Office Theme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802-11-Submission-16-9.potx" id="{5CD6ABF7-B8BD-443A-9DC0-E5B38AC683DA}" vid="{19A33F2F-E7B4-4D20-A394-337028C24156}"/>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802-11-Submission-16-9</Template>
  <TotalTime>0</TotalTime>
  <Words>1624</Words>
  <Application>Microsoft Office PowerPoint</Application>
  <PresentationFormat>Widescreen</PresentationFormat>
  <Paragraphs>192</Paragraphs>
  <Slides>14</Slides>
  <Notes>14</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0" baseType="lpstr">
      <vt:lpstr>Arial</vt:lpstr>
      <vt:lpstr>Calibri</vt:lpstr>
      <vt:lpstr>Monotype Sorts</vt:lpstr>
      <vt:lpstr>Times New Roman</vt:lpstr>
      <vt:lpstr>Office Theme</vt:lpstr>
      <vt:lpstr>Document</vt:lpstr>
      <vt:lpstr>Light Communications Task Group (TGbb)  03 Agu 2020 Teleconference Agenda</vt:lpstr>
      <vt:lpstr>Abstract</vt:lpstr>
      <vt:lpstr>PowerPoint Presentation</vt:lpstr>
      <vt:lpstr>Other Guidelines for IEEE WG Meetings</vt:lpstr>
      <vt:lpstr>Participants have a duty to inform the IEEE</vt:lpstr>
      <vt:lpstr>Ways to inform IEEE</vt:lpstr>
      <vt:lpstr>Patent-related information</vt:lpstr>
      <vt:lpstr>Participation in IEEE 802 Meetings</vt:lpstr>
      <vt:lpstr>IEEE SA Copyright Policy</vt:lpstr>
      <vt:lpstr>IEEE SA Copyright Policy</vt:lpstr>
      <vt:lpstr>Logistics (1)</vt:lpstr>
      <vt:lpstr>Logistics (2)</vt:lpstr>
      <vt:lpstr>Agenda items for the teleconference</vt:lpstr>
      <vt:lpstr>References</vt:lpstr>
    </vt:vector>
  </TitlesOfParts>
  <Company>Intel Corporation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11-19-1413-00-00bb-september-2019-meeting-agenda</dc:title>
  <dc:creator>Serafimovski, Nikola</dc:creator>
  <cp:lastModifiedBy>Nikola Serafimovski</cp:lastModifiedBy>
  <cp:revision>25</cp:revision>
  <cp:lastPrinted>1601-01-01T00:00:00Z</cp:lastPrinted>
  <dcterms:created xsi:type="dcterms:W3CDTF">2019-08-08T09:50:31Z</dcterms:created>
  <dcterms:modified xsi:type="dcterms:W3CDTF">2020-07-31T11:25:17Z</dcterms:modified>
</cp:coreProperties>
</file>