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vml" ContentType="application/vnd.openxmlformats-officedocument.vmlDrawing"/>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9"/>
  </p:notesMasterIdLst>
  <p:handoutMasterIdLst>
    <p:handoutMasterId r:id="rId10"/>
  </p:handoutMasterIdLst>
  <p:sldIdLst>
    <p:sldId id="256" r:id="rId2"/>
    <p:sldId id="327" r:id="rId3"/>
    <p:sldId id="328" r:id="rId4"/>
    <p:sldId id="329" r:id="rId5"/>
    <p:sldId id="330" r:id="rId6"/>
    <p:sldId id="331" r:id="rId7"/>
    <p:sldId id="332" r:id="rId8"/>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6A6A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0014" autoAdjust="0"/>
    <p:restoredTop sz="94221" autoAdjust="0"/>
  </p:normalViewPr>
  <p:slideViewPr>
    <p:cSldViewPr>
      <p:cViewPr varScale="1">
        <p:scale>
          <a:sx n="81" d="100"/>
          <a:sy n="81" d="100"/>
        </p:scale>
        <p:origin x="523" y="53"/>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7/27/2020</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2" name="Rectangle 3"/>
          <p:cNvSpPr>
            <a:spLocks noGrp="1" noChangeArrowheads="1"/>
          </p:cNvSpPr>
          <p:nvPr>
            <p:ph type="dt" idx="15"/>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idx="10"/>
          </p:nvPr>
        </p:nvSpPr>
        <p:spPr/>
        <p:txBody>
          <a:bodyPr/>
          <a:lstStyle>
            <a:lvl1pPr>
              <a:defRPr/>
            </a:lvl1pPr>
          </a:lstStyle>
          <a:p>
            <a:r>
              <a:rPr lang="en-US" dirty="0"/>
              <a:t>July 2020</a:t>
            </a:r>
            <a:endParaRPr lang="en-GB" dirty="0"/>
          </a:p>
        </p:txBody>
      </p:sp>
      <p:sp>
        <p:nvSpPr>
          <p:cNvPr id="6" name="Footer Placeholder 5"/>
          <p:cNvSpPr>
            <a:spLocks noGrp="1"/>
          </p:cNvSpPr>
          <p:nvPr>
            <p:ph type="ftr" idx="11"/>
          </p:nvPr>
        </p:nvSpPr>
        <p:spPr/>
        <p:txBody>
          <a:bodyPr/>
          <a:lstStyle>
            <a:lvl1pPr>
              <a:defRPr/>
            </a:lvl1pPr>
          </a:lstStyle>
          <a:p>
            <a:r>
              <a:rPr lang="en-GB" dirty="0"/>
              <a:t>Laurent Cariou, Intel Corporation</a:t>
            </a:r>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idx="10"/>
          </p:nvPr>
        </p:nvSpPr>
        <p:spPr/>
        <p:txBody>
          <a:bodyPr/>
          <a:lstStyle>
            <a:lvl1pPr>
              <a:defRPr/>
            </a:lvl1pPr>
          </a:lstStyle>
          <a:p>
            <a:r>
              <a:rPr lang="en-US" dirty="0"/>
              <a:t>July 2020</a:t>
            </a:r>
            <a:endParaRPr lang="en-GB" dirty="0"/>
          </a:p>
        </p:txBody>
      </p:sp>
      <p:sp>
        <p:nvSpPr>
          <p:cNvPr id="8" name="Footer Placeholder 7"/>
          <p:cNvSpPr>
            <a:spLocks noGrp="1"/>
          </p:cNvSpPr>
          <p:nvPr>
            <p:ph type="ftr" idx="11"/>
          </p:nvPr>
        </p:nvSpPr>
        <p:spPr>
          <a:xfrm>
            <a:off x="7524760" y="6475414"/>
            <a:ext cx="3865024" cy="180975"/>
          </a:xfrm>
        </p:spPr>
        <p:txBody>
          <a:bodyPr/>
          <a:lstStyle>
            <a:lvl1pPr>
              <a:defRPr/>
            </a:lvl1pPr>
          </a:lstStyle>
          <a:p>
            <a:r>
              <a:rPr lang="en-GB" dirty="0"/>
              <a:t>Laurent Cariou, Intel Corporation</a:t>
            </a:r>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a:t>July 2020</a:t>
            </a:r>
            <a:endParaRPr lang="en-GB" dirty="0"/>
          </a:p>
        </p:txBody>
      </p:sp>
      <p:sp>
        <p:nvSpPr>
          <p:cNvPr id="4" name="Footer Placeholder 3"/>
          <p:cNvSpPr>
            <a:spLocks noGrp="1"/>
          </p:cNvSpPr>
          <p:nvPr>
            <p:ph type="ftr" idx="11"/>
          </p:nvPr>
        </p:nvSpPr>
        <p:spPr/>
        <p:txBody>
          <a:bodyPr/>
          <a:lstStyle>
            <a:lvl1pPr>
              <a:defRPr/>
            </a:lvl1pPr>
          </a:lstStyle>
          <a:p>
            <a:r>
              <a:rPr lang="en-GB" dirty="0"/>
              <a:t>Laurent Cariou, Intel Corporation</a:t>
            </a:r>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a:t>July 2020</a:t>
            </a:r>
            <a:endParaRPr lang="en-GB" dirty="0"/>
          </a:p>
        </p:txBody>
      </p:sp>
      <p:sp>
        <p:nvSpPr>
          <p:cNvPr id="3" name="Footer Placeholder 2"/>
          <p:cNvSpPr>
            <a:spLocks noGrp="1"/>
          </p:cNvSpPr>
          <p:nvPr>
            <p:ph type="ftr" idx="11"/>
          </p:nvPr>
        </p:nvSpPr>
        <p:spPr/>
        <p:txBody>
          <a:bodyPr/>
          <a:lstStyle>
            <a:lvl1pPr>
              <a:defRPr/>
            </a:lvl1pPr>
          </a:lstStyle>
          <a:p>
            <a:r>
              <a:rPr lang="en-GB" dirty="0"/>
              <a:t>Laurent Cariou, Intel Corporation</a:t>
            </a:r>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idx="10"/>
          </p:nvPr>
        </p:nvSpPr>
        <p:spPr/>
        <p:txBody>
          <a:bodyPr/>
          <a:lstStyle>
            <a:lvl1pPr>
              <a:defRPr/>
            </a:lvl1pPr>
          </a:lstStyle>
          <a:p>
            <a:r>
              <a:rPr lang="en-US" dirty="0"/>
              <a:t>July 2020</a:t>
            </a:r>
            <a:endParaRPr lang="en-GB" dirty="0"/>
          </a:p>
        </p:txBody>
      </p:sp>
      <p:sp>
        <p:nvSpPr>
          <p:cNvPr id="5" name="Footer Placeholder 4"/>
          <p:cNvSpPr>
            <a:spLocks noGrp="1"/>
          </p:cNvSpPr>
          <p:nvPr>
            <p:ph type="ftr" idx="11"/>
          </p:nvPr>
        </p:nvSpPr>
        <p:spPr/>
        <p:txBody>
          <a:bodyPr/>
          <a:lstStyle>
            <a:lvl1pPr>
              <a:defRPr/>
            </a:lvl1pPr>
          </a:lstStyle>
          <a:p>
            <a:r>
              <a:rPr lang="en-GB" dirty="0"/>
              <a:t>Laurent Cariou, Intel Corporation</a:t>
            </a:r>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a:t>Click to edit the outline text format</a:t>
            </a:r>
          </a:p>
          <a:p>
            <a:pPr lvl="1"/>
            <a:r>
              <a:rPr lang="en-GB"/>
              <a:t>Second Outline Level</a:t>
            </a:r>
          </a:p>
          <a:p>
            <a:pPr lvl="2"/>
            <a:r>
              <a:rPr lang="en-GB"/>
              <a:t>Third Outline Level</a:t>
            </a:r>
          </a:p>
          <a:p>
            <a:pPr lvl="3"/>
            <a:r>
              <a:rPr lang="en-GB"/>
              <a:t>Fourth Outline Level</a:t>
            </a:r>
          </a:p>
          <a:p>
            <a:pPr lvl="4"/>
            <a:r>
              <a:rPr lang="en-GB"/>
              <a:t>Fifth Outline Level</a:t>
            </a:r>
          </a:p>
          <a:p>
            <a:pPr lvl="4"/>
            <a:r>
              <a:rPr lang="en-GB"/>
              <a:t>Sixth Outline Level</a:t>
            </a:r>
          </a:p>
          <a:p>
            <a:pPr lvl="4"/>
            <a:r>
              <a:rPr lang="en-GB"/>
              <a:t>Seventh Outline Level</a:t>
            </a:r>
          </a:p>
          <a:p>
            <a:pPr lvl="4"/>
            <a:r>
              <a:rPr lang="en-GB"/>
              <a:t>Eighth Outline Level</a:t>
            </a:r>
          </a:p>
          <a:p>
            <a:pPr lvl="4"/>
            <a:r>
              <a:rPr lang="en-GB"/>
              <a:t>Ninth Outline Level</a:t>
            </a:r>
          </a:p>
        </p:txBody>
      </p:sp>
      <p:sp>
        <p:nvSpPr>
          <p:cNvPr id="1027" name="Rectangle 3"/>
          <p:cNvSpPr>
            <a:spLocks noGrp="1" noChangeArrowheads="1"/>
          </p:cNvSpPr>
          <p:nvPr>
            <p:ph type="dt"/>
          </p:nvPr>
        </p:nvSpPr>
        <p:spPr bwMode="auto">
          <a:xfrm>
            <a:off x="929217" y="333375"/>
            <a:ext cx="2499764"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a:t>July 2020</a:t>
            </a:r>
            <a:endParaRPr lang="en-GB" dirty="0"/>
          </a:p>
        </p:txBody>
      </p:sp>
      <p:sp>
        <p:nvSpPr>
          <p:cNvPr id="1028" name="Rectangle 4"/>
          <p:cNvSpPr>
            <a:spLocks noGrp="1" noChangeArrowheads="1"/>
          </p:cNvSpPr>
          <p:nvPr>
            <p:ph type="ftr"/>
          </p:nvPr>
        </p:nvSpPr>
        <p:spPr bwMode="auto">
          <a:xfrm>
            <a:off x="7143757" y="6475414"/>
            <a:ext cx="424602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a:t>Laurent Cariou, Intel Corporation</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718145"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20/1140r0</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1.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oleObject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469900"/>
            <a:ext cx="10363200" cy="147002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CSA/</a:t>
            </a:r>
            <a:r>
              <a:rPr lang="en-GB" dirty="0" err="1"/>
              <a:t>eCSA</a:t>
            </a:r>
            <a:r>
              <a:rPr lang="en-GB" dirty="0"/>
              <a:t> within AP MLD</a:t>
            </a:r>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2020-07-27</a:t>
            </a:r>
          </a:p>
        </p:txBody>
      </p:sp>
      <p:sp>
        <p:nvSpPr>
          <p:cNvPr id="6" name="Date Placeholder 3"/>
          <p:cNvSpPr>
            <a:spLocks noGrp="1"/>
          </p:cNvSpPr>
          <p:nvPr>
            <p:ph type="dt" idx="10"/>
          </p:nvPr>
        </p:nvSpPr>
        <p:spPr/>
        <p:txBody>
          <a:bodyPr/>
          <a:lstStyle/>
          <a:p>
            <a:r>
              <a:rPr lang="en-US" dirty="0"/>
              <a:t>July 2020</a:t>
            </a:r>
            <a:endParaRPr lang="en-GB" dirty="0"/>
          </a:p>
        </p:txBody>
      </p:sp>
      <p:sp>
        <p:nvSpPr>
          <p:cNvPr id="7" name="Footer Placeholder 4"/>
          <p:cNvSpPr>
            <a:spLocks noGrp="1"/>
          </p:cNvSpPr>
          <p:nvPr>
            <p:ph type="ftr" idx="11"/>
          </p:nvPr>
        </p:nvSpPr>
        <p:spPr/>
        <p:txBody>
          <a:bodyPr/>
          <a:lstStyle/>
          <a:p>
            <a:r>
              <a:rPr lang="en-GB" dirty="0"/>
              <a:t>Laurent Cariou, Intel Corporation</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graphicFrame>
        <p:nvGraphicFramePr>
          <p:cNvPr id="9" name="Object 8">
            <a:extLst>
              <a:ext uri="{FF2B5EF4-FFF2-40B4-BE49-F238E27FC236}">
                <a16:creationId xmlns:a16="http://schemas.microsoft.com/office/drawing/2014/main" id="{B3CA1433-205A-424A-9412-3DABF93C1E17}"/>
              </a:ext>
            </a:extLst>
          </p:cNvPr>
          <p:cNvGraphicFramePr>
            <a:graphicFrameLocks noChangeAspect="1"/>
          </p:cNvGraphicFramePr>
          <p:nvPr>
            <p:extLst>
              <p:ext uri="{D42A27DB-BD31-4B8C-83A1-F6EECF244321}">
                <p14:modId xmlns:p14="http://schemas.microsoft.com/office/powerpoint/2010/main" val="3811453270"/>
              </p:ext>
            </p:extLst>
          </p:nvPr>
        </p:nvGraphicFramePr>
        <p:xfrm>
          <a:off x="1828800" y="2668588"/>
          <a:ext cx="7616825" cy="3011487"/>
        </p:xfrm>
        <a:graphic>
          <a:graphicData uri="http://schemas.openxmlformats.org/presentationml/2006/ole">
            <mc:AlternateContent xmlns:mc="http://schemas.openxmlformats.org/markup-compatibility/2006">
              <mc:Choice xmlns:v="urn:schemas-microsoft-com:vml" Requires="v">
                <p:oleObj spid="_x0000_s1066" name="Document" r:id="rId4" imgW="8318618" imgH="3283832" progId="Word.Document.8">
                  <p:embed/>
                </p:oleObj>
              </mc:Choice>
              <mc:Fallback>
                <p:oleObj name="Document" r:id="rId4" imgW="8318618" imgH="3283832" progId="Word.Document.8">
                  <p:embed/>
                  <p:pic>
                    <p:nvPicPr>
                      <p:cNvPr id="9" name="Object 8">
                        <a:extLst>
                          <a:ext uri="{FF2B5EF4-FFF2-40B4-BE49-F238E27FC236}">
                            <a16:creationId xmlns:a16="http://schemas.microsoft.com/office/drawing/2014/main" id="{03135375-FE2C-4471-AA77-3C4EFB93FA66}"/>
                          </a:ext>
                        </a:extLst>
                      </p:cNvPr>
                      <p:cNvPicPr>
                        <a:picLocks noChangeAspect="1" noChangeArrowheads="1"/>
                      </p:cNvPicPr>
                      <p:nvPr/>
                    </p:nvPicPr>
                    <p:blipFill>
                      <a:blip r:embed="rId5"/>
                      <a:srcRect/>
                      <a:stretch>
                        <a:fillRect/>
                      </a:stretch>
                    </p:blipFill>
                    <p:spPr bwMode="auto">
                      <a:xfrm>
                        <a:off x="1828800" y="2668588"/>
                        <a:ext cx="7616825" cy="3011487"/>
                      </a:xfrm>
                      <a:prstGeom prst="rect">
                        <a:avLst/>
                      </a:prstGeom>
                      <a:noFill/>
                    </p:spPr>
                  </p:pic>
                </p:oleObj>
              </mc:Fallback>
            </mc:AlternateContent>
          </a:graphicData>
        </a:graphic>
      </p:graphicFrame>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8285E5-F872-45D9-8F8E-9679A1E6F0B8}"/>
              </a:ext>
            </a:extLst>
          </p:cNvPr>
          <p:cNvSpPr>
            <a:spLocks noGrp="1"/>
          </p:cNvSpPr>
          <p:nvPr>
            <p:ph type="title"/>
          </p:nvPr>
        </p:nvSpPr>
        <p:spPr/>
        <p:txBody>
          <a:bodyPr/>
          <a:lstStyle/>
          <a:p>
            <a:r>
              <a:rPr lang="en-US" dirty="0"/>
              <a:t>CSA-</a:t>
            </a:r>
            <a:r>
              <a:rPr lang="en-US" dirty="0" err="1"/>
              <a:t>eCSA</a:t>
            </a:r>
            <a:endParaRPr lang="en-US" dirty="0"/>
          </a:p>
        </p:txBody>
      </p:sp>
      <p:sp>
        <p:nvSpPr>
          <p:cNvPr id="3" name="Content Placeholder 2">
            <a:extLst>
              <a:ext uri="{FF2B5EF4-FFF2-40B4-BE49-F238E27FC236}">
                <a16:creationId xmlns:a16="http://schemas.microsoft.com/office/drawing/2014/main" id="{0C2D56D7-98D3-4CA1-97F4-E07FEC572DF3}"/>
              </a:ext>
            </a:extLst>
          </p:cNvPr>
          <p:cNvSpPr>
            <a:spLocks noGrp="1"/>
          </p:cNvSpPr>
          <p:nvPr>
            <p:ph idx="1"/>
          </p:nvPr>
        </p:nvSpPr>
        <p:spPr/>
        <p:txBody>
          <a:bodyPr/>
          <a:lstStyle/>
          <a:p>
            <a:pPr>
              <a:buFont typeface="Arial" panose="020B0604020202020204" pitchFamily="34" charset="0"/>
              <a:buChar char="•"/>
            </a:pPr>
            <a:r>
              <a:rPr lang="en-US" dirty="0"/>
              <a:t>One AP of an AP MLD can be performing Channel switch Announcement or Extended Channel Switch Announcement</a:t>
            </a:r>
          </a:p>
          <a:p>
            <a:pPr>
              <a:buFont typeface="Arial" panose="020B0604020202020204" pitchFamily="34" charset="0"/>
              <a:buChar char="•"/>
            </a:pPr>
            <a:r>
              <a:rPr lang="en-US" dirty="0"/>
              <a:t>Associated (ML setup) Non-AP MLD that are currently monitoring other beacons on other links shall be informed of this procedure</a:t>
            </a:r>
          </a:p>
          <a:p>
            <a:pPr>
              <a:buFont typeface="Arial" panose="020B0604020202020204" pitchFamily="34" charset="0"/>
              <a:buChar char="•"/>
            </a:pPr>
            <a:endParaRPr lang="en-US" dirty="0"/>
          </a:p>
          <a:p>
            <a:pPr>
              <a:buFont typeface="Arial" panose="020B0604020202020204" pitchFamily="34" charset="0"/>
              <a:buChar char="•"/>
            </a:pPr>
            <a:r>
              <a:rPr lang="en-US" dirty="0"/>
              <a:t>We simply propose the following:</a:t>
            </a:r>
          </a:p>
          <a:p>
            <a:pPr lvl="1">
              <a:buFont typeface="Arial" panose="020B0604020202020204" pitchFamily="34" charset="0"/>
              <a:buChar char="•"/>
            </a:pPr>
            <a:r>
              <a:rPr lang="en-US" dirty="0"/>
              <a:t>If an AP1 of an AP MLD is performing Channel Switch Announcement or Extended Channel Switch announcement procedure, then all the other APs of the AP MLD shall include in the beacon and probe response frames they transmit the same Channel Switch Announcement element or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E253FD90-2E2D-41FC-BC0D-6007A24DBC59}"/>
              </a:ext>
            </a:extLst>
          </p:cNvPr>
          <p:cNvSpPr>
            <a:spLocks noGrp="1"/>
          </p:cNvSpPr>
          <p:nvPr>
            <p:ph type="sldNum" idx="12"/>
          </p:nvPr>
        </p:nvSpPr>
        <p:spPr/>
        <p:txBody>
          <a:bodyPr/>
          <a:lstStyle/>
          <a:p>
            <a:r>
              <a:rPr lang="en-GB"/>
              <a:t>Slide </a:t>
            </a:r>
            <a:fld id="{440F5867-744E-4AA6-B0ED-4C44D2DFBB7B}" type="slidenum">
              <a:rPr lang="en-GB" smtClean="0"/>
              <a:pPr/>
              <a:t>2</a:t>
            </a:fld>
            <a:endParaRPr lang="en-GB" dirty="0"/>
          </a:p>
        </p:txBody>
      </p:sp>
      <p:sp>
        <p:nvSpPr>
          <p:cNvPr id="5" name="Footer Placeholder 4">
            <a:extLst>
              <a:ext uri="{FF2B5EF4-FFF2-40B4-BE49-F238E27FC236}">
                <a16:creationId xmlns:a16="http://schemas.microsoft.com/office/drawing/2014/main" id="{2CCFC6D7-C767-4529-8D6A-551A2D357D4F}"/>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7E41B602-C972-41E5-B5E0-6FB730442FFE}"/>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80365589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1FA0EE8-E623-4596-9148-94946A465B57}"/>
              </a:ext>
            </a:extLst>
          </p:cNvPr>
          <p:cNvSpPr>
            <a:spLocks noGrp="1"/>
          </p:cNvSpPr>
          <p:nvPr>
            <p:ph type="title"/>
          </p:nvPr>
        </p:nvSpPr>
        <p:spPr/>
        <p:txBody>
          <a:bodyPr/>
          <a:lstStyle/>
          <a:p>
            <a:r>
              <a:rPr lang="en-US" dirty="0"/>
              <a:t>CSA/</a:t>
            </a:r>
            <a:r>
              <a:rPr lang="en-US" dirty="0" err="1"/>
              <a:t>eCSA</a:t>
            </a:r>
            <a:r>
              <a:rPr lang="en-US" dirty="0"/>
              <a:t> from non-AP MLD</a:t>
            </a:r>
          </a:p>
        </p:txBody>
      </p:sp>
      <p:sp>
        <p:nvSpPr>
          <p:cNvPr id="3" name="Content Placeholder 2">
            <a:extLst>
              <a:ext uri="{FF2B5EF4-FFF2-40B4-BE49-F238E27FC236}">
                <a16:creationId xmlns:a16="http://schemas.microsoft.com/office/drawing/2014/main" id="{EE517E6B-07E2-46C5-A782-710A0EF80C75}"/>
              </a:ext>
            </a:extLst>
          </p:cNvPr>
          <p:cNvSpPr>
            <a:spLocks noGrp="1"/>
          </p:cNvSpPr>
          <p:nvPr>
            <p:ph idx="1"/>
          </p:nvPr>
        </p:nvSpPr>
        <p:spPr/>
        <p:txBody>
          <a:bodyPr/>
          <a:lstStyle/>
          <a:p>
            <a:pPr>
              <a:buFont typeface="Arial" panose="020B0604020202020204" pitchFamily="34" charset="0"/>
              <a:buChar char="•"/>
            </a:pPr>
            <a:r>
              <a:rPr lang="en-US" dirty="0"/>
              <a:t>The CSA/</a:t>
            </a:r>
            <a:r>
              <a:rPr lang="en-US" dirty="0" err="1"/>
              <a:t>eCSA</a:t>
            </a:r>
            <a:r>
              <a:rPr lang="en-US" dirty="0"/>
              <a:t> procedures shall be respected by the STA of the non-AP MLD that operates on the link on which the AP performs CSA/</a:t>
            </a:r>
            <a:r>
              <a:rPr lang="en-US" dirty="0" err="1"/>
              <a:t>eCSA</a:t>
            </a:r>
            <a:r>
              <a:rPr lang="en-US" dirty="0"/>
              <a:t>, when any STAs of the non-AP MLD receive an CSA/</a:t>
            </a:r>
            <a:r>
              <a:rPr lang="en-US" dirty="0" err="1"/>
              <a:t>eCSA</a:t>
            </a:r>
            <a:r>
              <a:rPr lang="en-US" dirty="0"/>
              <a:t> element for that AP.</a:t>
            </a:r>
          </a:p>
          <a:p>
            <a:pPr>
              <a:buFont typeface="Arial" panose="020B0604020202020204" pitchFamily="34" charset="0"/>
              <a:buChar char="•"/>
            </a:pPr>
            <a:endParaRPr lang="en-US" dirty="0"/>
          </a:p>
          <a:p>
            <a:pPr>
              <a:buFont typeface="Arial" panose="020B0604020202020204" pitchFamily="34" charset="0"/>
              <a:buChar char="•"/>
            </a:pPr>
            <a:r>
              <a:rPr lang="en-US" dirty="0"/>
              <a:t>We propose the following:</a:t>
            </a:r>
          </a:p>
          <a:p>
            <a:pPr lvl="1">
              <a:buFont typeface="Arial" panose="020B0604020202020204" pitchFamily="34" charset="0"/>
              <a:buChar char="•"/>
            </a:pPr>
            <a:r>
              <a:rPr lang="en-US" dirty="0"/>
              <a:t>A first STA of a non-AP MLD that is operating after multi-link setup in the link with a first AP of an AP MLD that is performing CSA/</a:t>
            </a:r>
            <a:r>
              <a:rPr lang="en-US" dirty="0" err="1"/>
              <a:t>eCSA</a:t>
            </a:r>
            <a:r>
              <a:rPr lang="en-US" dirty="0"/>
              <a:t> procedure shall follow the CSA/</a:t>
            </a:r>
            <a:r>
              <a:rPr lang="en-US" dirty="0" err="1"/>
              <a:t>eCSA</a:t>
            </a:r>
            <a:r>
              <a:rPr lang="en-US" dirty="0"/>
              <a:t> procedure described in 11.9 (Extended Channel Switching), if that first STA has not received any Channel Switch Announcement element or Extended Channel Switch Announcement element from the first AP but a second STA that is part of the same non-AP MLD received an Channel Switch Announcement element or Extended Channel Switch Announcement element for that first AP from a second AP from the same AP MLD as that first AP, as if that first STA had received the Channel Switch Announcement frame or Extended channel switch announcement frame.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CB72AC01-4214-438A-8A8B-5723B714BF67}"/>
              </a:ext>
            </a:extLst>
          </p:cNvPr>
          <p:cNvSpPr>
            <a:spLocks noGrp="1"/>
          </p:cNvSpPr>
          <p:nvPr>
            <p:ph type="sldNum" idx="12"/>
          </p:nvPr>
        </p:nvSpPr>
        <p:spPr/>
        <p:txBody>
          <a:bodyPr/>
          <a:lstStyle/>
          <a:p>
            <a:r>
              <a:rPr lang="en-GB"/>
              <a:t>Slide </a:t>
            </a:r>
            <a:fld id="{440F5867-744E-4AA6-B0ED-4C44D2DFBB7B}" type="slidenum">
              <a:rPr lang="en-GB" smtClean="0"/>
              <a:pPr/>
              <a:t>3</a:t>
            </a:fld>
            <a:endParaRPr lang="en-GB" dirty="0"/>
          </a:p>
        </p:txBody>
      </p:sp>
      <p:sp>
        <p:nvSpPr>
          <p:cNvPr id="5" name="Footer Placeholder 4">
            <a:extLst>
              <a:ext uri="{FF2B5EF4-FFF2-40B4-BE49-F238E27FC236}">
                <a16:creationId xmlns:a16="http://schemas.microsoft.com/office/drawing/2014/main" id="{5248EE81-BAB0-4B87-9A40-E5567D310F6B}"/>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E523E996-8FDC-4DB7-AA3F-331D2F8852F8}"/>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0877442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99396A-3CA4-482C-AEE9-461C98731628}"/>
              </a:ext>
            </a:extLst>
          </p:cNvPr>
          <p:cNvSpPr>
            <a:spLocks noGrp="1"/>
          </p:cNvSpPr>
          <p:nvPr>
            <p:ph type="title"/>
          </p:nvPr>
        </p:nvSpPr>
        <p:spPr/>
        <p:txBody>
          <a:bodyPr/>
          <a:lstStyle/>
          <a:p>
            <a:r>
              <a:rPr lang="en-US" dirty="0"/>
              <a:t>Quiet element</a:t>
            </a:r>
          </a:p>
        </p:txBody>
      </p:sp>
      <p:sp>
        <p:nvSpPr>
          <p:cNvPr id="3" name="Content Placeholder 2">
            <a:extLst>
              <a:ext uri="{FF2B5EF4-FFF2-40B4-BE49-F238E27FC236}">
                <a16:creationId xmlns:a16="http://schemas.microsoft.com/office/drawing/2014/main" id="{DCB54F8D-E4AC-4270-B396-E5693581B01F}"/>
              </a:ext>
            </a:extLst>
          </p:cNvPr>
          <p:cNvSpPr>
            <a:spLocks noGrp="1"/>
          </p:cNvSpPr>
          <p:nvPr>
            <p:ph idx="1"/>
          </p:nvPr>
        </p:nvSpPr>
        <p:spPr/>
        <p:txBody>
          <a:bodyPr/>
          <a:lstStyle/>
          <a:p>
            <a:pPr>
              <a:buFont typeface="Arial" panose="020B0604020202020204" pitchFamily="34" charset="0"/>
              <a:buChar char="•"/>
            </a:pPr>
            <a:r>
              <a:rPr lang="en-US" dirty="0"/>
              <a:t>Similarly, we propose that if a first AP of an AP MLD includes a Quiet element in the beacon/probe response it transmits, then all the APs of the AP MLD include a Quiet element in the STA profile reporting this first AP in a Multi-link element in the beacon and probe response frames they transmit.</a:t>
            </a:r>
          </a:p>
        </p:txBody>
      </p:sp>
      <p:sp>
        <p:nvSpPr>
          <p:cNvPr id="4" name="Slide Number Placeholder 3">
            <a:extLst>
              <a:ext uri="{FF2B5EF4-FFF2-40B4-BE49-F238E27FC236}">
                <a16:creationId xmlns:a16="http://schemas.microsoft.com/office/drawing/2014/main" id="{44BB1811-6B8E-46BF-8BB0-7C5247DD4211}"/>
              </a:ext>
            </a:extLst>
          </p:cNvPr>
          <p:cNvSpPr>
            <a:spLocks noGrp="1"/>
          </p:cNvSpPr>
          <p:nvPr>
            <p:ph type="sldNum" idx="12"/>
          </p:nvPr>
        </p:nvSpPr>
        <p:spPr/>
        <p:txBody>
          <a:bodyPr/>
          <a:lstStyle/>
          <a:p>
            <a:r>
              <a:rPr lang="en-GB"/>
              <a:t>Slide </a:t>
            </a:r>
            <a:fld id="{440F5867-744E-4AA6-B0ED-4C44D2DFBB7B}" type="slidenum">
              <a:rPr lang="en-GB" smtClean="0"/>
              <a:pPr/>
              <a:t>4</a:t>
            </a:fld>
            <a:endParaRPr lang="en-GB" dirty="0"/>
          </a:p>
        </p:txBody>
      </p:sp>
      <p:sp>
        <p:nvSpPr>
          <p:cNvPr id="5" name="Footer Placeholder 4">
            <a:extLst>
              <a:ext uri="{FF2B5EF4-FFF2-40B4-BE49-F238E27FC236}">
                <a16:creationId xmlns:a16="http://schemas.microsoft.com/office/drawing/2014/main" id="{0ADAE736-9E55-4F32-8D7B-BE60BB9D109C}"/>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DE7BA961-9AFE-4AFB-8FEE-0A24E30E281E}"/>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19689777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If an AP1 of an AP MLD is performing Extended Channel Switch announcement procedure, then all the other APs of the AP MLD shall include in the beacon and probe response frames they transmit the same Extended Channel Switch Announcement element for AP1 as the one that AP1 is including in the beacon and probe response frames it transmits</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5</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32660413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1ACF83C-B214-4F27-8323-CCE05FAE4128}"/>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6E486A9A-35CD-4802-B2AC-9E37F8F10563}"/>
              </a:ext>
            </a:extLst>
          </p:cNvPr>
          <p:cNvSpPr>
            <a:spLocks noGrp="1"/>
          </p:cNvSpPr>
          <p:nvPr>
            <p:ph idx="1"/>
          </p:nvPr>
        </p:nvSpPr>
        <p:spPr/>
        <p:txBody>
          <a:bodyPr/>
          <a:lstStyle/>
          <a:p>
            <a:pPr>
              <a:buFont typeface="Arial" panose="020B0604020202020204" pitchFamily="34" charset="0"/>
              <a:buChar char="•"/>
            </a:pPr>
            <a:r>
              <a:rPr lang="en-US" dirty="0"/>
              <a:t>Do you support the following:</a:t>
            </a:r>
          </a:p>
          <a:p>
            <a:pPr lvl="1">
              <a:buFont typeface="Arial" panose="020B0604020202020204" pitchFamily="34" charset="0"/>
              <a:buChar char="•"/>
            </a:pPr>
            <a:r>
              <a:rPr lang="en-US" dirty="0"/>
              <a:t>A STA of a non-AP MLD that is operating after multi-link setup in the link with an AP of an AP MLD that is performing E-CSA procedure shall follow the E-CSA procedure described in 11.9 (Extended Channel Switching), even if that STA has not received any Extended Channel Switch Announcement element directly from the AP but another STA that is part of the same non-AP MLD received the corresponding Extended Channel Switch Announcement element from another AP from the same AP MLD, as if that first STA had received the Extended channel switch announcement frame.</a:t>
            </a:r>
          </a:p>
          <a:p>
            <a:pPr>
              <a:buFont typeface="Arial" panose="020B0604020202020204" pitchFamily="34" charset="0"/>
              <a:buChar char="•"/>
            </a:pPr>
            <a:endParaRPr lang="en-US" dirty="0"/>
          </a:p>
        </p:txBody>
      </p:sp>
      <p:sp>
        <p:nvSpPr>
          <p:cNvPr id="4" name="Slide Number Placeholder 3">
            <a:extLst>
              <a:ext uri="{FF2B5EF4-FFF2-40B4-BE49-F238E27FC236}">
                <a16:creationId xmlns:a16="http://schemas.microsoft.com/office/drawing/2014/main" id="{2CE7AE2A-5588-4B55-BB92-AE63ECB9CF57}"/>
              </a:ext>
            </a:extLst>
          </p:cNvPr>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5" name="Footer Placeholder 4">
            <a:extLst>
              <a:ext uri="{FF2B5EF4-FFF2-40B4-BE49-F238E27FC236}">
                <a16:creationId xmlns:a16="http://schemas.microsoft.com/office/drawing/2014/main" id="{1AF14BC7-B89C-413A-B831-1C9F6C67270D}"/>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201827CA-65BC-4CAB-B6E4-CC223FDCFE76}"/>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189319191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414EEAB-68D9-4D8D-98BC-3BECEF1E3BEE}"/>
              </a:ext>
            </a:extLst>
          </p:cNvPr>
          <p:cNvSpPr>
            <a:spLocks noGrp="1"/>
          </p:cNvSpPr>
          <p:nvPr>
            <p:ph type="title"/>
          </p:nvPr>
        </p:nvSpPr>
        <p:spPr/>
        <p:txBody>
          <a:bodyPr/>
          <a:lstStyle/>
          <a:p>
            <a:r>
              <a:rPr lang="en-US" dirty="0"/>
              <a:t>SP</a:t>
            </a:r>
          </a:p>
        </p:txBody>
      </p:sp>
      <p:sp>
        <p:nvSpPr>
          <p:cNvPr id="3" name="Content Placeholder 2">
            <a:extLst>
              <a:ext uri="{FF2B5EF4-FFF2-40B4-BE49-F238E27FC236}">
                <a16:creationId xmlns:a16="http://schemas.microsoft.com/office/drawing/2014/main" id="{1C2119DF-9F7E-4E23-B4A8-CA4EB4D04BAF}"/>
              </a:ext>
            </a:extLst>
          </p:cNvPr>
          <p:cNvSpPr>
            <a:spLocks noGrp="1"/>
          </p:cNvSpPr>
          <p:nvPr>
            <p:ph idx="1"/>
          </p:nvPr>
        </p:nvSpPr>
        <p:spPr/>
        <p:txBody>
          <a:bodyPr/>
          <a:lstStyle/>
          <a:p>
            <a:pPr>
              <a:buFont typeface="Arial" panose="020B0604020202020204" pitchFamily="34" charset="0"/>
              <a:buChar char="•"/>
            </a:pPr>
            <a:r>
              <a:rPr lang="en-US" dirty="0"/>
              <a:t>Do you support that:</a:t>
            </a:r>
          </a:p>
          <a:p>
            <a:pPr lvl="1">
              <a:buFont typeface="Arial" panose="020B0604020202020204" pitchFamily="34" charset="0"/>
              <a:buChar char="•"/>
            </a:pPr>
            <a:r>
              <a:rPr lang="en-US" dirty="0"/>
              <a:t>if an AP of an AP MLD includes a Quiet element in the beacon/probe response it transmits, then all the APs of the AP MLD include a Quiet element in the STA profile reporting this AP in a Multi-link element in the beacon and probe response frames they transmit.</a:t>
            </a:r>
          </a:p>
          <a:p>
            <a:endParaRPr lang="en-US" dirty="0"/>
          </a:p>
        </p:txBody>
      </p:sp>
      <p:sp>
        <p:nvSpPr>
          <p:cNvPr id="4" name="Slide Number Placeholder 3">
            <a:extLst>
              <a:ext uri="{FF2B5EF4-FFF2-40B4-BE49-F238E27FC236}">
                <a16:creationId xmlns:a16="http://schemas.microsoft.com/office/drawing/2014/main" id="{DB8C275E-71CE-433A-A0B3-445F76491A26}"/>
              </a:ext>
            </a:extLst>
          </p:cNvPr>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5" name="Footer Placeholder 4">
            <a:extLst>
              <a:ext uri="{FF2B5EF4-FFF2-40B4-BE49-F238E27FC236}">
                <a16:creationId xmlns:a16="http://schemas.microsoft.com/office/drawing/2014/main" id="{962839EA-5B63-47B2-9676-7E31E2F4B821}"/>
              </a:ext>
            </a:extLst>
          </p:cNvPr>
          <p:cNvSpPr>
            <a:spLocks noGrp="1"/>
          </p:cNvSpPr>
          <p:nvPr>
            <p:ph type="ftr" idx="14"/>
          </p:nvPr>
        </p:nvSpPr>
        <p:spPr/>
        <p:txBody>
          <a:bodyPr/>
          <a:lstStyle/>
          <a:p>
            <a:r>
              <a:rPr lang="en-GB" dirty="0"/>
              <a:t>Laurent Cariou, Intel Corporation</a:t>
            </a:r>
          </a:p>
        </p:txBody>
      </p:sp>
      <p:sp>
        <p:nvSpPr>
          <p:cNvPr id="6" name="Date Placeholder 5">
            <a:extLst>
              <a:ext uri="{FF2B5EF4-FFF2-40B4-BE49-F238E27FC236}">
                <a16:creationId xmlns:a16="http://schemas.microsoft.com/office/drawing/2014/main" id="{52A64771-EE47-4BCA-A153-5D5C28D2A7A2}"/>
              </a:ext>
            </a:extLst>
          </p:cNvPr>
          <p:cNvSpPr>
            <a:spLocks noGrp="1"/>
          </p:cNvSpPr>
          <p:nvPr>
            <p:ph type="dt" idx="15"/>
          </p:nvPr>
        </p:nvSpPr>
        <p:spPr/>
        <p:txBody>
          <a:bodyPr/>
          <a:lstStyle/>
          <a:p>
            <a:r>
              <a:rPr lang="en-US" dirty="0"/>
              <a:t>July 2020</a:t>
            </a:r>
            <a:endParaRPr lang="en-GB" dirty="0"/>
          </a:p>
        </p:txBody>
      </p:sp>
    </p:spTree>
    <p:extLst>
      <p:ext uri="{BB962C8B-B14F-4D97-AF65-F5344CB8AC3E}">
        <p14:creationId xmlns:p14="http://schemas.microsoft.com/office/powerpoint/2010/main" val="2091883417"/>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 (1)</Template>
  <TotalTime>61117</TotalTime>
  <Words>684</Words>
  <Application>Microsoft Office PowerPoint</Application>
  <PresentationFormat>Widescreen</PresentationFormat>
  <Paragraphs>50</Paragraphs>
  <Slides>7</Slides>
  <Notes>1</Notes>
  <HiddenSlides>0</HiddenSlides>
  <MMClips>0</MMClips>
  <ScaleCrop>false</ScaleCrop>
  <HeadingPairs>
    <vt:vector size="8" baseType="variant">
      <vt:variant>
        <vt:lpstr>Fonts Used</vt:lpstr>
      </vt:variant>
      <vt:variant>
        <vt:i4>2</vt:i4>
      </vt:variant>
      <vt:variant>
        <vt:lpstr>Theme</vt:lpstr>
      </vt:variant>
      <vt:variant>
        <vt:i4>1</vt:i4>
      </vt:variant>
      <vt:variant>
        <vt:lpstr>Embedded OLE Servers</vt:lpstr>
      </vt:variant>
      <vt:variant>
        <vt:i4>1</vt:i4>
      </vt:variant>
      <vt:variant>
        <vt:lpstr>Slide Titles</vt:lpstr>
      </vt:variant>
      <vt:variant>
        <vt:i4>7</vt:i4>
      </vt:variant>
    </vt:vector>
  </HeadingPairs>
  <TitlesOfParts>
    <vt:vector size="11" baseType="lpstr">
      <vt:lpstr>Arial</vt:lpstr>
      <vt:lpstr>Times New Roman</vt:lpstr>
      <vt:lpstr>Office Theme</vt:lpstr>
      <vt:lpstr>Document</vt:lpstr>
      <vt:lpstr>CSA/eCSA within AP MLD</vt:lpstr>
      <vt:lpstr>CSA-eCSA</vt:lpstr>
      <vt:lpstr>CSA/eCSA from non-AP MLD</vt:lpstr>
      <vt:lpstr>Quiet element</vt:lpstr>
      <vt:lpstr>SP</vt:lpstr>
      <vt:lpstr>SP</vt:lpstr>
      <vt:lpstr>SP</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Park, Minyoung</dc:creator>
  <cp:keywords>CTPClassification=CTP_NT</cp:keywords>
  <cp:lastModifiedBy>Cariou, Laurent</cp:lastModifiedBy>
  <cp:revision>519</cp:revision>
  <cp:lastPrinted>1601-01-01T00:00:00Z</cp:lastPrinted>
  <dcterms:created xsi:type="dcterms:W3CDTF">2019-10-14T21:51:06Z</dcterms:created>
  <dcterms:modified xsi:type="dcterms:W3CDTF">2020-07-28T00:29:38Z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e02c71ae-ba4f-4c46-adc7-06d3be3529c3</vt:lpwstr>
  </property>
  <property fmtid="{D5CDD505-2E9C-101B-9397-08002B2CF9AE}" pid="3" name="CTP_TimeStamp">
    <vt:lpwstr>2020-07-28 00:29:38Z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CTP_NT</vt:lpwstr>
  </property>
</Properties>
</file>