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65" r:id="rId7"/>
    <p:sldId id="266" r:id="rId8"/>
    <p:sldId id="368" r:id="rId9"/>
    <p:sldId id="268" r:id="rId10"/>
    <p:sldId id="280" r:id="rId11"/>
    <p:sldId id="367" r:id="rId12"/>
    <p:sldId id="321" r:id="rId13"/>
    <p:sldId id="370" r:id="rId14"/>
    <p:sldId id="369" r:id="rId15"/>
    <p:sldId id="274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BA9253-50CE-455B-A5AC-398FBCDA0CEA}" v="3" dt="2020-07-28T01:29:05.0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9" autoAdjust="0"/>
    <p:restoredTop sz="94660"/>
  </p:normalViewPr>
  <p:slideViewPr>
    <p:cSldViewPr>
      <p:cViewPr varScale="1">
        <p:scale>
          <a:sx n="74" d="100"/>
          <a:sy n="74" d="100"/>
        </p:scale>
        <p:origin x="72" y="78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9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49BA9253-50CE-455B-A5AC-398FBCDA0CEA}"/>
    <pc:docChg chg="undo custSel modSld modMainMaster">
      <pc:chgData name="Joseph Levy" userId="3766db8f-7892-44ce-ae9b-8fce39950acf" providerId="ADAL" clId="{49BA9253-50CE-455B-A5AC-398FBCDA0CEA}" dt="2020-07-28T19:25:03.564" v="246" actId="27107"/>
      <pc:docMkLst>
        <pc:docMk/>
      </pc:docMkLst>
      <pc:sldChg chg="modSp mod">
        <pc:chgData name="Joseph Levy" userId="3766db8f-7892-44ce-ae9b-8fce39950acf" providerId="ADAL" clId="{49BA9253-50CE-455B-A5AC-398FBCDA0CEA}" dt="2020-07-28T19:25:03.564" v="246" actId="27107"/>
        <pc:sldMkLst>
          <pc:docMk/>
          <pc:sldMk cId="894173404" sldId="369"/>
        </pc:sldMkLst>
        <pc:spChg chg="mod">
          <ac:chgData name="Joseph Levy" userId="3766db8f-7892-44ce-ae9b-8fce39950acf" providerId="ADAL" clId="{49BA9253-50CE-455B-A5AC-398FBCDA0CEA}" dt="2020-07-28T19:25:03.564" v="246" actId="27107"/>
          <ac:spMkLst>
            <pc:docMk/>
            <pc:sldMk cId="894173404" sldId="369"/>
            <ac:spMk id="3" creationId="{00000000-0000-0000-0000-000000000000}"/>
          </ac:spMkLst>
        </pc:spChg>
      </pc:sldChg>
      <pc:sldMasterChg chg="modSp mod">
        <pc:chgData name="Joseph Levy" userId="3766db8f-7892-44ce-ae9b-8fce39950acf" providerId="ADAL" clId="{49BA9253-50CE-455B-A5AC-398FBCDA0CEA}" dt="2020-07-28T01:26:47.294" v="1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49BA9253-50CE-455B-A5AC-398FBCDA0CEA}" dt="2020-07-28T01:26:47.29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2009</a:t>
            </a: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6DCF333B-947A-4500-AB79-A2728DBCF767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7302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Jan 2009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F76AD833-F326-48D3-A662-B127F7E4458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  <p:sp>
        <p:nvSpPr>
          <p:cNvPr id="133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1869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802.11-16/1093r2</a:t>
            </a:r>
          </a:p>
        </p:txBody>
      </p:sp>
      <p:sp>
        <p:nvSpPr>
          <p:cNvPr id="16388" name="Rectangle 3"/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163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9EFE332B-4021-47BB-B2B7-CB32DEB01A9B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 dirty="0"/>
          </a:p>
        </p:txBody>
      </p:sp>
      <p:sp>
        <p:nvSpPr>
          <p:cNvPr id="163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163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240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802.11-16/1093r2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August, 17 2016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Joseph Levy (InterDigital)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1A0F9B1D-73C6-47E5-9FB5-FE6C23108F33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258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802.11-20/1139r1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013-04-AANI-draft-technical-report-on-interworking-between-3gpp-5g-network-wlan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802.11/attendance-log?d=07/28/2020&amp;p=3130400005&amp;t=4720004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board/pat/pat-slideset.ppt" TargetMode="External"/><Relationship Id="rId5" Type="http://schemas.openxmlformats.org/officeDocument/2006/relationships/hyperlink" Target="http://www.ieee.org/web/membership/ethics/code_ethics.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0580-00-AANI-consideration-of-interworking-between-3gpp-5g-core-and-ieee-802-11.pptx" TargetMode="External"/><Relationship Id="rId3" Type="http://schemas.openxmlformats.org/officeDocument/2006/relationships/hyperlink" Target="https://mentor.ieee.org/802.11/dcn/19/11-19-1529-01-AANI-objective-and-scope-of-technical-report-on-interworking-between-5g-core-network-and-wlan.docx" TargetMode="External"/><Relationship Id="rId7" Type="http://schemas.openxmlformats.org/officeDocument/2006/relationships/hyperlink" Target="https://mentor.ieee.org/802.11/dcn/20/11-20-0013-01-AANI-draft-technical-report-on-interworking-between-3gpp-5g-network-wlan.docx" TargetMode="External"/><Relationship Id="rId2" Type="http://schemas.openxmlformats.org/officeDocument/2006/relationships/hyperlink" Target="https://mentor.ieee.org/802.11/dcn/19/11-19-1160-01-AANI-proposal-on-interworking-between-ieee-802-11-wlan-and-3gpp-5g-core-network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0-AANI-draft-technical-report-on-interworking-between-3gpp-5g-network-wlan.docx" TargetMode="External"/><Relationship Id="rId11" Type="http://schemas.openxmlformats.org/officeDocument/2006/relationships/hyperlink" Target="https://mentor.ieee.org/802.11/dcn/20/11-20-1031-02-AANI-11-20-0013-00-aani-draft-technical-report-on-interworking-between-3gpp-5g-network-wlan-intel-comments.docx" TargetMode="External"/><Relationship Id="rId5" Type="http://schemas.openxmlformats.org/officeDocument/2006/relationships/hyperlink" Target="https://mentor.ieee.org/802.11/dcn/19/11-19-1843-00-AANI-initial-technical-draft-report-on-interworking-between-3gpp-5g-network-and-wlan.docx" TargetMode="External"/><Relationship Id="rId10" Type="http://schemas.openxmlformats.org/officeDocument/2006/relationships/hyperlink" Target="https://mentor.ieee.org/802.11/dcn/20/11-20-0013-03-AANI-draft-technical-report-on-interworking-between-3gpp-5g-network-wlan.docx" TargetMode="External"/><Relationship Id="rId4" Type="http://schemas.openxmlformats.org/officeDocument/2006/relationships/hyperlink" Target="https://mentor.ieee.org/802.11/dcn/19/11-19-2046-00-AANI-the-initial-technical-draft-report-on-interworking-between-3gpp-5g-network-network.pptx" TargetMode="External"/><Relationship Id="rId9" Type="http://schemas.openxmlformats.org/officeDocument/2006/relationships/hyperlink" Target="https://mentor.ieee.org/802.11/dcn/20/11-20-0013-02-AANI-draft-technical-report-on-interworking-between-3gpp-5g-network-wlan.doc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dirty="0"/>
              <a:t>AANI SC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5607"/>
            <a:ext cx="10361084" cy="380999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2019-07-28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0421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154594"/>
              </p:ext>
            </p:extLst>
          </p:nvPr>
        </p:nvGraphicFramePr>
        <p:xfrm>
          <a:off x="461963" y="2500312"/>
          <a:ext cx="11333162" cy="390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5941" imgH="2844112" progId="Word.Document.8">
                  <p:embed/>
                </p:oleObj>
              </mc:Choice>
              <mc:Fallback>
                <p:oleObj name="Document" r:id="rId4" imgW="8245941" imgH="2844112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500312"/>
                        <a:ext cx="11333162" cy="3900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r>
              <a:rPr lang="en-US" dirty="0"/>
              <a:t>Discussion /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11658600" cy="4876800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hlinkClick r:id="rId2"/>
              </a:rPr>
              <a:t>11-20/0013r4</a:t>
            </a:r>
            <a:r>
              <a:rPr lang="en-US" sz="3200" dirty="0"/>
              <a:t> </a:t>
            </a:r>
            <a:r>
              <a:rPr lang="en-US" sz="3200" b="0" dirty="0"/>
              <a:t>“Draft technical report on interworking between 3GPP 5G network &amp; WLAN”, Hyun Seo OH (ETRI), et al.</a:t>
            </a:r>
          </a:p>
          <a:p>
            <a:pPr marL="0" indent="0">
              <a:spcBef>
                <a:spcPts val="200"/>
              </a:spcBef>
              <a:defRPr/>
            </a:pPr>
            <a:endParaRPr lang="en-US" sz="3200" b="0" dirty="0"/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sz="3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509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118" y="1349537"/>
            <a:ext cx="10611248" cy="5027614"/>
          </a:xfrm>
        </p:spPr>
        <p:txBody>
          <a:bodyPr/>
          <a:lstStyle/>
          <a:p>
            <a:pPr marL="0" indent="0">
              <a:spcBef>
                <a:spcPts val="200"/>
              </a:spcBef>
              <a:defRPr/>
            </a:pPr>
            <a:r>
              <a:rPr lang="en-US" dirty="0"/>
              <a:t>Should the AANI SC request a 20 day 802.11 WG comment collection on the “Draft technical report on interworking between 3GPP 5G network &amp; WLAN" 11-20/0013R4?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b="0" dirty="0"/>
              <a:t>Yes:		15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b="0" dirty="0"/>
              <a:t>No:		  0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b="0" dirty="0"/>
              <a:t>Abstain:	  1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sz="1400" b="0" dirty="0"/>
              <a:t>No Answer: 2</a:t>
            </a:r>
          </a:p>
          <a:p>
            <a:pPr marL="0" indent="0">
              <a:spcBef>
                <a:spcPts val="200"/>
              </a:spcBef>
              <a:defRPr/>
            </a:pPr>
            <a:endParaRPr lang="en-US" altLang="en-US" sz="1400" b="0" dirty="0"/>
          </a:p>
          <a:p>
            <a:pPr marL="0" indent="0">
              <a:spcBef>
                <a:spcPts val="200"/>
              </a:spcBef>
              <a:defRPr/>
            </a:pPr>
            <a:endParaRPr lang="en-US" altLang="en-US" sz="1400" b="0" dirty="0"/>
          </a:p>
          <a:p>
            <a:pPr marL="0" indent="0">
              <a:spcBef>
                <a:spcPts val="200"/>
              </a:spcBef>
              <a:defRPr/>
            </a:pPr>
            <a:r>
              <a:rPr lang="en-US" altLang="en-US" dirty="0"/>
              <a:t>Result: the 802.11 AANI Chair will request that the 802.11 WG Chair run a 20 day comment collection on the report, starting on or about 31 July.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173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altLang="en-US" dirty="0"/>
              <a:t>Future Sessions Planning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900914" y="1219200"/>
            <a:ext cx="10777008" cy="5256214"/>
          </a:xfrm>
        </p:spPr>
        <p:txBody>
          <a:bodyPr/>
          <a:lstStyle/>
          <a:p>
            <a:r>
              <a:rPr lang="it-IT" altLang="en-US" sz="2000" b="0" i="1" dirty="0"/>
              <a:t>802.11 WG Plenary Teleconferences:</a:t>
            </a:r>
          </a:p>
          <a:p>
            <a:r>
              <a:rPr lang="it-IT" altLang="en-US" sz="1800" b="0" i="1" dirty="0"/>
              <a:t>	</a:t>
            </a:r>
            <a:r>
              <a:rPr lang="it-IT" altLang="en-US" sz="1600" b="0" i="1" dirty="0"/>
              <a:t>	</a:t>
            </a:r>
            <a:r>
              <a:rPr lang="it-IT" altLang="en-US" sz="1800" b="0" i="1" dirty="0"/>
              <a:t>16 July 2020 9am-11am EDT </a:t>
            </a:r>
            <a:r>
              <a:rPr lang="it-IT" altLang="en-US" sz="1600" b="0" i="1" dirty="0"/>
              <a:t>– Closing Plenary, including motions. (Announce AANI SC Comment Collection)</a:t>
            </a:r>
          </a:p>
          <a:p>
            <a:r>
              <a:rPr lang="it-IT" altLang="en-US" sz="2000" dirty="0"/>
              <a:t>AANI SC Teleconference Plan: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dirty="0">
                <a:latin typeface="Times New Roman" panose="02020603050405020304" pitchFamily="18" charset="0"/>
              </a:rPr>
              <a:t>Tuesday </a:t>
            </a:r>
            <a:r>
              <a:rPr lang="en-US" dirty="0">
                <a:latin typeface="Times New Roman" panose="02020603050405020304" pitchFamily="18" charset="0"/>
              </a:rPr>
              <a:t>25 August 9:00am-10:00am ET: </a:t>
            </a:r>
            <a:r>
              <a:rPr lang="it-IT" altLang="en-US" dirty="0"/>
              <a:t>Review comments, Assign comments for resolution.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000" dirty="0">
                <a:latin typeface="Times New Roman" panose="02020603050405020304" pitchFamily="18" charset="0"/>
              </a:rPr>
              <a:t>Tuesday </a:t>
            </a:r>
            <a:r>
              <a:rPr lang="en-US" sz="2000" dirty="0">
                <a:latin typeface="Times New Roman" panose="02020603050405020304" pitchFamily="18" charset="0"/>
              </a:rPr>
              <a:t>1 September 9:00am-10:00am ET: Comment resolution	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en-US" sz="2000" dirty="0">
                <a:latin typeface="Times New Roman" panose="02020603050405020304" pitchFamily="18" charset="0"/>
              </a:rPr>
              <a:t>Tuesday </a:t>
            </a:r>
            <a:r>
              <a:rPr lang="en-US" sz="2000" dirty="0">
                <a:latin typeface="Times New Roman" panose="02020603050405020304" pitchFamily="18" charset="0"/>
              </a:rPr>
              <a:t>8 September 9:00am-10:00am ET: Comment resolution</a:t>
            </a:r>
          </a:p>
          <a:p>
            <a:pPr marL="57150" indent="0"/>
            <a:r>
              <a:rPr lang="it-IT" altLang="en-US" sz="2000" b="1" dirty="0">
                <a:cs typeface="+mn-cs"/>
              </a:rPr>
              <a:t>	Additional Teleconferences Scheduled as required (with 10 days notice)</a:t>
            </a:r>
          </a:p>
          <a:p>
            <a:pPr marL="57150" indent="0"/>
            <a:r>
              <a:rPr lang="it-IT" altLang="en-US" sz="2000" dirty="0"/>
              <a:t>Note: September Interim Meeting (14-17 September)</a:t>
            </a:r>
            <a:endParaRPr lang="it-IT" altLang="en-US" sz="2000" b="1" dirty="0">
              <a:cs typeface="+mn-cs"/>
            </a:endParaRPr>
          </a:p>
          <a:p>
            <a:r>
              <a:rPr lang="en-US" dirty="0"/>
              <a:t>The AANI SC is contribution driven, </a:t>
            </a:r>
            <a:r>
              <a:rPr lang="en-US" dirty="0">
                <a:highlight>
                  <a:srgbClr val="FFFF00"/>
                </a:highlight>
              </a:rPr>
              <a:t>contributions are requested</a:t>
            </a:r>
            <a:r>
              <a:rPr lang="en-US" dirty="0"/>
              <a:t>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Contributions on interworking/integration of 802.11 with the 3GPP Next Generation System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 </a:t>
            </a:r>
            <a:endParaRPr lang="en-US" altLang="en-US" dirty="0"/>
          </a:p>
          <a:p>
            <a:pPr lvl="2"/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49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12799" y="1524000"/>
            <a:ext cx="10665885" cy="4951414"/>
          </a:xfrm>
          <a:ln/>
        </p:spPr>
        <p:txBody>
          <a:bodyPr/>
          <a:lstStyle/>
          <a:p>
            <a:pPr algn="ctr"/>
            <a:r>
              <a:rPr lang="en-US" altLang="en-US" sz="2800" dirty="0"/>
              <a:t>Agenda for:</a:t>
            </a:r>
          </a:p>
          <a:p>
            <a:pPr algn="ctr"/>
            <a:r>
              <a:rPr lang="en-US" altLang="en-US" sz="2800" dirty="0"/>
              <a:t> 802.11 AANI SC </a:t>
            </a:r>
            <a:br>
              <a:rPr lang="en-US" altLang="en-US" sz="2800" dirty="0"/>
            </a:br>
            <a:r>
              <a:rPr lang="en-US" altLang="en-US" dirty="0"/>
              <a:t>(Advanced Access Network Interface Standing Committee)</a:t>
            </a:r>
          </a:p>
          <a:p>
            <a:pPr algn="ctr"/>
            <a:r>
              <a:rPr lang="en-US" altLang="en-US" dirty="0"/>
              <a:t>28 July 2020</a:t>
            </a:r>
          </a:p>
          <a:p>
            <a:pPr algn="ctr"/>
            <a:r>
              <a:rPr lang="en-GB" dirty="0"/>
              <a:t>  Teleconference</a:t>
            </a:r>
          </a:p>
          <a:p>
            <a:pPr algn="ctr"/>
            <a:r>
              <a:rPr lang="en-US" altLang="en-US" dirty="0"/>
              <a:t>Chair: Joseph Levy (InterDigital)</a:t>
            </a:r>
          </a:p>
          <a:p>
            <a:pPr algn="ctr"/>
            <a:r>
              <a:rPr lang="en-US" altLang="en-US" dirty="0"/>
              <a:t>Vice Chair: Open</a:t>
            </a:r>
          </a:p>
          <a:p>
            <a:pPr algn="ctr"/>
            <a:r>
              <a:rPr lang="en-US" altLang="en-US" dirty="0"/>
              <a:t>Secretary: Open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pPr eaLnBrk="1" hangingPunct="1"/>
            <a:r>
              <a:rPr lang="en-US" altLang="en-US" dirty="0"/>
              <a:t>Reminders and Rules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11742" y="914400"/>
            <a:ext cx="11151658" cy="5561014"/>
          </a:xfrm>
        </p:spPr>
        <p:txBody>
          <a:bodyPr/>
          <a:lstStyle/>
          <a:p>
            <a:r>
              <a:rPr lang="en-US" altLang="en-US" sz="2800" dirty="0"/>
              <a:t>Call for Secretary</a:t>
            </a:r>
          </a:p>
          <a:p>
            <a:pPr eaLnBrk="1" hangingPunct="1"/>
            <a:r>
              <a:rPr lang="en-US" altLang="en-US" sz="2800" dirty="0"/>
              <a:t>Reminders to attendees:</a:t>
            </a:r>
          </a:p>
          <a:p>
            <a:pPr lvl="1"/>
            <a:r>
              <a:rPr lang="en-US" altLang="en-US" sz="2400" dirty="0"/>
              <a:t>Please record your attendance: </a:t>
            </a:r>
            <a:r>
              <a:rPr lang="en-US" sz="1400" dirty="0">
                <a:hlinkClick r:id="rId3"/>
              </a:rPr>
              <a:t>https://imat.ieee.org/802.11/attendance-log?d=07/28/2020&amp;p=3130400005&amp;t=47200043</a:t>
            </a:r>
            <a:r>
              <a:rPr lang="en-US" altLang="en-US" sz="1600" dirty="0"/>
              <a:t> </a:t>
            </a:r>
            <a:endParaRPr lang="en-US" altLang="en-US" sz="2400" dirty="0"/>
          </a:p>
          <a:p>
            <a:pPr lvl="1" eaLnBrk="1" hangingPunct="1"/>
            <a:r>
              <a:rPr lang="en-US" altLang="en-US" sz="2400" dirty="0"/>
              <a:t>Please mute yourself, unless you wish to speak</a:t>
            </a:r>
          </a:p>
          <a:p>
            <a:pPr lvl="1" eaLnBrk="1" hangingPunct="1"/>
            <a:r>
              <a:rPr lang="en-US" altLang="en-US" sz="2400" dirty="0"/>
              <a:t>No recordings</a:t>
            </a:r>
          </a:p>
          <a:p>
            <a:pPr eaLnBrk="1" hangingPunct="1"/>
            <a:r>
              <a:rPr lang="en-US" altLang="en-US" sz="2800" dirty="0"/>
              <a:t>AANI SC Operating Rules:</a:t>
            </a:r>
          </a:p>
          <a:p>
            <a:pPr lvl="1" eaLnBrk="1" hangingPunct="1"/>
            <a:r>
              <a:rPr lang="en-US" altLang="en-US" sz="2400" dirty="0"/>
              <a:t>Anyone present can vote on straw polls</a:t>
            </a:r>
          </a:p>
          <a:p>
            <a:pPr lvl="1" eaLnBrk="1" hangingPunct="1"/>
            <a:r>
              <a:rPr lang="en-US" altLang="en-US" sz="1600" dirty="0"/>
              <a:t>Non-preannounced Motions are not in order during 802.11 teleconferences</a:t>
            </a:r>
          </a:p>
          <a:p>
            <a:pPr lvl="1" eaLnBrk="1" hangingPunct="1"/>
            <a:r>
              <a:rPr lang="en-US" altLang="en-US" sz="1600" dirty="0"/>
              <a:t>Motions with 10 days notice are allowed (please contact the Chair)</a:t>
            </a:r>
          </a:p>
          <a:p>
            <a:pPr lvl="1" eaLnBrk="1" hangingPunct="1"/>
            <a:r>
              <a:rPr lang="en-US" altLang="en-US" sz="2400" dirty="0"/>
              <a:t>During the WG Plenary Motions are in order – so Motions can be made.</a:t>
            </a:r>
          </a:p>
          <a:p>
            <a:pPr lvl="1" eaLnBrk="1" hangingPunct="1"/>
            <a:r>
              <a:rPr lang="en-US" altLang="en-US" sz="2400" dirty="0"/>
              <a:t>	Anyone present can vote or make motions</a:t>
            </a:r>
          </a:p>
          <a:p>
            <a:pPr lvl="1" eaLnBrk="1" hangingPunct="1"/>
            <a:r>
              <a:rPr lang="en-US" altLang="en-US" sz="2400" dirty="0"/>
              <a:t>	75% majority required to pass </a:t>
            </a:r>
          </a:p>
          <a:p>
            <a:r>
              <a:rPr lang="en-US" altLang="en-US" sz="2800" dirty="0"/>
              <a:t>Note this is a one-hour teleconference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2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657224"/>
          </a:xfrm>
        </p:spPr>
        <p:txBody>
          <a:bodyPr/>
          <a:lstStyle/>
          <a:p>
            <a:pPr eaLnBrk="1" hangingPunct="1"/>
            <a:r>
              <a:rPr lang="en-US" altLang="en-US" dirty="0"/>
              <a:t>Agenda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56724" y="1219200"/>
            <a:ext cx="10978036" cy="5256213"/>
          </a:xfrm>
        </p:spPr>
        <p:txBody>
          <a:bodyPr/>
          <a:lstStyle/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Call for Secretary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Administrative: Reminders, Rules, Guidelines, Resources,  Participation, Approval of Minutes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altLang="en-US" dirty="0"/>
              <a:t>Background/Status</a:t>
            </a:r>
          </a:p>
          <a:p>
            <a:pPr marL="457200" indent="-457200">
              <a:spcBef>
                <a:spcPts val="200"/>
              </a:spcBef>
              <a:buFont typeface="Times New Roman" panose="02020603050405020304" pitchFamily="18" charset="0"/>
              <a:buAutoNum type="arabicPeriod"/>
              <a:defRPr/>
            </a:pPr>
            <a:r>
              <a:rPr lang="en-US" dirty="0"/>
              <a:t>Technical Discussion / Contributions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dirty="0"/>
              <a:t>On interworking between 3GPP 5G network &amp; WLAN </a:t>
            </a:r>
          </a:p>
          <a:p>
            <a:pPr marL="1257300" lvl="2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/>
              <a:t>11-20/0013r4 “Draft technical report on interworking between 3GPP 5G network &amp; WLAN”, Hyun Seo OH (ETRI), et al.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dirty="0"/>
              <a:t>Straw Poll on comment collection</a:t>
            </a:r>
          </a:p>
          <a:p>
            <a:pPr marL="457200" indent="-457200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altLang="en-US" dirty="0"/>
              <a:t>Future Sessions Planning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581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9A92-BF3E-43D7-B080-F0104D6B9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US" altLang="en-US" dirty="0"/>
              <a:t>Guidelines for IEEE-SA Meetings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DC840-3D08-462E-8EE4-982DE5C72F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07F00-F37C-4244-A16F-C28D05A017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D6072B-7049-4D6F-8190-4CBA8CDB29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36AA29B-7296-4958-AD1C-F6C518615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343" y="1143000"/>
            <a:ext cx="11125200" cy="533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400" dirty="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400" dirty="0"/>
              <a:t>Technical considerations remain primary focus</a:t>
            </a:r>
            <a:endParaRPr lang="en-US" altLang="en-US" sz="1400" dirty="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800" b="1" dirty="0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50" b="1" dirty="0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400" b="1" dirty="0"/>
            </a:b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See </a:t>
            </a:r>
            <a:r>
              <a:rPr lang="en-US" altLang="en-US" sz="1400" b="1" i="1" dirty="0"/>
              <a:t>IEEE-SA Standards Board Operations Manual</a:t>
            </a:r>
            <a:r>
              <a:rPr lang="en-US" altLang="en-US" sz="1400" b="1" dirty="0"/>
              <a:t>, clause 5.3.10 and </a:t>
            </a:r>
            <a:r>
              <a:rPr lang="en-GB" altLang="en-US" sz="1400" b="1" dirty="0"/>
              <a:t>“Promoting Competition and Innovation: What You Need to Know about the IEEE Standards Association's Antitrust and Competition Policy”</a:t>
            </a:r>
            <a:r>
              <a:rPr lang="en-US" altLang="en-US" sz="1400" b="1" dirty="0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400" b="1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400" b="1" dirty="0"/>
              <a:t>This slide set is available </a:t>
            </a:r>
            <a:br>
              <a:rPr lang="en-US" altLang="en-US" sz="1400" b="1" dirty="0"/>
            </a:br>
            <a:r>
              <a:rPr lang="en-US" altLang="en-US" sz="1400" b="1" dirty="0"/>
              <a:t>at https://development.standards.ieee.org/myproject/Public/mytools/mob/preparslides.ppt</a:t>
            </a:r>
          </a:p>
        </p:txBody>
      </p:sp>
    </p:spTree>
    <p:extLst>
      <p:ext uri="{BB962C8B-B14F-4D97-AF65-F5344CB8AC3E}">
        <p14:creationId xmlns:p14="http://schemas.microsoft.com/office/powerpoint/2010/main" val="18803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chemeClr val="tx1"/>
                </a:solidFill>
              </a:rPr>
              <a:t>Resources – URLs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Link to IEEE Disclosure of Affiliation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3"/>
              </a:rPr>
              <a:t>http://standards.ieee.org/faqs/affiliationFAQ.html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Links to IEEE Antitrust Guidelines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4"/>
              </a:rPr>
              <a:t>http://standards.ieee.org/resources/antitrust-guidelines.pdf</a:t>
            </a: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Code of Ethics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5"/>
              </a:rPr>
              <a:t>http://www.ieee.org/web/membership/ethics/code_ethics.html</a:t>
            </a:r>
            <a:r>
              <a:rPr lang="en-US" alt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Link to IEEE Patent Policy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>
                <a:hlinkClick r:id="rId6"/>
              </a:rPr>
              <a:t>http://standards.ieee.org/board/pat/pat-slideset.ppt</a:t>
            </a:r>
            <a:endParaRPr lang="en-US" alt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977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57199"/>
          </a:xfrm>
        </p:spPr>
        <p:txBody>
          <a:bodyPr/>
          <a:lstStyle/>
          <a:p>
            <a:r>
              <a:rPr lang="en-GB" altLang="en-US" dirty="0">
                <a:ea typeface="MS Gothic" panose="020B0609070205080204" pitchFamily="49" charset="-128"/>
              </a:rPr>
              <a:t>Participation in IEEE 802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996" y="1143000"/>
            <a:ext cx="10361084" cy="51816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IEEE-SA Standards Board Bylaws 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 that “participants in the IEEE standards development individual process shall act based on their qualifications and experience”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means participants: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act &amp;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their personal &amp; independent opinions derived from their expertise, knowledge, and qualifications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act or vote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based on any obligation to or any direction from any other person or organization, including an employer or client, regardless of any external commitments, agreements, contracts, or orders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85800" algn="l"/>
                <a:tab pos="914400" algn="l"/>
              </a:tabLs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Shall not direct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actions or votes of other participants or retaliate against other participants for fulfilling their responsibility to act &amp; vote based on their personal &amp; independently developed opinions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participating in this meeting, you are deemed to accept these requirements; if you are unable to satisfy these requirements then you shall immediately cease any participation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hangingPunct="0">
              <a:buClrTx/>
            </a:pPr>
            <a:endParaRPr lang="en-GB" altLang="en-US" sz="1400" b="0" kern="1200" dirty="0">
              <a:latin typeface="Times New Roman" pitchFamily="16" charset="0"/>
              <a:ea typeface="MS Gothic" panose="020B0609070205080204" pitchFamily="49" charset="-128"/>
            </a:endParaRP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74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09557"/>
          </a:xfrm>
        </p:spPr>
        <p:txBody>
          <a:bodyPr/>
          <a:lstStyle/>
          <a:p>
            <a:r>
              <a:rPr lang="en-US" dirty="0"/>
              <a:t>Status on the Proposal on Interworking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35046"/>
            <a:ext cx="11860742" cy="5400680"/>
          </a:xfrm>
        </p:spPr>
        <p:txBody>
          <a:bodyPr/>
          <a:lstStyle/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July 2019 a proposal was made: </a:t>
            </a:r>
            <a:r>
              <a:rPr lang="en-US" altLang="en-US" sz="1600" b="0" dirty="0">
                <a:solidFill>
                  <a:schemeClr val="tx1"/>
                </a:solidFill>
                <a:hlinkClick r:id="rId2"/>
              </a:rPr>
              <a:t>11-19/1160r1</a:t>
            </a:r>
            <a:r>
              <a:rPr lang="en-US" altLang="en-US" sz="1600" b="0" dirty="0">
                <a:solidFill>
                  <a:schemeClr val="tx1"/>
                </a:solidFill>
              </a:rPr>
              <a:t> Proposal on Interworking between IEEE 802.11 WLAN and 3GPP 5G Core Network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Sept 2019 more details: </a:t>
            </a:r>
            <a:r>
              <a:rPr lang="en-US" altLang="en-US" sz="1600" b="0" dirty="0">
                <a:solidFill>
                  <a:schemeClr val="tx1"/>
                </a:solidFill>
                <a:hlinkClick r:id="rId3"/>
              </a:rPr>
              <a:t>11-19/1529r1</a:t>
            </a:r>
            <a:r>
              <a:rPr lang="en-US" altLang="en-US" sz="1600" b="0" dirty="0">
                <a:solidFill>
                  <a:schemeClr val="tx1"/>
                </a:solidFill>
              </a:rPr>
              <a:t>, “</a:t>
            </a:r>
            <a:r>
              <a:rPr lang="en-US" sz="1600" b="0" dirty="0"/>
              <a:t>Objective and scope of technical report on interworking between 5G core network and WLAN”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November 2019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4"/>
              </a:rPr>
              <a:t>11-19/2046r0</a:t>
            </a:r>
            <a:r>
              <a:rPr lang="en-US" sz="1400" dirty="0"/>
              <a:t> The Initial Technical Draft Report on Interworking between 3GPP 5G Network &amp; WLAN - </a:t>
            </a:r>
            <a:r>
              <a:rPr lang="en-GB" sz="1400" dirty="0"/>
              <a:t>Hyun Seo OH 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hlinkClick r:id="rId5"/>
              </a:rPr>
              <a:t>11-19/1843</a:t>
            </a:r>
            <a:r>
              <a:rPr lang="en-GB" sz="1400" dirty="0"/>
              <a:t> - Initial technical draft report on interworking between 3GPP 5G network &amp; WLAN  - Hyun Seo OH 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1600" b="0" dirty="0">
                <a:solidFill>
                  <a:schemeClr val="tx1"/>
                </a:solidFill>
              </a:rPr>
              <a:t>January 2020 a contribution was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hlinkClick r:id="rId6"/>
              </a:rPr>
              <a:t>11-20/0013r0</a:t>
            </a:r>
            <a:r>
              <a:rPr lang="en-US" sz="1400" dirty="0"/>
              <a:t> “Draft technical report on interworking between 3GPP 5G network &amp; WLAN” - Hyun Seo OH(ETRI)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April 2020 two contributions were discussed: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11-20/o013r1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 - Hyun Seo OH(ETRI)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11-20/0580r0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“Consideration of interworking between 3GPP 5G core and IEEE 802.11” - Max Riegel (Nokia)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June 2020 report was discussed: </a:t>
            </a:r>
            <a:r>
              <a:rPr lang="en-US" altLang="en-US" sz="1600" b="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11-20/0013r2</a:t>
            </a:r>
            <a:r>
              <a:rPr lang="en-US" altLang="en-US" sz="1600" b="0" dirty="0">
                <a:solidFill>
                  <a:schemeClr val="tx1"/>
                </a:solidFill>
              </a:rPr>
              <a:t> “</a:t>
            </a:r>
            <a:r>
              <a:rPr lang="en-US" sz="1600" b="0" dirty="0">
                <a:solidFill>
                  <a:schemeClr val="tx1"/>
                </a:solidFill>
              </a:rPr>
              <a:t>Draft technical report on interworking between 3GPP 5G network &amp; WLAN”</a:t>
            </a:r>
          </a:p>
          <a:p>
            <a:pPr marL="457200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0" dirty="0">
                <a:solidFill>
                  <a:schemeClr val="tx1"/>
                </a:solidFill>
              </a:rPr>
              <a:t>6 July 2020 an updated version of the report was discussed</a:t>
            </a:r>
          </a:p>
          <a:p>
            <a:pPr marL="857250" lvl="1" indent="-457200">
              <a:spcBef>
                <a:spcPts val="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cs typeface="+mn-cs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11-20/0013r3</a:t>
            </a:r>
            <a:r>
              <a:rPr lang="en-US" altLang="en-US" sz="1600" dirty="0">
                <a:solidFill>
                  <a:schemeClr val="tx1"/>
                </a:solidFill>
                <a:cs typeface="+mn-cs"/>
              </a:rPr>
              <a:t> “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Draft technical report on interworking between 3GPP 5G network &amp; WLAN”</a:t>
            </a:r>
            <a:br>
              <a:rPr lang="en-US" sz="1600" dirty="0">
                <a:solidFill>
                  <a:schemeClr val="tx1"/>
                </a:solidFill>
                <a:cs typeface="+mn-cs"/>
              </a:rPr>
            </a:br>
            <a:r>
              <a:rPr lang="en-US" sz="1600" dirty="0">
                <a:solidFill>
                  <a:schemeClr val="tx1"/>
                </a:solidFill>
                <a:cs typeface="+mn-cs"/>
              </a:rPr>
              <a:t>Hyun Seo OH (ETRI) was reviewed and changes were discussed</a:t>
            </a:r>
            <a:endParaRPr lang="en-US" altLang="en-US" sz="1600" dirty="0">
              <a:solidFill>
                <a:schemeClr val="tx1"/>
              </a:solidFill>
              <a:cs typeface="+mn-cs"/>
            </a:endParaRP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solidFill>
                  <a:schemeClr val="tx1"/>
                </a:solidFill>
                <a:cs typeface="+mn-cs"/>
              </a:rPr>
              <a:t>14 JULY 2020 –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hlinkClick r:id="rId10"/>
              </a:rPr>
              <a:t>11-20/0013r3</a:t>
            </a:r>
            <a:r>
              <a:rPr lang="en-US" sz="1600" dirty="0"/>
              <a:t> </a:t>
            </a:r>
            <a:r>
              <a:rPr lang="en-US" sz="1600" b="0" dirty="0"/>
              <a:t>“Draft technical report on interworking between 3GPP 5G network &amp; WLAN”, Hyun Seo OH (ETRI), et al.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hlinkClick r:id="rId11"/>
              </a:rPr>
              <a:t>11-20/1031r0</a:t>
            </a:r>
            <a:r>
              <a:rPr lang="en-US" sz="1600" dirty="0"/>
              <a:t> </a:t>
            </a:r>
            <a:r>
              <a:rPr lang="en-US" sz="1600" b="0" dirty="0"/>
              <a:t>“11-20-0013-03-AANI-draft-technical-report-on-interworking-between-3gpp-5g-network-wlan-Intel-comments”, Binita Gupta (Intel), Necati Canpolat (Intel), Carlos Cordeiro (Intel) </a:t>
            </a:r>
            <a:br>
              <a:rPr lang="en-US" sz="1400" b="0" dirty="0"/>
            </a:br>
            <a:endParaRPr lang="en-US" altLang="en-US" sz="1400" dirty="0">
              <a:solidFill>
                <a:schemeClr val="tx1"/>
              </a:solidFill>
              <a:cs typeface="+mn-cs"/>
            </a:endParaRP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GB" dirty="0"/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alt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275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Plan Coming into the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11658600" cy="5105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0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Given the 10 to 10 tie </a:t>
            </a:r>
            <a:r>
              <a:rPr lang="en-US" sz="2000" b="0" dirty="0">
                <a:latin typeface="Times New Roman" panose="02020603050405020304" pitchFamily="18" charset="0"/>
              </a:rPr>
              <a:t>result of the e-mail Straw Poll the AANI SC Chair </a:t>
            </a:r>
            <a:r>
              <a:rPr lang="en-GB" sz="2000" b="0" dirty="0">
                <a:latin typeface="Times New Roman" panose="02020603050405020304" pitchFamily="18" charset="0"/>
              </a:rPr>
              <a:t>requests and encourages the authors and commenters work together to: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2400" b="0" dirty="0">
                <a:latin typeface="Times New Roman" panose="02020603050405020304" pitchFamily="18" charset="0"/>
              </a:rPr>
              <a:t>Continue discussion on the AANI SC email reflector</a:t>
            </a:r>
            <a:endParaRPr lang="en-US" sz="2400" b="0" dirty="0">
              <a:latin typeface="Times New Roman" panose="02020603050405020304" pitchFamily="18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2400" b="0" dirty="0">
                <a:latin typeface="Times New Roman" panose="02020603050405020304" pitchFamily="18" charset="0"/>
              </a:rPr>
              <a:t>Authors: to update the report (to 11-20/0013r4) considering the comments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2400" dirty="0">
                <a:latin typeface="Times New Roman" panose="02020603050405020304" pitchFamily="18" charset="0"/>
              </a:rPr>
              <a:t>C</a:t>
            </a:r>
            <a:r>
              <a:rPr lang="en-GB" sz="2400" b="0" dirty="0">
                <a:latin typeface="Times New Roman" panose="02020603050405020304" pitchFamily="18" charset="0"/>
              </a:rPr>
              <a:t>ommenters: are encouraged to provide text/graphic contributions</a:t>
            </a:r>
            <a:endParaRPr lang="en-US" sz="2400" dirty="0">
              <a:latin typeface="Times New Roman" panose="02020603050405020304" pitchFamily="18" charset="0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</a:rPr>
              <a:t>Authors</a:t>
            </a:r>
            <a:r>
              <a:rPr lang="en-GB" sz="2400" b="0" dirty="0">
                <a:latin typeface="Times New Roman" panose="02020603050405020304" pitchFamily="18" charset="0"/>
              </a:rPr>
              <a:t>: to provide an updated report for this meeting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2800" dirty="0">
                <a:latin typeface="Times New Roman" panose="02020603050405020304" pitchFamily="18" charset="0"/>
              </a:rPr>
              <a:t>F</a:t>
            </a:r>
            <a:r>
              <a:rPr lang="en-GB" sz="2800" b="0" dirty="0">
                <a:latin typeface="Times New Roman" panose="02020603050405020304" pitchFamily="18" charset="0"/>
              </a:rPr>
              <a:t>ollowing the 28 July teleconference, the Chair to request the 802.11 WG chair to start a 20-day WG comment collection: 31 July - 20 August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GB" sz="2800" dirty="0">
                <a:latin typeface="Times New Roman" panose="02020603050405020304" pitchFamily="18" charset="0"/>
              </a:rPr>
              <a:t>Comment resolution meetings: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altLang="en-US" sz="2600" dirty="0">
                <a:latin typeface="Times New Roman" panose="02020603050405020304" pitchFamily="18" charset="0"/>
              </a:rPr>
              <a:t>Tuesday </a:t>
            </a:r>
            <a:r>
              <a:rPr lang="en-US" sz="2600" dirty="0">
                <a:latin typeface="Times New Roman" panose="02020603050405020304" pitchFamily="18" charset="0"/>
              </a:rPr>
              <a:t>25 August 9:00am-10:00am ET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altLang="en-US" sz="2600" dirty="0">
                <a:latin typeface="Times New Roman" panose="02020603050405020304" pitchFamily="18" charset="0"/>
              </a:rPr>
              <a:t>T</a:t>
            </a:r>
            <a:r>
              <a:rPr lang="en-US" altLang="en-US" sz="2800" dirty="0">
                <a:latin typeface="Times New Roman" panose="02020603050405020304" pitchFamily="18" charset="0"/>
              </a:rPr>
              <a:t>uesday </a:t>
            </a:r>
            <a:r>
              <a:rPr lang="en-US" sz="2800" dirty="0">
                <a:latin typeface="Times New Roman" panose="02020603050405020304" pitchFamily="18" charset="0"/>
              </a:rPr>
              <a:t>1 September 9:00am-10:00am ET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altLang="en-US" sz="2800" dirty="0">
                <a:latin typeface="Times New Roman" panose="02020603050405020304" pitchFamily="18" charset="0"/>
              </a:rPr>
              <a:t>Tuesday </a:t>
            </a:r>
            <a:r>
              <a:rPr lang="en-US" sz="2800" dirty="0">
                <a:latin typeface="Times New Roman" panose="02020603050405020304" pitchFamily="18" charset="0"/>
              </a:rPr>
              <a:t>8 September 9:00am-10:00am ET</a:t>
            </a:r>
          </a:p>
          <a:p>
            <a:pPr marL="1257300" lvl="3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en-US" sz="1800" b="0" dirty="0">
                <a:latin typeface="Times New Roman" panose="02020603050405020304" pitchFamily="18" charset="0"/>
              </a:rPr>
              <a:t>Additional teleconference as requested with 10 days’ notification</a:t>
            </a:r>
            <a:endParaRPr lang="en-US" altLang="en-US" sz="1200" b="0" dirty="0">
              <a:latin typeface="Times New Roman" panose="02020603050405020304" pitchFamily="18" charset="0"/>
            </a:endParaRP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n-US" sz="2600" b="0" dirty="0">
              <a:latin typeface="Times New Roman" panose="02020603050405020304" pitchFamily="18" charset="0"/>
            </a:endParaRPr>
          </a:p>
          <a:p>
            <a:pPr marL="457200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endParaRPr lang="en-US" sz="3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489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DFCADC33959499CA2174C6C12CE0D" ma:contentTypeVersion="13" ma:contentTypeDescription="Create a new document." ma:contentTypeScope="" ma:versionID="a3fc4679fdd7500c1d3a32e1d1f4f41d">
  <xsd:schema xmlns:xsd="http://www.w3.org/2001/XMLSchema" xmlns:xs="http://www.w3.org/2001/XMLSchema" xmlns:p="http://schemas.microsoft.com/office/2006/metadata/properties" xmlns:ns3="60873816-0101-4504-946e-6fdefec58fb5" xmlns:ns4="4e36d776-f4f9-4739-bb28-fcc060563e14" targetNamespace="http://schemas.microsoft.com/office/2006/metadata/properties" ma:root="true" ma:fieldsID="5e5750bb2fd743998b6e6034b6081643" ns3:_="" ns4:_="">
    <xsd:import namespace="60873816-0101-4504-946e-6fdefec58fb5"/>
    <xsd:import namespace="4e36d776-f4f9-4739-bb28-fcc060563e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73816-0101-4504-946e-6fdefec58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6d776-f4f9-4739-bb28-fcc060563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34F48E-90AD-4246-ACE4-D7D7572A3F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B35010-95F5-442D-8F5B-357EDA6B4347}">
  <ds:schemaRefs>
    <ds:schemaRef ds:uri="http://purl.org/dc/elements/1.1/"/>
    <ds:schemaRef ds:uri="http://schemas.microsoft.com/office/2006/metadata/properties"/>
    <ds:schemaRef ds:uri="60873816-0101-4504-946e-6fdefec58fb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4e36d776-f4f9-4739-bb28-fcc060563e1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3F14640-4E7F-4A2D-B44E-1E3362A4D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73816-0101-4504-946e-6fdefec58fb5"/>
    <ds:schemaRef ds:uri="4e36d776-f4f9-4739-bb28-fcc060563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36910</TotalTime>
  <Words>1519</Words>
  <Application>Microsoft Office PowerPoint</Application>
  <PresentationFormat>Widescreen</PresentationFormat>
  <Paragraphs>177</Paragraphs>
  <Slides>12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Monotype Sorts</vt:lpstr>
      <vt:lpstr>Times New Roman</vt:lpstr>
      <vt:lpstr>Office Theme</vt:lpstr>
      <vt:lpstr>Document</vt:lpstr>
      <vt:lpstr>AANI SC Teleconference Agenda</vt:lpstr>
      <vt:lpstr>Abstract</vt:lpstr>
      <vt:lpstr>Reminders and Rules</vt:lpstr>
      <vt:lpstr>Agenda</vt:lpstr>
      <vt:lpstr>Guidelines for IEEE-SA Meetings</vt:lpstr>
      <vt:lpstr>Resources – URLs</vt:lpstr>
      <vt:lpstr>Participation in IEEE 802 Meetings</vt:lpstr>
      <vt:lpstr>Status on the Proposal on Interworking</vt:lpstr>
      <vt:lpstr>Plan Coming into the Meeting</vt:lpstr>
      <vt:lpstr>Discussion / Contributions</vt:lpstr>
      <vt:lpstr>Straw Poll</vt:lpstr>
      <vt:lpstr>Future Sessions Planning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11-20-1139-01-AANI-aani-sc-teleconference-agenda-28-July-2020</dc:title>
  <dc:creator>Levy, Joseph</dc:creator>
  <cp:lastModifiedBy>Joseph Levy</cp:lastModifiedBy>
  <cp:revision>411</cp:revision>
  <cp:lastPrinted>1601-01-01T00:00:00Z</cp:lastPrinted>
  <dcterms:created xsi:type="dcterms:W3CDTF">2017-06-02T20:57:23Z</dcterms:created>
  <dcterms:modified xsi:type="dcterms:W3CDTF">2020-07-28T19:25:11Z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0x0101005C7DFCADC33959499CA2174C6C12CE0D</vt:lpwstr>
  </property>
</Properties>
</file>