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8"/>
  </p:notesMasterIdLst>
  <p:handoutMasterIdLst>
    <p:handoutMasterId r:id="rId179"/>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439" r:id="rId30"/>
    <p:sldId id="2292" r:id="rId31"/>
    <p:sldId id="1965" r:id="rId32"/>
    <p:sldId id="1967" r:id="rId33"/>
    <p:sldId id="1968" r:id="rId34"/>
    <p:sldId id="2104" r:id="rId35"/>
    <p:sldId id="2113" r:id="rId36"/>
    <p:sldId id="2114" r:id="rId37"/>
    <p:sldId id="2167" r:id="rId38"/>
    <p:sldId id="2434" r:id="rId39"/>
    <p:sldId id="2433" r:id="rId40"/>
    <p:sldId id="2435" r:id="rId41"/>
    <p:sldId id="2317" r:id="rId42"/>
    <p:sldId id="2331" r:id="rId43"/>
    <p:sldId id="2429" r:id="rId44"/>
    <p:sldId id="2332" r:id="rId45"/>
    <p:sldId id="2351" r:id="rId46"/>
    <p:sldId id="2431" r:id="rId47"/>
    <p:sldId id="2436" r:id="rId48"/>
    <p:sldId id="2438" r:id="rId49"/>
    <p:sldId id="2437" r:id="rId50"/>
    <p:sldId id="2008" r:id="rId51"/>
    <p:sldId id="2291" r:id="rId52"/>
    <p:sldId id="2428" r:id="rId53"/>
    <p:sldId id="2037" r:id="rId54"/>
    <p:sldId id="1945" r:id="rId55"/>
    <p:sldId id="2071" r:id="rId56"/>
    <p:sldId id="2036" r:id="rId57"/>
    <p:sldId id="2333" r:id="rId58"/>
    <p:sldId id="2323" r:id="rId59"/>
    <p:sldId id="2335" r:id="rId60"/>
    <p:sldId id="2334" r:id="rId61"/>
    <p:sldId id="2352" r:id="rId62"/>
    <p:sldId id="2353" r:id="rId63"/>
    <p:sldId id="2218" r:id="rId64"/>
    <p:sldId id="2426" r:id="rId65"/>
    <p:sldId id="2427" r:id="rId66"/>
    <p:sldId id="1688" r:id="rId67"/>
    <p:sldId id="2322" r:id="rId68"/>
    <p:sldId id="2293" r:id="rId69"/>
    <p:sldId id="1705" r:id="rId70"/>
    <p:sldId id="1706" r:id="rId71"/>
    <p:sldId id="1707" r:id="rId72"/>
    <p:sldId id="1708" r:id="rId73"/>
    <p:sldId id="1709" r:id="rId74"/>
    <p:sldId id="1710" r:id="rId75"/>
    <p:sldId id="1790" r:id="rId76"/>
    <p:sldId id="2199" r:id="rId77"/>
    <p:sldId id="2319" r:id="rId78"/>
    <p:sldId id="2320" r:id="rId79"/>
    <p:sldId id="2321" r:id="rId80"/>
    <p:sldId id="2355" r:id="rId81"/>
    <p:sldId id="2354" r:id="rId82"/>
    <p:sldId id="2294" r:id="rId83"/>
    <p:sldId id="1679" r:id="rId84"/>
    <p:sldId id="2336" r:id="rId85"/>
    <p:sldId id="2328" r:id="rId86"/>
    <p:sldId id="2388" r:id="rId87"/>
    <p:sldId id="2368" r:id="rId88"/>
    <p:sldId id="2369" r:id="rId89"/>
    <p:sldId id="2386" r:id="rId90"/>
    <p:sldId id="2389" r:id="rId91"/>
    <p:sldId id="2390" r:id="rId92"/>
    <p:sldId id="2432" r:id="rId93"/>
    <p:sldId id="2363" r:id="rId94"/>
    <p:sldId id="2384" r:id="rId95"/>
    <p:sldId id="2419" r:id="rId96"/>
    <p:sldId id="2420" r:id="rId97"/>
    <p:sldId id="2425" r:id="rId98"/>
    <p:sldId id="2424" r:id="rId99"/>
    <p:sldId id="2381" r:id="rId100"/>
    <p:sldId id="2430" r:id="rId101"/>
    <p:sldId id="2324" r:id="rId102"/>
    <p:sldId id="1375" r:id="rId103"/>
    <p:sldId id="1376" r:id="rId104"/>
    <p:sldId id="1400" r:id="rId105"/>
    <p:sldId id="2004" r:id="rId106"/>
    <p:sldId id="619" r:id="rId107"/>
    <p:sldId id="621" r:id="rId108"/>
    <p:sldId id="1561" r:id="rId109"/>
    <p:sldId id="1555" r:id="rId110"/>
    <p:sldId id="1601" r:id="rId111"/>
    <p:sldId id="1585" r:id="rId112"/>
    <p:sldId id="1586" r:id="rId113"/>
    <p:sldId id="1587" r:id="rId114"/>
    <p:sldId id="1588" r:id="rId115"/>
    <p:sldId id="1589" r:id="rId116"/>
    <p:sldId id="1590" r:id="rId117"/>
    <p:sldId id="1771" r:id="rId118"/>
    <p:sldId id="1772" r:id="rId119"/>
    <p:sldId id="1591" r:id="rId120"/>
    <p:sldId id="1592" r:id="rId121"/>
    <p:sldId id="1593" r:id="rId122"/>
    <p:sldId id="1594" r:id="rId123"/>
    <p:sldId id="1595" r:id="rId124"/>
    <p:sldId id="1596" r:id="rId125"/>
    <p:sldId id="1597" r:id="rId126"/>
    <p:sldId id="1598" r:id="rId127"/>
    <p:sldId id="1599" r:id="rId128"/>
    <p:sldId id="1600" r:id="rId129"/>
    <p:sldId id="1628" r:id="rId130"/>
    <p:sldId id="1638" r:id="rId131"/>
    <p:sldId id="1725" r:id="rId132"/>
    <p:sldId id="1726" r:id="rId133"/>
    <p:sldId id="1947" r:id="rId134"/>
    <p:sldId id="1975" r:id="rId135"/>
    <p:sldId id="1976" r:id="rId136"/>
    <p:sldId id="1977" r:id="rId137"/>
    <p:sldId id="2039" r:id="rId138"/>
    <p:sldId id="2060" r:id="rId139"/>
    <p:sldId id="2061" r:id="rId140"/>
    <p:sldId id="2097" r:id="rId141"/>
    <p:sldId id="2103" r:id="rId142"/>
    <p:sldId id="2063" r:id="rId143"/>
    <p:sldId id="2064" r:id="rId144"/>
    <p:sldId id="2065" r:id="rId145"/>
    <p:sldId id="2066" r:id="rId146"/>
    <p:sldId id="2067" r:id="rId147"/>
    <p:sldId id="2068" r:id="rId148"/>
    <p:sldId id="2069" r:id="rId149"/>
    <p:sldId id="2146" r:id="rId150"/>
    <p:sldId id="2147" r:id="rId151"/>
    <p:sldId id="2148" r:id="rId152"/>
    <p:sldId id="2158" r:id="rId153"/>
    <p:sldId id="2159" r:id="rId154"/>
    <p:sldId id="2157" r:id="rId155"/>
    <p:sldId id="2160" r:id="rId156"/>
    <p:sldId id="2216" r:id="rId157"/>
    <p:sldId id="2217" r:id="rId158"/>
    <p:sldId id="2219" r:id="rId159"/>
    <p:sldId id="2238" r:id="rId160"/>
    <p:sldId id="2239" r:id="rId161"/>
    <p:sldId id="2240" r:id="rId162"/>
    <p:sldId id="2242" r:id="rId163"/>
    <p:sldId id="2263" r:id="rId164"/>
    <p:sldId id="2276" r:id="rId165"/>
    <p:sldId id="2277" r:id="rId166"/>
    <p:sldId id="2278" r:id="rId167"/>
    <p:sldId id="2281" r:id="rId168"/>
    <p:sldId id="2282" r:id="rId169"/>
    <p:sldId id="2283" r:id="rId170"/>
    <p:sldId id="2284" r:id="rId171"/>
    <p:sldId id="2318" r:id="rId172"/>
    <p:sldId id="2329" r:id="rId173"/>
    <p:sldId id="2356" r:id="rId174"/>
    <p:sldId id="1701" r:id="rId175"/>
    <p:sldId id="1969" r:id="rId176"/>
    <p:sldId id="2112" r:id="rId177"/>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autoAdjust="0"/>
  </p:normalViewPr>
  <p:slideViewPr>
    <p:cSldViewPr>
      <p:cViewPr varScale="1">
        <p:scale>
          <a:sx n="110" d="100"/>
          <a:sy n="110" d="100"/>
        </p:scale>
        <p:origin x="660"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106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107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190057" y="363379"/>
            <a:ext cx="325544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802.11-20/1134r4</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56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Sept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https://sd.iso.org/meetings/71598" TargetMode="External"/><Relationship Id="rId2" Type="http://schemas.openxmlformats.org/officeDocument/2006/relationships/hyperlink" Target="https://sd.iso.org/meetings/71600" TargetMode="External"/><Relationship Id="rId1" Type="http://schemas.openxmlformats.org/officeDocument/2006/relationships/slideLayout" Target="../slideLayouts/slideLayout1.xml"/><Relationship Id="rId6" Type="http://schemas.openxmlformats.org/officeDocument/2006/relationships/hyperlink" Target="https://sd.iso.org/meetings/71605" TargetMode="External"/><Relationship Id="rId5" Type="http://schemas.openxmlformats.org/officeDocument/2006/relationships/hyperlink" Target="https://sd.iso.org/meetings/71604" TargetMode="External"/><Relationship Id="rId4" Type="http://schemas.openxmlformats.org/officeDocument/2006/relationships/hyperlink" Target="https://sd.iso.org/meetings/71601"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1078-02-0jtc-minutes-of-virtual-meeting-in-july-2019.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6.w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hyperlink" Target="http://www.ieee802.org/1/files/public/docs2020/maint-randall-SC6CommentResponse8021ARFDIS2020-0320-v01.pdf" TargetMode="Externa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package" Target="../embeddings/Microsoft_Word_Document.docx"/><Relationship Id="rId4" Type="http://schemas.openxmlformats.org/officeDocument/2006/relationships/image" Target="../media/image4.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7.emf"/><Relationship Id="rId5" Type="http://schemas.openxmlformats.org/officeDocument/2006/relationships/package" Target="../embeddings/Microsoft_Word_Document1.docx"/><Relationship Id="rId4" Type="http://schemas.openxmlformats.org/officeDocument/2006/relationships/image" Target="../media/image6.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https://mentor.ieee.org/802.11/dcn/20/11-20-1024-01-0jtc-ls-to-sc6-wrt-ieee-802-11aj-fdis.docx"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hyperlink" Target="https://mentor.ieee.org/802.11/dcn/20/11-20-1025-01-0jtc-ls-to-sc6-wrt-ieee-802-11ak-fdis.docx"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hyperlink" Target="https://mentor.ieee.org/802.11/dcn/20/11-20-1026-00-0jtc-ls-to-sc6-wrt-ieee-802-11aq-fdis.docx" TargetMode="Externa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hyperlink" Target="mailto:liqin@iwncomm.com"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2.w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4.wmf"/><Relationship Id="rId5" Type="http://schemas.openxmlformats.org/officeDocument/2006/relationships/oleObject" Target="../embeddings/oleObject11.bin"/><Relationship Id="rId4" Type="http://schemas.openxmlformats.org/officeDocument/2006/relationships/image" Target="../media/image13.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hyperlink" Target="https://mentor.ieee.org/802.11/dcn/20/11-20-1008-00-0jtc-tgba-and-iso-iec-project-overlap.pptx"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September 2020 agenda virtually</a:t>
            </a:r>
            <a:br>
              <a:rPr lang="en-US" dirty="0">
                <a:solidFill>
                  <a:schemeClr val="accent2">
                    <a:lumMod val="75000"/>
                  </a:schemeClr>
                </a:solidFill>
              </a:rPr>
            </a:br>
            <a:r>
              <a:rPr lang="en-US" dirty="0">
                <a:solidFill>
                  <a:schemeClr val="accent2">
                    <a:lumMod val="75000"/>
                  </a:schemeClr>
                </a:solidFill>
              </a:rPr>
              <a:t>(will be updated during meeting)</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24 August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4CD4-39FE-4D57-AD26-7048F133A08B}"/>
              </a:ext>
            </a:extLst>
          </p:cNvPr>
          <p:cNvSpPr>
            <a:spLocks noGrp="1"/>
          </p:cNvSpPr>
          <p:nvPr>
            <p:ph type="title"/>
          </p:nvPr>
        </p:nvSpPr>
        <p:spPr/>
        <p:txBody>
          <a:bodyPr/>
          <a:lstStyle/>
          <a:p>
            <a:r>
              <a:rPr lang="en-AU" dirty="0"/>
              <a:t>The SC6 meeting in October stretches over two weeks</a:t>
            </a:r>
          </a:p>
        </p:txBody>
      </p:sp>
      <p:sp>
        <p:nvSpPr>
          <p:cNvPr id="4" name="Footer Placeholder 3">
            <a:extLst>
              <a:ext uri="{FF2B5EF4-FFF2-40B4-BE49-F238E27FC236}">
                <a16:creationId xmlns:a16="http://schemas.microsoft.com/office/drawing/2014/main" id="{ADDF1E6C-53EC-4932-BF46-ADB1718317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E23124B-6BED-44E7-8C35-B3947168BD18}"/>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100</a:t>
            </a:fld>
            <a:endParaRPr lang="en-US"/>
          </a:p>
        </p:txBody>
      </p:sp>
      <p:graphicFrame>
        <p:nvGraphicFramePr>
          <p:cNvPr id="9" name="Content Placeholder 8">
            <a:extLst>
              <a:ext uri="{FF2B5EF4-FFF2-40B4-BE49-F238E27FC236}">
                <a16:creationId xmlns:a16="http://schemas.microsoft.com/office/drawing/2014/main" id="{9CA6E793-C0C7-4A58-A71E-AEB15E832667}"/>
              </a:ext>
            </a:extLst>
          </p:cNvPr>
          <p:cNvGraphicFramePr>
            <a:graphicFrameLocks noGrp="1"/>
          </p:cNvGraphicFramePr>
          <p:nvPr>
            <p:ph idx="1"/>
            <p:extLst>
              <p:ext uri="{D42A27DB-BD31-4B8C-83A1-F6EECF244321}">
                <p14:modId xmlns:p14="http://schemas.microsoft.com/office/powerpoint/2010/main" val="983708159"/>
              </p:ext>
            </p:extLst>
          </p:nvPr>
        </p:nvGraphicFramePr>
        <p:xfrm>
          <a:off x="685799" y="2978150"/>
          <a:ext cx="7858125" cy="1511300"/>
        </p:xfrm>
        <a:graphic>
          <a:graphicData uri="http://schemas.openxmlformats.org/drawingml/2006/table">
            <a:tbl>
              <a:tblPr firstRow="1" bandRow="1">
                <a:tableStyleId>{21E4AEA4-8DFA-4A89-87EB-49C32662AFE0}</a:tableStyleId>
              </a:tblPr>
              <a:tblGrid>
                <a:gridCol w="3886201">
                  <a:extLst>
                    <a:ext uri="{9D8B030D-6E8A-4147-A177-3AD203B41FA5}">
                      <a16:colId xmlns:a16="http://schemas.microsoft.com/office/drawing/2014/main" val="1372783328"/>
                    </a:ext>
                  </a:extLst>
                </a:gridCol>
                <a:gridCol w="3971924">
                  <a:extLst>
                    <a:ext uri="{9D8B030D-6E8A-4147-A177-3AD203B41FA5}">
                      <a16:colId xmlns:a16="http://schemas.microsoft.com/office/drawing/2014/main" val="3847734731"/>
                    </a:ext>
                  </a:extLst>
                </a:gridCol>
              </a:tblGrid>
              <a:tr h="0">
                <a:tc>
                  <a:txBody>
                    <a:bodyPr/>
                    <a:lstStyle/>
                    <a:p>
                      <a:pPr>
                        <a:lnSpc>
                          <a:spcPts val="1050"/>
                        </a:lnSpc>
                        <a:spcAft>
                          <a:spcPts val="0"/>
                        </a:spcAft>
                      </a:pPr>
                      <a:r>
                        <a:rPr lang="en-AU" sz="1000" dirty="0">
                          <a:effectLst/>
                        </a:rPr>
                        <a:t>Meeting</a:t>
                      </a:r>
                      <a:endParaRPr lang="en-AU" sz="1100" dirty="0">
                        <a:effectLst/>
                        <a:latin typeface="Calibri" panose="020F0502020204030204" pitchFamily="34" charset="0"/>
                        <a:ea typeface="Calibri" panose="020F0502020204030204" pitchFamily="34" charset="0"/>
                      </a:endParaRPr>
                    </a:p>
                  </a:txBody>
                  <a:tcPr marL="50800" marR="50800" marT="50800" marB="50800" anchor="ctr"/>
                </a:tc>
                <a:tc>
                  <a:txBody>
                    <a:bodyPr/>
                    <a:lstStyle/>
                    <a:p>
                      <a:pPr>
                        <a:lnSpc>
                          <a:spcPts val="1050"/>
                        </a:lnSpc>
                        <a:spcAft>
                          <a:spcPts val="0"/>
                        </a:spcAft>
                      </a:pPr>
                      <a:r>
                        <a:rPr lang="en-AU" sz="1000">
                          <a:effectLst/>
                        </a:rPr>
                        <a:t>Meeting dates</a:t>
                      </a:r>
                      <a:endParaRPr lang="en-AU" sz="1100">
                        <a:effectLst/>
                        <a:latin typeface="Calibri" panose="020F0502020204030204" pitchFamily="34" charset="0"/>
                        <a:ea typeface="Calibri" panose="020F0502020204030204" pitchFamily="34" charset="0"/>
                      </a:endParaRPr>
                    </a:p>
                  </a:txBody>
                  <a:tcPr marL="50800" marR="50800" marT="50800" marB="50800" anchor="ctr"/>
                </a:tc>
                <a:extLst>
                  <a:ext uri="{0D108BD9-81ED-4DB2-BD59-A6C34878D82A}">
                    <a16:rowId xmlns:a16="http://schemas.microsoft.com/office/drawing/2014/main" val="753809226"/>
                  </a:ext>
                </a:extLst>
              </a:tr>
              <a:tr h="0">
                <a:tc>
                  <a:txBody>
                    <a:bodyPr/>
                    <a:lstStyle/>
                    <a:p>
                      <a:pPr>
                        <a:lnSpc>
                          <a:spcPts val="1200"/>
                        </a:lnSpc>
                        <a:spcAft>
                          <a:spcPts val="0"/>
                        </a:spcAft>
                      </a:pPr>
                      <a:r>
                        <a:rPr lang="en-AU" sz="1000" u="sng" dirty="0">
                          <a:effectLst/>
                          <a:hlinkClick r:id="rId2"/>
                        </a:rPr>
                        <a:t>ISO/IEC JTC 1/SC 6/WG 1 - 35th</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19-23</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1186417565"/>
                  </a:ext>
                </a:extLst>
              </a:tr>
              <a:tr h="0">
                <a:tc>
                  <a:txBody>
                    <a:bodyPr/>
                    <a:lstStyle/>
                    <a:p>
                      <a:pPr>
                        <a:lnSpc>
                          <a:spcPts val="1200"/>
                        </a:lnSpc>
                        <a:spcAft>
                          <a:spcPts val="0"/>
                        </a:spcAft>
                      </a:pPr>
                      <a:r>
                        <a:rPr lang="en-AU" sz="1000" u="sng" dirty="0">
                          <a:effectLst/>
                          <a:hlinkClick r:id="rId3"/>
                        </a:rPr>
                        <a:t>ISO/IEC JTC 1/SC 6 - 42nd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3700841288"/>
                  </a:ext>
                </a:extLst>
              </a:tr>
              <a:tr h="0">
                <a:tc>
                  <a:txBody>
                    <a:bodyPr/>
                    <a:lstStyle/>
                    <a:p>
                      <a:pPr>
                        <a:lnSpc>
                          <a:spcPts val="1200"/>
                        </a:lnSpc>
                        <a:spcAft>
                          <a:spcPts val="0"/>
                        </a:spcAft>
                      </a:pPr>
                      <a:r>
                        <a:rPr lang="en-AU" sz="1000" u="sng" dirty="0">
                          <a:effectLst/>
                          <a:hlinkClick r:id="rId4"/>
                        </a:rPr>
                        <a:t>ISO/IEC JTC 1/SC 6/WG 7 - 32nd</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21-28</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405774980"/>
                  </a:ext>
                </a:extLst>
              </a:tr>
              <a:tr h="0">
                <a:tc>
                  <a:txBody>
                    <a:bodyPr/>
                    <a:lstStyle/>
                    <a:p>
                      <a:pPr>
                        <a:lnSpc>
                          <a:spcPts val="1200"/>
                        </a:lnSpc>
                        <a:spcAft>
                          <a:spcPts val="0"/>
                        </a:spcAft>
                      </a:pPr>
                      <a:r>
                        <a:rPr lang="en-AU" sz="1000" u="sng" dirty="0">
                          <a:effectLst/>
                          <a:hlinkClick r:id="rId5"/>
                        </a:rPr>
                        <a:t>ISO/IEC JTC 1/SC 6/AG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a:effectLst/>
                        </a:rPr>
                        <a:t>2020 October 19-30</a:t>
                      </a:r>
                      <a:endParaRPr lang="en-AU" sz="110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934717655"/>
                  </a:ext>
                </a:extLst>
              </a:tr>
              <a:tr h="0">
                <a:tc>
                  <a:txBody>
                    <a:bodyPr/>
                    <a:lstStyle/>
                    <a:p>
                      <a:pPr>
                        <a:lnSpc>
                          <a:spcPts val="1200"/>
                        </a:lnSpc>
                        <a:spcAft>
                          <a:spcPts val="0"/>
                        </a:spcAft>
                      </a:pPr>
                      <a:r>
                        <a:rPr lang="en-AU" sz="1000" u="sng" dirty="0">
                          <a:effectLst/>
                          <a:hlinkClick r:id="rId6"/>
                        </a:rPr>
                        <a:t>ISO/IEC JTC 1/SC 6/AHG 2 - 1st</a:t>
                      </a:r>
                      <a:endParaRPr lang="en-AU" sz="1100" dirty="0">
                        <a:effectLst/>
                        <a:latin typeface="Calibri" panose="020F0502020204030204" pitchFamily="34" charset="0"/>
                        <a:ea typeface="Calibri" panose="020F0502020204030204" pitchFamily="34" charset="0"/>
                      </a:endParaRPr>
                    </a:p>
                  </a:txBody>
                  <a:tcPr marL="50800" marR="50800" marT="50800" marB="50800"/>
                </a:tc>
                <a:tc>
                  <a:txBody>
                    <a:bodyPr/>
                    <a:lstStyle/>
                    <a:p>
                      <a:pPr>
                        <a:lnSpc>
                          <a:spcPts val="1200"/>
                        </a:lnSpc>
                        <a:spcAft>
                          <a:spcPts val="0"/>
                        </a:spcAft>
                      </a:pPr>
                      <a:r>
                        <a:rPr lang="en-AU" sz="1000" dirty="0">
                          <a:effectLst/>
                        </a:rPr>
                        <a:t>2020 October 26</a:t>
                      </a:r>
                      <a:endParaRPr lang="en-AU" sz="1100" dirty="0">
                        <a:effectLst/>
                        <a:latin typeface="Calibri" panose="020F0502020204030204" pitchFamily="34" charset="0"/>
                        <a:ea typeface="Calibri" panose="020F0502020204030204" pitchFamily="34" charset="0"/>
                      </a:endParaRPr>
                    </a:p>
                  </a:txBody>
                  <a:tcPr marL="50800" marR="50800" marT="50800" marB="50800"/>
                </a:tc>
                <a:extLst>
                  <a:ext uri="{0D108BD9-81ED-4DB2-BD59-A6C34878D82A}">
                    <a16:rowId xmlns:a16="http://schemas.microsoft.com/office/drawing/2014/main" val="527811728"/>
                  </a:ext>
                </a:extLst>
              </a:tr>
            </a:tbl>
          </a:graphicData>
        </a:graphic>
      </p:graphicFrame>
    </p:spTree>
    <p:extLst>
      <p:ext uri="{BB962C8B-B14F-4D97-AF65-F5344CB8AC3E}">
        <p14:creationId xmlns:p14="http://schemas.microsoft.com/office/powerpoint/2010/main" val="1229201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12432047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102</a:t>
            </a:fld>
            <a:endParaRPr lang="en-US"/>
          </a:p>
        </p:txBody>
      </p:sp>
    </p:spTree>
    <p:extLst>
      <p:ext uri="{BB962C8B-B14F-4D97-AF65-F5344CB8AC3E}">
        <p14:creationId xmlns:p14="http://schemas.microsoft.com/office/powerpoint/2010/main" val="22850212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103</a:t>
            </a:fld>
            <a:endParaRPr lang="en-US"/>
          </a:p>
        </p:txBody>
      </p:sp>
    </p:spTree>
    <p:extLst>
      <p:ext uri="{BB962C8B-B14F-4D97-AF65-F5344CB8AC3E}">
        <p14:creationId xmlns:p14="http://schemas.microsoft.com/office/powerpoint/2010/main" val="9312439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104</a:t>
            </a:fld>
            <a:endParaRPr lang="en-US"/>
          </a:p>
        </p:txBody>
      </p:sp>
    </p:spTree>
    <p:extLst>
      <p:ext uri="{BB962C8B-B14F-4D97-AF65-F5344CB8AC3E}">
        <p14:creationId xmlns:p14="http://schemas.microsoft.com/office/powerpoint/2010/main" val="15941415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105</a:t>
            </a:fld>
            <a:endParaRPr lang="en-US"/>
          </a:p>
        </p:txBody>
      </p:sp>
    </p:spTree>
    <p:extLst>
      <p:ext uri="{BB962C8B-B14F-4D97-AF65-F5344CB8AC3E}">
        <p14:creationId xmlns:p14="http://schemas.microsoft.com/office/powerpoint/2010/main" val="23833330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106</a:t>
            </a:fld>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107</a:t>
            </a:fld>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108</a:t>
            </a:fld>
            <a:endParaRPr lang="en-US"/>
          </a:p>
        </p:txBody>
      </p:sp>
    </p:spTree>
    <p:extLst>
      <p:ext uri="{BB962C8B-B14F-4D97-AF65-F5344CB8AC3E}">
        <p14:creationId xmlns:p14="http://schemas.microsoft.com/office/powerpoint/2010/main" val="33233178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109</a:t>
            </a:fld>
            <a:endParaRPr lang="en-US"/>
          </a:p>
        </p:txBody>
      </p:sp>
    </p:spTree>
    <p:extLst>
      <p:ext uri="{BB962C8B-B14F-4D97-AF65-F5344CB8AC3E}">
        <p14:creationId xmlns:p14="http://schemas.microsoft.com/office/powerpoint/2010/main" val="3317650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on 14 Sept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110</a:t>
            </a:fld>
            <a:endParaRPr lang="en-US"/>
          </a:p>
        </p:txBody>
      </p:sp>
    </p:spTree>
    <p:extLst>
      <p:ext uri="{BB962C8B-B14F-4D97-AF65-F5344CB8AC3E}">
        <p14:creationId xmlns:p14="http://schemas.microsoft.com/office/powerpoint/2010/main" val="32852344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114</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115</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116</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July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virtual meeting in July 2020, as documented in </a:t>
            </a:r>
            <a:r>
              <a:rPr lang="en-AU" i="1" dirty="0">
                <a:hlinkClick r:id="rId3"/>
              </a:rPr>
              <a:t>11-20-1078-02</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120</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124</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125</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802.3.1-2013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193"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131</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608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136</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315467" name="Acrobat Document" showAsIcon="1" r:id="rId3" imgW="914400" imgH="771480" progId="AcroExch.Document.DC">
                  <p:embed/>
                </p:oleObj>
              </mc:Choice>
              <mc:Fallback>
                <p:oleObj name="Acrobat Document" showAsIcon="1" r:id="rId3" imgW="914400" imgH="771480" progId="AcroExch.Document.DC">
                  <p:embed/>
                  <p:pic>
                    <p:nvPicPr>
                      <p:cNvPr id="13" name="Object 12"/>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395974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140</a:t>
            </a:fld>
            <a:endParaRPr lang="en-US"/>
          </a:p>
        </p:txBody>
      </p:sp>
    </p:spTree>
    <p:extLst>
      <p:ext uri="{BB962C8B-B14F-4D97-AF65-F5344CB8AC3E}">
        <p14:creationId xmlns:p14="http://schemas.microsoft.com/office/powerpoint/2010/main" val="18392705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141</a:t>
            </a:fld>
            <a:endParaRPr lang="en-US"/>
          </a:p>
        </p:txBody>
      </p:sp>
    </p:spTree>
    <p:extLst>
      <p:ext uri="{BB962C8B-B14F-4D97-AF65-F5344CB8AC3E}">
        <p14:creationId xmlns:p14="http://schemas.microsoft.com/office/powerpoint/2010/main" val="36632216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142</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143</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144</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146</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147</a:t>
            </a:fld>
            <a:endParaRPr lang="en-US"/>
          </a:p>
        </p:txBody>
      </p:sp>
    </p:spTree>
    <p:extLst>
      <p:ext uri="{BB962C8B-B14F-4D97-AF65-F5344CB8AC3E}">
        <p14:creationId xmlns:p14="http://schemas.microsoft.com/office/powerpoint/2010/main" val="116893043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148</a:t>
            </a:fld>
            <a:endParaRPr lang="en-US"/>
          </a:p>
        </p:txBody>
      </p:sp>
    </p:spTree>
    <p:extLst>
      <p:ext uri="{BB962C8B-B14F-4D97-AF65-F5344CB8AC3E}">
        <p14:creationId xmlns:p14="http://schemas.microsoft.com/office/powerpoint/2010/main" val="23739555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149</a:t>
            </a:fld>
            <a:endParaRPr lang="en-US"/>
          </a:p>
        </p:txBody>
      </p:sp>
    </p:spTree>
    <p:extLst>
      <p:ext uri="{BB962C8B-B14F-4D97-AF65-F5344CB8AC3E}">
        <p14:creationId xmlns:p14="http://schemas.microsoft.com/office/powerpoint/2010/main" val="2284630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dirty="0"/>
              <a:t>There wasn’t any output out of the virtual March 2020 meeting</a:t>
            </a:r>
            <a:endParaRPr lang="en-AU" b="0" dirty="0"/>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4495324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150</a:t>
            </a:fld>
            <a:endParaRPr lang="en-US"/>
          </a:p>
        </p:txBody>
      </p:sp>
    </p:spTree>
    <p:extLst>
      <p:ext uri="{BB962C8B-B14F-4D97-AF65-F5344CB8AC3E}">
        <p14:creationId xmlns:p14="http://schemas.microsoft.com/office/powerpoint/2010/main" val="167686202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151</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152</a:t>
            </a:fld>
            <a:endParaRPr lang="en-US"/>
          </a:p>
        </p:txBody>
      </p:sp>
    </p:spTree>
    <p:extLst>
      <p:ext uri="{BB962C8B-B14F-4D97-AF65-F5344CB8AC3E}">
        <p14:creationId xmlns:p14="http://schemas.microsoft.com/office/powerpoint/2010/main" val="8368451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153</a:t>
            </a:fld>
            <a:endParaRPr lang="en-US"/>
          </a:p>
        </p:txBody>
      </p:sp>
    </p:spTree>
    <p:extLst>
      <p:ext uri="{BB962C8B-B14F-4D97-AF65-F5344CB8AC3E}">
        <p14:creationId xmlns:p14="http://schemas.microsoft.com/office/powerpoint/2010/main" val="28794734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154</a:t>
            </a:fld>
            <a:endParaRPr lang="en-US"/>
          </a:p>
        </p:txBody>
      </p:sp>
    </p:spTree>
    <p:extLst>
      <p:ext uri="{BB962C8B-B14F-4D97-AF65-F5344CB8AC3E}">
        <p14:creationId xmlns:p14="http://schemas.microsoft.com/office/powerpoint/2010/main" val="24268506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155</a:t>
            </a:fld>
            <a:endParaRPr lang="en-US"/>
          </a:p>
        </p:txBody>
      </p:sp>
    </p:spTree>
    <p:extLst>
      <p:ext uri="{BB962C8B-B14F-4D97-AF65-F5344CB8AC3E}">
        <p14:creationId xmlns:p14="http://schemas.microsoft.com/office/powerpoint/2010/main" val="14201883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156</a:t>
            </a:fld>
            <a:endParaRPr lang="en-US"/>
          </a:p>
        </p:txBody>
      </p:sp>
    </p:spTree>
    <p:extLst>
      <p:ext uri="{BB962C8B-B14F-4D97-AF65-F5344CB8AC3E}">
        <p14:creationId xmlns:p14="http://schemas.microsoft.com/office/powerpoint/2010/main" val="24251679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158</a:t>
            </a:fld>
            <a:endParaRPr lang="en-US"/>
          </a:p>
        </p:txBody>
      </p:sp>
    </p:spTree>
    <p:extLst>
      <p:ext uri="{BB962C8B-B14F-4D97-AF65-F5344CB8AC3E}">
        <p14:creationId xmlns:p14="http://schemas.microsoft.com/office/powerpoint/2010/main" val="33676144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159</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14900428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160</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161</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162</a:t>
            </a:fld>
            <a:endParaRPr lang="en-US"/>
          </a:p>
        </p:txBody>
      </p:sp>
    </p:spTree>
    <p:extLst>
      <p:ext uri="{BB962C8B-B14F-4D97-AF65-F5344CB8AC3E}">
        <p14:creationId xmlns:p14="http://schemas.microsoft.com/office/powerpoint/2010/main" val="27708579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163</a:t>
            </a:fld>
            <a:endParaRPr lang="en-US"/>
          </a:p>
        </p:txBody>
      </p:sp>
    </p:spTree>
    <p:extLst>
      <p:ext uri="{BB962C8B-B14F-4D97-AF65-F5344CB8AC3E}">
        <p14:creationId xmlns:p14="http://schemas.microsoft.com/office/powerpoint/2010/main" val="422320007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164</a:t>
            </a:fld>
            <a:endParaRPr lang="en-US"/>
          </a:p>
        </p:txBody>
      </p:sp>
    </p:spTree>
    <p:extLst>
      <p:ext uri="{BB962C8B-B14F-4D97-AF65-F5344CB8AC3E}">
        <p14:creationId xmlns:p14="http://schemas.microsoft.com/office/powerpoint/2010/main" val="234058752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165</a:t>
            </a:fld>
            <a:endParaRPr lang="en-US"/>
          </a:p>
        </p:txBody>
      </p:sp>
    </p:spTree>
    <p:extLst>
      <p:ext uri="{BB962C8B-B14F-4D97-AF65-F5344CB8AC3E}">
        <p14:creationId xmlns:p14="http://schemas.microsoft.com/office/powerpoint/2010/main" val="24006628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20292585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168</a:t>
            </a:fld>
            <a:endParaRPr lang="en-US"/>
          </a:p>
        </p:txBody>
      </p:sp>
    </p:spTree>
    <p:extLst>
      <p:ext uri="{BB962C8B-B14F-4D97-AF65-F5344CB8AC3E}">
        <p14:creationId xmlns:p14="http://schemas.microsoft.com/office/powerpoint/2010/main" val="1153001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169</a:t>
            </a:fld>
            <a:endParaRPr lang="en-US"/>
          </a:p>
        </p:txBody>
      </p:sp>
    </p:spTree>
    <p:extLst>
      <p:ext uri="{BB962C8B-B14F-4D97-AF65-F5344CB8AC3E}">
        <p14:creationId xmlns:p14="http://schemas.microsoft.com/office/powerpoint/2010/main" val="4138948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64 standards through to PSDO ratification with 40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7183239"/>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31</a:t>
                      </a:r>
                    </a:p>
                  </a:txBody>
                  <a:tcPr/>
                </a:tc>
                <a:tc>
                  <a:txBody>
                    <a:bodyPr/>
                    <a:lstStyle/>
                    <a:p>
                      <a:pPr algn="ctr"/>
                      <a:r>
                        <a:rPr lang="en-AU" dirty="0"/>
                        <a:t>15</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13</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64</a:t>
                      </a:r>
                    </a:p>
                  </a:txBody>
                  <a:tcPr>
                    <a:lnT w="12700" cap="flat" cmpd="sng" algn="ctr">
                      <a:solidFill>
                        <a:schemeClr val="tx1"/>
                      </a:solidFill>
                      <a:prstDash val="solid"/>
                      <a:round/>
                      <a:headEnd type="none" w="med" len="med"/>
                      <a:tailEnd type="none" w="med" len="med"/>
                    </a:lnT>
                  </a:tcPr>
                </a:tc>
                <a:tc>
                  <a:txBody>
                    <a:bodyPr/>
                    <a:lstStyle/>
                    <a:p>
                      <a:pPr algn="ctr"/>
                      <a:r>
                        <a:rPr lang="en-AU" b="1" dirty="0"/>
                        <a:t>40</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170</a:t>
            </a:fld>
            <a:endParaRPr lang="en-US"/>
          </a:p>
        </p:txBody>
      </p:sp>
    </p:spTree>
    <p:extLst>
      <p:ext uri="{BB962C8B-B14F-4D97-AF65-F5344CB8AC3E}">
        <p14:creationId xmlns:p14="http://schemas.microsoft.com/office/powerpoint/2010/main" val="27713177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171</a:t>
            </a:fld>
            <a:endParaRPr lang="en-US"/>
          </a:p>
        </p:txBody>
      </p:sp>
    </p:spTree>
    <p:extLst>
      <p:ext uri="{BB962C8B-B14F-4D97-AF65-F5344CB8AC3E}">
        <p14:creationId xmlns:p14="http://schemas.microsoft.com/office/powerpoint/2010/main" val="14066224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172</a:t>
            </a:fld>
            <a:endParaRPr lang="en-US"/>
          </a:p>
        </p:txBody>
      </p:sp>
    </p:spTree>
    <p:extLst>
      <p:ext uri="{BB962C8B-B14F-4D97-AF65-F5344CB8AC3E}">
        <p14:creationId xmlns:p14="http://schemas.microsoft.com/office/powerpoint/2010/main" val="18704783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173</a:t>
            </a:fld>
            <a:endParaRPr lang="en-US"/>
          </a:p>
        </p:txBody>
      </p:sp>
    </p:spTree>
    <p:extLst>
      <p:ext uri="{BB962C8B-B14F-4D97-AF65-F5344CB8AC3E}">
        <p14:creationId xmlns:p14="http://schemas.microsoft.com/office/powerpoint/2010/main" val="35753137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174</a:t>
            </a:fld>
            <a:endParaRPr lang="en-US"/>
          </a:p>
        </p:txBody>
      </p:sp>
    </p:spTree>
    <p:extLst>
      <p:ext uri="{BB962C8B-B14F-4D97-AF65-F5344CB8AC3E}">
        <p14:creationId xmlns:p14="http://schemas.microsoft.com/office/powerpoint/2010/main" val="22365210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published as ISO/IEC/IEEE 8802-1AR </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1"/>
            <a:r>
              <a:rPr lang="en-AU" dirty="0"/>
              <a:t>Response to China NB sent in Jan 2019 (N16912)</a:t>
            </a:r>
          </a:p>
          <a:p>
            <a:r>
              <a:rPr lang="en-AU" dirty="0"/>
              <a:t>FDIS ballot: </a:t>
            </a:r>
            <a:r>
              <a:rPr lang="en-AU" dirty="0">
                <a:solidFill>
                  <a:srgbClr val="00B050"/>
                </a:solidFill>
              </a:rPr>
              <a:t>published</a:t>
            </a:r>
          </a:p>
          <a:p>
            <a:pPr lvl="1"/>
            <a:r>
              <a:rPr lang="en-AU" dirty="0"/>
              <a:t>802.1AR-Rev FDIS ballot passed on 14 Nov 2020</a:t>
            </a:r>
          </a:p>
          <a:p>
            <a:pPr lvl="2"/>
            <a:r>
              <a:rPr lang="en-AU" dirty="0"/>
              <a:t>Passed 10/1/7 (N07167)</a:t>
            </a:r>
          </a:p>
          <a:p>
            <a:pPr lvl="2"/>
            <a:r>
              <a:rPr lang="en-AU" dirty="0">
                <a:hlinkClick r:id="rId2"/>
              </a:rPr>
              <a:t>Response</a:t>
            </a:r>
            <a:r>
              <a:rPr lang="en-AU" dirty="0"/>
              <a:t> to China NB sent in Apr 2020 (N17167)</a:t>
            </a:r>
          </a:p>
          <a:p>
            <a:pPr lvl="1"/>
            <a:r>
              <a:rPr lang="en-AU" dirty="0"/>
              <a:t>Published as ISO/IEC/IEEE 8802-1AR </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175</a:t>
            </a:fld>
            <a:endParaRPr lang="en-US"/>
          </a:p>
        </p:txBody>
      </p:sp>
    </p:spTree>
    <p:extLst>
      <p:ext uri="{BB962C8B-B14F-4D97-AF65-F5344CB8AC3E}">
        <p14:creationId xmlns:p14="http://schemas.microsoft.com/office/powerpoint/2010/main" val="4826055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published as ISO/IEC/IEEE 8802-1AC:2018/COR 1:2019</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published</a:t>
            </a:r>
            <a:endParaRPr lang="en-AU" dirty="0">
              <a:solidFill>
                <a:schemeClr val="accent2"/>
              </a:solidFill>
            </a:endParaRP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IEEE 802.1AC/Cor 1 is published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176</a:t>
            </a:fld>
            <a:endParaRPr lang="en-US"/>
          </a:p>
        </p:txBody>
      </p:sp>
    </p:spTree>
    <p:extLst>
      <p:ext uri="{BB962C8B-B14F-4D97-AF65-F5344CB8AC3E}">
        <p14:creationId xmlns:p14="http://schemas.microsoft.com/office/powerpoint/2010/main" val="4252176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Sept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31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2289001"/>
              </p:ext>
            </p:extLst>
          </p:nvPr>
        </p:nvGraphicFramePr>
        <p:xfrm>
          <a:off x="761999" y="1712149"/>
          <a:ext cx="7696200" cy="29260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kern="1200" dirty="0">
                          <a:solidFill>
                            <a:schemeClr val="dk1"/>
                          </a:solidFill>
                          <a:latin typeface="+mn-lt"/>
                          <a:ea typeface="+mn-ea"/>
                          <a:cs typeface="Arial" panose="020B0604020202020204" pitchFamily="34" charset="0"/>
                        </a:rPr>
                        <a:t>802.1AR-Rev</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Nov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389725692"/>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dirty="0">
                          <a:latin typeface="+mj-lt"/>
                          <a:cs typeface="Arial" panose="020B0604020202020204" pitchFamily="34" charset="0"/>
                        </a:rPr>
                        <a:t>802.1</a:t>
                      </a:r>
                      <a:r>
                        <a:rPr lang="en-AU" sz="1600" dirty="0">
                          <a:cs typeface="Arial" panose="020B0604020202020204" pitchFamily="34" charset="0"/>
                        </a:rPr>
                        <a:t>AC/Cor-1</a:t>
                      </a:r>
                      <a:r>
                        <a:rPr lang="en-AU" sz="1600" dirty="0"/>
                        <a:t> </a:t>
                      </a:r>
                      <a:endParaRPr lang="en-AU" sz="1600" kern="1200" dirty="0">
                        <a:solidFill>
                          <a:schemeClr val="dk1"/>
                        </a:solidFill>
                        <a:latin typeface="+mn-lt"/>
                        <a:ea typeface="+mn-ea"/>
                        <a:cs typeface="Arial" panose="020B0604020202020204" pitchFamily="34" charset="0"/>
                      </a:endParaRP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Arial" panose="020B0604020202020204" pitchFamily="34" charset="0"/>
                        </a:rPr>
                        <a:t>n/a</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17</a:t>
                      </a:r>
                      <a:r>
                        <a:rPr lang="en-AU" sz="1600" b="0" kern="1200" baseline="0" dirty="0">
                          <a:solidFill>
                            <a:srgbClr val="00B050"/>
                          </a:solidFill>
                          <a:latin typeface="+mn-lt"/>
                          <a:ea typeface="+mn-ea"/>
                          <a:cs typeface="+mn-cs"/>
                        </a:rPr>
                        <a:t> Mar 19</a:t>
                      </a:r>
                      <a:endParaRPr lang="en-AU" sz="1600" b="0" kern="1200" dirty="0">
                        <a:solidFill>
                          <a:srgbClr val="00B050"/>
                        </a:solidFill>
                        <a:latin typeface="+mn-lt"/>
                        <a:ea typeface="+mn-ea"/>
                        <a:cs typeface="+mn-cs"/>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541141074"/>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15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501964803"/>
              </p:ext>
            </p:extLst>
          </p:nvPr>
        </p:nvGraphicFramePr>
        <p:xfrm>
          <a:off x="152399" y="1828800"/>
          <a:ext cx="8839199" cy="460248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20</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endParaRPr lang="en-AU" sz="1600" b="0" dirty="0">
                        <a:solidFill>
                          <a:schemeClr val="tx1"/>
                        </a:solidFill>
                        <a:latin typeface="+mj-lt"/>
                      </a:endParaRP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2446974359"/>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Aug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r h="330320">
                <a:tc>
                  <a:txBody>
                    <a:bodyPr/>
                    <a:lstStyle/>
                    <a:p>
                      <a:r>
                        <a:rPr lang="en-AU" sz="1600" dirty="0">
                          <a:latin typeface="+mj-lt"/>
                          <a:cs typeface="Arial" panose="020B0604020202020204" pitchFamily="34" charset="0"/>
                        </a:rPr>
                        <a:t>.1AE/Cor1</a:t>
                      </a:r>
                    </a:p>
                  </a:txBody>
                  <a:tcPr marL="115147" marR="0"/>
                </a:tc>
                <a:tc>
                  <a:txBody>
                    <a:bodyPr/>
                    <a:lstStyle/>
                    <a:p>
                      <a:pPr algn="ctr"/>
                      <a:r>
                        <a:rPr lang="en-AU" sz="1600" b="0" dirty="0">
                          <a:solidFill>
                            <a:schemeClr val="tx1"/>
                          </a:solidFill>
                          <a:latin typeface="+mj-lt"/>
                          <a:cs typeface="Arial" panose="020B0604020202020204" pitchFamily="34" charset="0"/>
                        </a:rPr>
                        <a:t>Std</a:t>
                      </a:r>
                    </a:p>
                  </a:txBody>
                  <a:tcPr marL="115147" marR="115147"/>
                </a:tc>
                <a:tc>
                  <a:txBody>
                    <a:bodyPr/>
                    <a:lstStyle/>
                    <a:p>
                      <a:pPr algn="ctr"/>
                      <a:r>
                        <a:rPr lang="en-AU" sz="1600" b="0" dirty="0">
                          <a:solidFill>
                            <a:schemeClr val="tx1"/>
                          </a:solidFill>
                          <a:latin typeface="+mj-lt"/>
                          <a:cs typeface="Arial" panose="020B0604020202020204" pitchFamily="34" charset="0"/>
                        </a:rPr>
                        <a:t>Aug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917858360"/>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15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29</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3041996314"/>
              </p:ext>
            </p:extLst>
          </p:nvPr>
        </p:nvGraphicFramePr>
        <p:xfrm>
          <a:off x="152399" y="1828800"/>
          <a:ext cx="8839199" cy="460248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.1Qcr</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accent2"/>
                          </a:solidFill>
                          <a:latin typeface="+mj-lt"/>
                          <a:cs typeface="Arial" panose="020B0604020202020204" pitchFamily="34" charset="0"/>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.1CS</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.1Qcz</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2446974359"/>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accent2"/>
                        </a:solidFill>
                        <a:latin typeface="+mj-lt"/>
                      </a:endParaRPr>
                    </a:p>
                  </a:txBody>
                  <a:tcPr marL="115147" marR="115147"/>
                </a:tc>
                <a:extLst>
                  <a:ext uri="{0D108BD9-81ED-4DB2-BD59-A6C34878D82A}">
                    <a16:rowId xmlns:a16="http://schemas.microsoft.com/office/drawing/2014/main" val="3280136102"/>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accent2"/>
                        </a:solidFill>
                        <a:latin typeface="+mj-lt"/>
                      </a:endParaRPr>
                    </a:p>
                  </a:txBody>
                  <a:tcPr marL="115147" marR="115147"/>
                </a:tc>
                <a:extLst>
                  <a:ext uri="{0D108BD9-81ED-4DB2-BD59-A6C34878D82A}">
                    <a16:rowId xmlns:a16="http://schemas.microsoft.com/office/drawing/2014/main" val="2163452583"/>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extLst>
                  <a:ext uri="{0D108BD9-81ED-4DB2-BD59-A6C34878D82A}">
                    <a16:rowId xmlns:a16="http://schemas.microsoft.com/office/drawing/2014/main" val="2614137734"/>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3495738436"/>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extLst>
                  <a:ext uri="{0D108BD9-81ED-4DB2-BD59-A6C34878D82A}">
                    <a16:rowId xmlns:a16="http://schemas.microsoft.com/office/drawing/2014/main" val="2940491922"/>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extLst>
                  <a:ext uri="{0D108BD9-81ED-4DB2-BD59-A6C34878D82A}">
                    <a16:rowId xmlns:a16="http://schemas.microsoft.com/office/drawing/2014/main" val="3696960976"/>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extLst>
                  <a:ext uri="{0D108BD9-81ED-4DB2-BD59-A6C34878D82A}">
                    <a16:rowId xmlns:a16="http://schemas.microsoft.com/office/drawing/2014/main" val="2001265962"/>
                  </a:ext>
                </a:extLst>
              </a:tr>
              <a:tr h="330320">
                <a:tc>
                  <a:txBody>
                    <a:bodyPr/>
                    <a:lstStyle/>
                    <a:p>
                      <a:endParaRPr lang="en-AU" sz="1600" dirty="0">
                        <a:latin typeface="+mj-lt"/>
                        <a:cs typeface="Arial" panose="020B0604020202020204" pitchFamily="34" charset="0"/>
                      </a:endParaRPr>
                    </a:p>
                  </a:txBody>
                  <a:tcPr marL="115147" marR="0"/>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algn="ct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extLst>
                  <a:ext uri="{0D108BD9-81ED-4DB2-BD59-A6C34878D82A}">
                    <a16:rowId xmlns:a16="http://schemas.microsoft.com/office/drawing/2014/main" val="1917858360"/>
                  </a:ext>
                </a:extLst>
              </a:tr>
            </a:tbl>
          </a:graphicData>
        </a:graphic>
      </p:graphicFrame>
    </p:spTree>
    <p:extLst>
      <p:ext uri="{BB962C8B-B14F-4D97-AF65-F5344CB8AC3E}">
        <p14:creationId xmlns:p14="http://schemas.microsoft.com/office/powerpoint/2010/main" val="72781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 &amp; stakeholders</a:t>
            </a:r>
          </a:p>
          <a:p>
            <a:pPr lvl="1"/>
            <a:r>
              <a:rPr lang="en-AU" dirty="0"/>
              <a:t>Karen Randall</a:t>
            </a:r>
          </a:p>
          <a:p>
            <a:pPr lvl="1"/>
            <a:r>
              <a:rPr lang="en-AU" dirty="0"/>
              <a:t>John Messenger</a:t>
            </a:r>
          </a:p>
          <a:p>
            <a:pPr lvl="1"/>
            <a:r>
              <a:rPr lang="en-AU" dirty="0"/>
              <a:t>Paul Congdon</a:t>
            </a:r>
          </a:p>
          <a:p>
            <a:pPr lvl="1"/>
            <a:r>
              <a:rPr lang="en-AU" dirty="0"/>
              <a:t>Glen Parsons (802.1 WG Chair)</a:t>
            </a:r>
          </a:p>
          <a:p>
            <a:pPr lvl="1"/>
            <a:r>
              <a:rPr lang="en-AU" dirty="0"/>
              <a:t>Mick Seaman</a:t>
            </a:r>
          </a:p>
          <a:p>
            <a:pPr lvl="1"/>
            <a:r>
              <a:rPr lang="en-AU" dirty="0"/>
              <a:t>Jessy </a:t>
            </a:r>
            <a:r>
              <a:rPr lang="en-AU" dirty="0" err="1"/>
              <a:t>Rouyer</a:t>
            </a:r>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30</a:t>
            </a:fld>
            <a:endParaRPr lang="en-US"/>
          </a:p>
        </p:txBody>
      </p:sp>
    </p:spTree>
    <p:extLst>
      <p:ext uri="{BB962C8B-B14F-4D97-AF65-F5344CB8AC3E}">
        <p14:creationId xmlns:p14="http://schemas.microsoft.com/office/powerpoint/2010/main" val="242120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waiting for publication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&amp; response sent</a:t>
            </a:r>
          </a:p>
          <a:p>
            <a:pPr lvl="1"/>
            <a:r>
              <a:rPr lang="en-AU" dirty="0"/>
              <a:t>802.1Q-2018 FDIS ballot passed on 4 May 2020 (N17175)</a:t>
            </a:r>
          </a:p>
          <a:p>
            <a:pPr lvl="2"/>
            <a:r>
              <a:rPr lang="en-AU" dirty="0"/>
              <a:t>Passed 11/1 (China NB)/7 </a:t>
            </a:r>
          </a:p>
          <a:p>
            <a:pPr lvl="1"/>
            <a:r>
              <a:rPr lang="en-AU" dirty="0"/>
              <a:t>Response sent in Jun 2020 (N17185)</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31</a:t>
            </a:fld>
            <a:endParaRPr lang="en-US"/>
          </a:p>
        </p:txBody>
      </p:sp>
      <p:graphicFrame>
        <p:nvGraphicFramePr>
          <p:cNvPr id="3" name="Object 2">
            <a:extLst>
              <a:ext uri="{FF2B5EF4-FFF2-40B4-BE49-F238E27FC236}">
                <a16:creationId xmlns:a16="http://schemas.microsoft.com/office/drawing/2014/main" id="{8364D157-CA8E-4DC3-A2DC-FBBC42166849}"/>
              </a:ext>
            </a:extLst>
          </p:cNvPr>
          <p:cNvGraphicFramePr>
            <a:graphicFrameLocks noChangeAspect="1"/>
          </p:cNvGraphicFramePr>
          <p:nvPr>
            <p:extLst>
              <p:ext uri="{D42A27DB-BD31-4B8C-83A1-F6EECF244321}">
                <p14:modId xmlns:p14="http://schemas.microsoft.com/office/powerpoint/2010/main" val="2130230380"/>
              </p:ext>
            </p:extLst>
          </p:nvPr>
        </p:nvGraphicFramePr>
        <p:xfrm>
          <a:off x="4800600" y="5795703"/>
          <a:ext cx="914400" cy="806450"/>
        </p:xfrm>
        <a:graphic>
          <a:graphicData uri="http://schemas.openxmlformats.org/presentationml/2006/ole">
            <mc:AlternateContent xmlns:mc="http://schemas.openxmlformats.org/markup-compatibility/2006">
              <mc:Choice xmlns:v="urn:schemas-microsoft-com:vml" Requires="v">
                <p:oleObj spid="_x0000_s299139"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800600" y="579570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passed in July 2020 but a response is required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rgbClr val="00B050"/>
                </a:solidFill>
              </a:rPr>
              <a:t>passed</a:t>
            </a:r>
            <a:r>
              <a:rPr lang="en-AU" dirty="0">
                <a:solidFill>
                  <a:schemeClr val="accent2"/>
                </a:solidFill>
              </a:rPr>
              <a:t> but response required</a:t>
            </a:r>
          </a:p>
          <a:p>
            <a:pPr lvl="1"/>
            <a:r>
              <a:rPr lang="en-AU" dirty="0"/>
              <a:t>802.1Qcc 60-day ballot passed on 16 July 2019 (N17244)</a:t>
            </a:r>
          </a:p>
          <a:p>
            <a:pPr lvl="2"/>
            <a:r>
              <a:rPr lang="en-AU" dirty="0"/>
              <a:t>Passed 8/0/10 on need for ISO standard</a:t>
            </a:r>
          </a:p>
          <a:p>
            <a:pPr lvl="2"/>
            <a:r>
              <a:rPr lang="en-AU" dirty="0"/>
              <a:t>Passed 6/1/9 on support for submission to FDIS</a:t>
            </a:r>
          </a:p>
          <a:p>
            <a:pPr lvl="1"/>
            <a:r>
              <a:rPr lang="en-AU" dirty="0"/>
              <a:t>China voted “no” with 2 comments (</a:t>
            </a:r>
            <a:r>
              <a:rPr lang="en-AU" dirty="0">
                <a:solidFill>
                  <a:srgbClr val="FF0000"/>
                </a:solidFill>
              </a:rPr>
              <a:t>N??????</a:t>
            </a:r>
            <a:r>
              <a:rPr lang="en-AU" dirty="0"/>
              <a:t>)</a:t>
            </a:r>
          </a:p>
          <a:p>
            <a:pPr lvl="2"/>
            <a:r>
              <a:rPr lang="en-AU" dirty="0"/>
              <a:t>Response required, and developed in Jul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spTree>
    <p:extLst>
      <p:ext uri="{BB962C8B-B14F-4D97-AF65-F5344CB8AC3E}">
        <p14:creationId xmlns:p14="http://schemas.microsoft.com/office/powerpoint/2010/main" val="3038058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802.1Qcp-2018 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802.1Qcp-2018 60-day ballot passed on 16 July 2019 (N17245)</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spTree>
    <p:extLst>
      <p:ext uri="{BB962C8B-B14F-4D97-AF65-F5344CB8AC3E}">
        <p14:creationId xmlns:p14="http://schemas.microsoft.com/office/powerpoint/2010/main" val="2615643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a:t>IEEE 802.</a:t>
            </a:r>
            <a:r>
              <a:rPr lang="en-AU">
                <a:cs typeface="Arial" panose="020B0604020202020204" pitchFamily="34" charset="0"/>
              </a:rPr>
              <a:t>1Qcy-2019</a:t>
            </a:r>
            <a:r>
              <a:rPr lang="en-AU"/>
              <a:t> </a:t>
            </a:r>
            <a:r>
              <a:rPr lang="en-AU" dirty="0"/>
              <a:t>60-day ballot passed and is waiting for start of FDIS ballot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802.1Qcy-2019 60-day ballot passed on 16 July 2019 (N17246)</a:t>
            </a:r>
          </a:p>
          <a:p>
            <a:pPr lvl="2"/>
            <a:r>
              <a:rPr lang="en-AU" dirty="0"/>
              <a:t>Passed 8/0/10 on need for ISO standard</a:t>
            </a:r>
          </a:p>
          <a:p>
            <a:pPr lvl="2"/>
            <a:r>
              <a:rPr lang="en-AU" dirty="0"/>
              <a:t>Passed 6/0/12 on support for submission to FDIS</a:t>
            </a:r>
          </a:p>
          <a:p>
            <a:pPr lvl="1"/>
            <a:r>
              <a:rPr lang="en-AU" dirty="0"/>
              <a:t>There were no comments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spTree>
    <p:extLst>
      <p:ext uri="{BB962C8B-B14F-4D97-AF65-F5344CB8AC3E}">
        <p14:creationId xmlns:p14="http://schemas.microsoft.com/office/powerpoint/2010/main" val="1702511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IEEE 802.</a:t>
            </a:r>
            <a:r>
              <a:rPr lang="en-AU" dirty="0">
                <a:cs typeface="Arial" panose="020B0604020202020204" pitchFamily="34" charset="0"/>
              </a:rPr>
              <a:t>1Xck</a:t>
            </a:r>
            <a:r>
              <a:rPr lang="en-AU" dirty="0"/>
              <a:t> FDIS ballot passed on 26 June 2020 (N17203)</a:t>
            </a:r>
          </a:p>
          <a:p>
            <a:pPr lvl="2"/>
            <a:r>
              <a:rPr lang="en-AU" dirty="0"/>
              <a:t>Passed 9/1/8 (China voted “no” with 1 comment)</a:t>
            </a:r>
          </a:p>
          <a:p>
            <a:pPr lvl="1"/>
            <a:r>
              <a:rPr lang="en-AU" dirty="0"/>
              <a:t>Response approved in July 2020</a:t>
            </a:r>
          </a:p>
          <a:p>
            <a:pPr lvl="1"/>
            <a:r>
              <a:rPr lang="en-AU" dirty="0"/>
              <a:t>Will 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532059800"/>
              </p:ext>
            </p:extLst>
          </p:nvPr>
        </p:nvGraphicFramePr>
        <p:xfrm>
          <a:off x="5257800" y="3962400"/>
          <a:ext cx="914400" cy="806450"/>
        </p:xfrm>
        <a:graphic>
          <a:graphicData uri="http://schemas.openxmlformats.org/presentationml/2006/ole">
            <mc:AlternateContent xmlns:mc="http://schemas.openxmlformats.org/markup-compatibility/2006">
              <mc:Choice xmlns:v="urn:schemas-microsoft-com:vml" Requires="v">
                <p:oleObj spid="_x0000_s285114"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3962400"/>
                        <a:ext cx="914400" cy="8064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B1FD160-8B6A-4C05-A5C1-0AAA17BE321F}"/>
              </a:ext>
            </a:extLst>
          </p:cNvPr>
          <p:cNvGraphicFramePr>
            <a:graphicFrameLocks noChangeAspect="1"/>
          </p:cNvGraphicFramePr>
          <p:nvPr>
            <p:extLst>
              <p:ext uri="{D42A27DB-BD31-4B8C-83A1-F6EECF244321}">
                <p14:modId xmlns:p14="http://schemas.microsoft.com/office/powerpoint/2010/main" val="337709358"/>
              </p:ext>
            </p:extLst>
          </p:nvPr>
        </p:nvGraphicFramePr>
        <p:xfrm>
          <a:off x="5562600" y="5486400"/>
          <a:ext cx="914400" cy="806450"/>
        </p:xfrm>
        <a:graphic>
          <a:graphicData uri="http://schemas.openxmlformats.org/presentationml/2006/ole">
            <mc:AlternateContent xmlns:mc="http://schemas.openxmlformats.org/markup-compatibility/2006">
              <mc:Choice xmlns:v="urn:schemas-microsoft-com:vml" Requires="v">
                <p:oleObj spid="_x0000_s285115"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556260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passed in June 2020 but requires a response</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rgbClr val="00B050"/>
                </a:solidFill>
              </a:rPr>
              <a:t>passed</a:t>
            </a:r>
            <a:r>
              <a:rPr lang="en-AU" dirty="0">
                <a:solidFill>
                  <a:schemeClr val="accent2"/>
                </a:solidFill>
              </a:rPr>
              <a:t> but requires a response</a:t>
            </a:r>
          </a:p>
          <a:p>
            <a:pPr lvl="1"/>
            <a:r>
              <a:rPr lang="en-AU" dirty="0"/>
              <a:t>802.</a:t>
            </a:r>
            <a:r>
              <a:rPr lang="en-AU" dirty="0">
                <a:cs typeface="Arial" panose="020B0604020202020204" pitchFamily="34" charset="0"/>
              </a:rPr>
              <a:t>1AE-Rev</a:t>
            </a:r>
            <a:r>
              <a:rPr lang="en-AU" dirty="0"/>
              <a:t> FDIS ballot passed on 26 June 2020 (N17207)</a:t>
            </a:r>
          </a:p>
          <a:p>
            <a:pPr lvl="2"/>
            <a:r>
              <a:rPr lang="en-AU" dirty="0"/>
              <a:t>Passed 9/1/8 (China NB voted “no” with 5 comments)</a:t>
            </a:r>
          </a:p>
          <a:p>
            <a:pPr lvl="1"/>
            <a:r>
              <a:rPr lang="en-AU" dirty="0"/>
              <a:t>Response approved in July 2020</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767123828"/>
              </p:ext>
            </p:extLst>
          </p:nvPr>
        </p:nvGraphicFramePr>
        <p:xfrm>
          <a:off x="5181600" y="3841750"/>
          <a:ext cx="914400" cy="806450"/>
        </p:xfrm>
        <a:graphic>
          <a:graphicData uri="http://schemas.openxmlformats.org/presentationml/2006/ole">
            <mc:AlternateContent xmlns:mc="http://schemas.openxmlformats.org/markup-compatibility/2006">
              <mc:Choice xmlns:v="urn:schemas-microsoft-com:vml" Requires="v">
                <p:oleObj spid="_x0000_s286145"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3841750"/>
                        <a:ext cx="914400" cy="8064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7B9DD72-A6C5-4D03-A7BC-94AA6120CACD}"/>
              </a:ext>
            </a:extLst>
          </p:cNvPr>
          <p:cNvGraphicFramePr>
            <a:graphicFrameLocks noChangeAspect="1"/>
          </p:cNvGraphicFramePr>
          <p:nvPr>
            <p:extLst>
              <p:ext uri="{D42A27DB-BD31-4B8C-83A1-F6EECF244321}">
                <p14:modId xmlns:p14="http://schemas.microsoft.com/office/powerpoint/2010/main" val="81702194"/>
              </p:ext>
            </p:extLst>
          </p:nvPr>
        </p:nvGraphicFramePr>
        <p:xfrm>
          <a:off x="6131560" y="5486400"/>
          <a:ext cx="914400" cy="806450"/>
        </p:xfrm>
        <a:graphic>
          <a:graphicData uri="http://schemas.openxmlformats.org/presentationml/2006/ole">
            <mc:AlternateContent xmlns:mc="http://schemas.openxmlformats.org/markup-compatibility/2006">
              <mc:Choice xmlns:v="urn:schemas-microsoft-com:vml" Requires="v">
                <p:oleObj spid="_x0000_s286146" name="Document" showAsIcon="1" r:id="rId5" imgW="914597" imgH="806311" progId="Word.Document.12">
                  <p:embed/>
                </p:oleObj>
              </mc:Choice>
              <mc:Fallback>
                <p:oleObj name="Document" showAsIcon="1" r:id="rId5" imgW="914597" imgH="806311" progId="Word.Document.12">
                  <p:embed/>
                  <p:pic>
                    <p:nvPicPr>
                      <p:cNvPr id="0" name=""/>
                      <p:cNvPicPr/>
                      <p:nvPr/>
                    </p:nvPicPr>
                    <p:blipFill>
                      <a:blip r:embed="rId6"/>
                      <a:stretch>
                        <a:fillRect/>
                      </a:stretch>
                    </p:blipFill>
                    <p:spPr>
                      <a:xfrm>
                        <a:off x="6131560" y="5486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60-day ballot passed in August 2020 but requires a response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rgbClr val="00B050"/>
                </a:solidFill>
              </a:rPr>
              <a:t>passed</a:t>
            </a:r>
            <a:r>
              <a:rPr lang="en-AU" dirty="0"/>
              <a:t> </a:t>
            </a:r>
            <a:r>
              <a:rPr lang="en-AU" dirty="0">
                <a:solidFill>
                  <a:schemeClr val="accent2"/>
                </a:solidFill>
              </a:rPr>
              <a:t>but response required</a:t>
            </a:r>
          </a:p>
          <a:p>
            <a:pPr lvl="1"/>
            <a:r>
              <a:rPr lang="en-AU" dirty="0"/>
              <a:t>802.</a:t>
            </a:r>
            <a:r>
              <a:rPr lang="en-AU" dirty="0">
                <a:cs typeface="Arial" panose="020B0604020202020204" pitchFamily="34" charset="0"/>
              </a:rPr>
              <a:t>1AS-Rev</a:t>
            </a:r>
            <a:r>
              <a:rPr lang="en-AU" dirty="0"/>
              <a:t> 60-day ballot passed on 22 August 2020 (</a:t>
            </a:r>
            <a:r>
              <a:rPr lang="en-AU" dirty="0">
                <a:solidFill>
                  <a:srgbClr val="FF0000"/>
                </a:solidFill>
              </a:rPr>
              <a:t>N??????</a:t>
            </a:r>
            <a:r>
              <a:rPr lang="en-AU" dirty="0"/>
              <a:t>)</a:t>
            </a:r>
          </a:p>
          <a:p>
            <a:pPr lvl="2"/>
            <a:r>
              <a:rPr lang="en-AU" dirty="0"/>
              <a:t>Passed 9/0/9 on need for ISO standard</a:t>
            </a:r>
          </a:p>
          <a:p>
            <a:pPr lvl="2"/>
            <a:r>
              <a:rPr lang="en-AU" dirty="0"/>
              <a:t>Passed 7/1/10 on support for submission to FDIS</a:t>
            </a:r>
          </a:p>
          <a:p>
            <a:pPr lvl="1"/>
            <a:r>
              <a:rPr lang="en-AU" dirty="0"/>
              <a:t>China voted “no” with 1 comment</a:t>
            </a:r>
          </a:p>
          <a:p>
            <a:pPr lvl="2"/>
            <a:r>
              <a:rPr lang="en-AU" dirty="0"/>
              <a:t>Response required</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37</a:t>
            </a:fld>
            <a:endParaRPr lang="en-US"/>
          </a:p>
        </p:txBody>
      </p:sp>
    </p:spTree>
    <p:extLst>
      <p:ext uri="{BB962C8B-B14F-4D97-AF65-F5344CB8AC3E}">
        <p14:creationId xmlns:p14="http://schemas.microsoft.com/office/powerpoint/2010/main" val="427551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5063-8F57-4CFE-85E2-19D6C696EF3F}"/>
              </a:ext>
            </a:extLst>
          </p:cNvPr>
          <p:cNvSpPr>
            <a:spLocks noGrp="1"/>
          </p:cNvSpPr>
          <p:nvPr>
            <p:ph type="title"/>
          </p:nvPr>
        </p:nvSpPr>
        <p:spPr/>
        <p:txBody>
          <a:bodyPr/>
          <a:lstStyle/>
          <a:p>
            <a:r>
              <a:rPr lang="en-AU" dirty="0"/>
              <a:t>The China NB provided one comment on IEEE 802.</a:t>
            </a:r>
            <a:r>
              <a:rPr lang="en-AU" dirty="0">
                <a:cs typeface="Arial" panose="020B0604020202020204" pitchFamily="34" charset="0"/>
              </a:rPr>
              <a:t>1AS-Rev</a:t>
            </a:r>
            <a:r>
              <a:rPr lang="en-AU" dirty="0"/>
              <a:t> </a:t>
            </a:r>
          </a:p>
        </p:txBody>
      </p:sp>
      <p:sp>
        <p:nvSpPr>
          <p:cNvPr id="3" name="Content Placeholder 2">
            <a:extLst>
              <a:ext uri="{FF2B5EF4-FFF2-40B4-BE49-F238E27FC236}">
                <a16:creationId xmlns:a16="http://schemas.microsoft.com/office/drawing/2014/main" id="{C3CBCB2E-D993-47CC-820E-1BEC802423A0}"/>
              </a:ext>
            </a:extLst>
          </p:cNvPr>
          <p:cNvSpPr>
            <a:spLocks noGrp="1"/>
          </p:cNvSpPr>
          <p:nvPr>
            <p:ph idx="1"/>
          </p:nvPr>
        </p:nvSpPr>
        <p:spPr>
          <a:xfrm>
            <a:off x="685800" y="1905000"/>
            <a:ext cx="7772400" cy="4114800"/>
          </a:xfrm>
        </p:spPr>
        <p:txBody>
          <a:bodyPr/>
          <a:lstStyle/>
          <a:p>
            <a:r>
              <a:rPr lang="en-AU" dirty="0"/>
              <a:t>China NB Comment 1</a:t>
            </a:r>
          </a:p>
          <a:p>
            <a:pPr lvl="1"/>
            <a:r>
              <a:rPr lang="en-AU" i="1" dirty="0"/>
              <a:t>In the referred clause, this proposal uses MACsec, which is defined by IEEE 802.1AE, to provide security protection. </a:t>
            </a:r>
          </a:p>
          <a:p>
            <a:pPr lvl="1"/>
            <a:r>
              <a:rPr lang="en-AU" i="1" dirty="0"/>
              <a:t>However, the security problems of IEEE 802.1AE have been pointed out by China NB for several times during the past ballots (see 6N15556 and 6N15770). </a:t>
            </a:r>
          </a:p>
          <a:p>
            <a:pPr lvl="1"/>
            <a:r>
              <a:rPr lang="en-AU" i="1" dirty="0"/>
              <a:t>China also submitted the comments on the new version of IEEE 802.1AE (IEEE 802.1AE-2018). Please refer to the comments in 6N17207. </a:t>
            </a:r>
          </a:p>
          <a:p>
            <a:pPr lvl="1"/>
            <a:r>
              <a:rPr lang="en-AU" i="1" dirty="0"/>
              <a:t>The problems of IEEE 802.1AE include inconsistence between content and title, using high cost Hop-by-Hop Encryption, only permitting to use typical cryptographic algorithms like AES (not including other compliant options that are compliant with ISO/IEC international standards) and so on.</a:t>
            </a:r>
          </a:p>
          <a:p>
            <a:pPr lvl="1"/>
            <a:r>
              <a:rPr lang="en-AU" i="1" dirty="0"/>
              <a:t>…</a:t>
            </a:r>
          </a:p>
          <a:p>
            <a:endParaRPr lang="en-AU" dirty="0"/>
          </a:p>
        </p:txBody>
      </p:sp>
      <p:sp>
        <p:nvSpPr>
          <p:cNvPr id="4" name="Footer Placeholder 3">
            <a:extLst>
              <a:ext uri="{FF2B5EF4-FFF2-40B4-BE49-F238E27FC236}">
                <a16:creationId xmlns:a16="http://schemas.microsoft.com/office/drawing/2014/main" id="{6E8CDF4D-3238-4002-AF10-BDB80FCA31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39632725-A149-45F5-AE22-2C1D512BCA3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38</a:t>
            </a:fld>
            <a:endParaRPr lang="en-US"/>
          </a:p>
        </p:txBody>
      </p:sp>
    </p:spTree>
    <p:extLst>
      <p:ext uri="{BB962C8B-B14F-4D97-AF65-F5344CB8AC3E}">
        <p14:creationId xmlns:p14="http://schemas.microsoft.com/office/powerpoint/2010/main" val="2098886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5063-8F57-4CFE-85E2-19D6C696EF3F}"/>
              </a:ext>
            </a:extLst>
          </p:cNvPr>
          <p:cNvSpPr>
            <a:spLocks noGrp="1"/>
          </p:cNvSpPr>
          <p:nvPr>
            <p:ph type="title"/>
          </p:nvPr>
        </p:nvSpPr>
        <p:spPr/>
        <p:txBody>
          <a:bodyPr/>
          <a:lstStyle/>
          <a:p>
            <a:r>
              <a:rPr lang="en-AU" dirty="0"/>
              <a:t>The China NB provided one comment on IEEE 802.</a:t>
            </a:r>
            <a:r>
              <a:rPr lang="en-AU" dirty="0">
                <a:cs typeface="Arial" panose="020B0604020202020204" pitchFamily="34" charset="0"/>
              </a:rPr>
              <a:t>1AS-Rev</a:t>
            </a:r>
            <a:r>
              <a:rPr lang="en-AU" dirty="0"/>
              <a:t> </a:t>
            </a:r>
          </a:p>
        </p:txBody>
      </p:sp>
      <p:sp>
        <p:nvSpPr>
          <p:cNvPr id="3" name="Content Placeholder 2">
            <a:extLst>
              <a:ext uri="{FF2B5EF4-FFF2-40B4-BE49-F238E27FC236}">
                <a16:creationId xmlns:a16="http://schemas.microsoft.com/office/drawing/2014/main" id="{C3CBCB2E-D993-47CC-820E-1BEC802423A0}"/>
              </a:ext>
            </a:extLst>
          </p:cNvPr>
          <p:cNvSpPr>
            <a:spLocks noGrp="1"/>
          </p:cNvSpPr>
          <p:nvPr>
            <p:ph idx="1"/>
          </p:nvPr>
        </p:nvSpPr>
        <p:spPr/>
        <p:txBody>
          <a:bodyPr/>
          <a:lstStyle/>
          <a:p>
            <a:r>
              <a:rPr lang="en-AU" dirty="0"/>
              <a:t>China NB Comment 1</a:t>
            </a:r>
          </a:p>
          <a:p>
            <a:pPr lvl="1"/>
            <a:r>
              <a:rPr lang="en-AU" i="1" dirty="0"/>
              <a:t>…</a:t>
            </a:r>
          </a:p>
          <a:p>
            <a:pPr lvl="1"/>
            <a:r>
              <a:rPr lang="en-AU" i="1" dirty="0"/>
              <a:t>The security issues about IEEE 802.1AE have not been properly resolved until now, hence the use to MACsec will lead to security risks in implementation. </a:t>
            </a:r>
          </a:p>
          <a:p>
            <a:pPr lvl="1"/>
            <a:r>
              <a:rPr lang="en-AU" i="1" dirty="0"/>
              <a:t>Therefore, China NB cannot support this proposal to be submitted to the next stage.</a:t>
            </a:r>
          </a:p>
          <a:p>
            <a:r>
              <a:rPr lang="en-AU" dirty="0"/>
              <a:t>China NB Change 1</a:t>
            </a:r>
          </a:p>
          <a:p>
            <a:pPr lvl="1"/>
            <a:r>
              <a:rPr lang="en-US" i="1" dirty="0">
                <a:effectLst/>
                <a:latin typeface="Arial" panose="020B0604020202020204" pitchFamily="34" charset="0"/>
                <a:ea typeface="Arial Unicode MS"/>
                <a:cs typeface="Times New Roman" panose="02020603050405020304" pitchFamily="18" charset="0"/>
              </a:rPr>
              <a:t>Improve the used security mechanisms</a:t>
            </a:r>
            <a:endParaRPr lang="en-AU" i="1" dirty="0"/>
          </a:p>
          <a:p>
            <a:pPr lvl="1"/>
            <a:endParaRPr lang="en-AU" dirty="0"/>
          </a:p>
          <a:p>
            <a:endParaRPr lang="en-AU" dirty="0"/>
          </a:p>
          <a:p>
            <a:endParaRPr lang="en-AU" dirty="0"/>
          </a:p>
        </p:txBody>
      </p:sp>
      <p:sp>
        <p:nvSpPr>
          <p:cNvPr id="4" name="Footer Placeholder 3">
            <a:extLst>
              <a:ext uri="{FF2B5EF4-FFF2-40B4-BE49-F238E27FC236}">
                <a16:creationId xmlns:a16="http://schemas.microsoft.com/office/drawing/2014/main" id="{6E8CDF4D-3238-4002-AF10-BDB80FCA31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39632725-A149-45F5-AE22-2C1D512BCA3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39</a:t>
            </a:fld>
            <a:endParaRPr lang="en-US"/>
          </a:p>
        </p:txBody>
      </p:sp>
    </p:spTree>
    <p:extLst>
      <p:ext uri="{BB962C8B-B14F-4D97-AF65-F5344CB8AC3E}">
        <p14:creationId xmlns:p14="http://schemas.microsoft.com/office/powerpoint/2010/main" val="1412003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5063-8F57-4CFE-85E2-19D6C696EF3F}"/>
              </a:ext>
            </a:extLst>
          </p:cNvPr>
          <p:cNvSpPr>
            <a:spLocks noGrp="1"/>
          </p:cNvSpPr>
          <p:nvPr>
            <p:ph type="title"/>
          </p:nvPr>
        </p:nvSpPr>
        <p:spPr/>
        <p:txBody>
          <a:bodyPr/>
          <a:lstStyle/>
          <a:p>
            <a:r>
              <a:rPr lang="en-AU" dirty="0"/>
              <a:t>The China NB provided one comment on IEEE 802.</a:t>
            </a:r>
            <a:r>
              <a:rPr lang="en-AU" dirty="0">
                <a:cs typeface="Arial" panose="020B0604020202020204" pitchFamily="34" charset="0"/>
              </a:rPr>
              <a:t>1AS-Rev</a:t>
            </a:r>
            <a:r>
              <a:rPr lang="en-AU" dirty="0"/>
              <a:t> </a:t>
            </a:r>
          </a:p>
        </p:txBody>
      </p:sp>
      <p:sp>
        <p:nvSpPr>
          <p:cNvPr id="3" name="Content Placeholder 2">
            <a:extLst>
              <a:ext uri="{FF2B5EF4-FFF2-40B4-BE49-F238E27FC236}">
                <a16:creationId xmlns:a16="http://schemas.microsoft.com/office/drawing/2014/main" id="{C3CBCB2E-D993-47CC-820E-1BEC802423A0}"/>
              </a:ext>
            </a:extLst>
          </p:cNvPr>
          <p:cNvSpPr>
            <a:spLocks noGrp="1"/>
          </p:cNvSpPr>
          <p:nvPr>
            <p:ph idx="1"/>
          </p:nvPr>
        </p:nvSpPr>
        <p:spPr/>
        <p:txBody>
          <a:bodyPr/>
          <a:lstStyle/>
          <a:p>
            <a:r>
              <a:rPr lang="en-AU" dirty="0"/>
              <a:t>IEEE 802.1 response to comment 1</a:t>
            </a:r>
          </a:p>
          <a:p>
            <a:pPr lvl="1"/>
            <a:r>
              <a:rPr lang="en-AU" dirty="0">
                <a:solidFill>
                  <a:srgbClr val="FF0000"/>
                </a:solidFill>
              </a:rPr>
              <a:t>It appears to be the usual comment … and so the response is likely to be the usual response</a:t>
            </a:r>
          </a:p>
          <a:p>
            <a:endParaRPr lang="en-AU" dirty="0"/>
          </a:p>
          <a:p>
            <a:endParaRPr lang="en-AU" dirty="0"/>
          </a:p>
        </p:txBody>
      </p:sp>
      <p:sp>
        <p:nvSpPr>
          <p:cNvPr id="4" name="Footer Placeholder 3">
            <a:extLst>
              <a:ext uri="{FF2B5EF4-FFF2-40B4-BE49-F238E27FC236}">
                <a16:creationId xmlns:a16="http://schemas.microsoft.com/office/drawing/2014/main" id="{6E8CDF4D-3238-4002-AF10-BDB80FCA31F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39632725-A149-45F5-AE22-2C1D512BCA37}"/>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40</a:t>
            </a:fld>
            <a:endParaRPr lang="en-US"/>
          </a:p>
        </p:txBody>
      </p:sp>
    </p:spTree>
    <p:extLst>
      <p:ext uri="{BB962C8B-B14F-4D97-AF65-F5344CB8AC3E}">
        <p14:creationId xmlns:p14="http://schemas.microsoft.com/office/powerpoint/2010/main" val="3047462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60-day ballot passed in August 2020 and is waiting for FDIS start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A motion to submit was approved by IEEE 802 EC in Hawaii in Nov 2019</a:t>
            </a:r>
          </a:p>
          <a:p>
            <a:pPr lvl="1"/>
            <a:r>
              <a:rPr lang="en-AU" dirty="0"/>
              <a:t>802.</a:t>
            </a:r>
            <a:r>
              <a:rPr lang="en-AU" dirty="0">
                <a:cs typeface="Arial" panose="020B0604020202020204" pitchFamily="34" charset="0"/>
              </a:rPr>
              <a:t>1AX-Rev</a:t>
            </a:r>
            <a:r>
              <a:rPr lang="en-AU" dirty="0"/>
              <a:t> 60-day ballot passed on 22 August 2020 (</a:t>
            </a:r>
            <a:r>
              <a:rPr lang="en-AU" dirty="0">
                <a:solidFill>
                  <a:srgbClr val="FF0000"/>
                </a:solidFill>
              </a:rPr>
              <a:t>N??????</a:t>
            </a:r>
            <a:r>
              <a:rPr lang="en-AU" dirty="0"/>
              <a:t>)</a:t>
            </a:r>
          </a:p>
          <a:p>
            <a:pPr lvl="2"/>
            <a:r>
              <a:rPr lang="en-AU" dirty="0"/>
              <a:t>Passed 9/0/9 on need for ISO standard</a:t>
            </a:r>
          </a:p>
          <a:p>
            <a:pPr lvl="2"/>
            <a:r>
              <a:rPr lang="en-AU" dirty="0"/>
              <a:t>Passed 7/0/11 on support for submission to FDIS</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194887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802.1Q-REV will probably be liaised in Nov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US" dirty="0"/>
              <a:t>(July 2020) IEEE 802.1Q-Rev is planning to start WG balloting very soon</a:t>
            </a:r>
          </a:p>
          <a:p>
            <a:pPr lvl="2"/>
            <a:r>
              <a:rPr lang="en-US" dirty="0"/>
              <a:t>A draft is likely to be ready by Nov 2020 for liaising to SC6</a:t>
            </a:r>
          </a:p>
          <a:p>
            <a:pPr lvl="2"/>
            <a:r>
              <a:rPr lang="en-US" dirty="0"/>
              <a:t>Any amendments included in IEEE 802.1Q-Rev will not be sent </a:t>
            </a:r>
            <a:r>
              <a:rPr lang="en-US" dirty="0" err="1"/>
              <a:t>undependently</a:t>
            </a:r>
            <a:endParaRPr lang="en-US" dirty="0"/>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42</a:t>
            </a:fld>
            <a:endParaRPr lang="en-US"/>
          </a:p>
        </p:txBody>
      </p:sp>
    </p:spTree>
    <p:extLst>
      <p:ext uri="{BB962C8B-B14F-4D97-AF65-F5344CB8AC3E}">
        <p14:creationId xmlns:p14="http://schemas.microsoft.com/office/powerpoint/2010/main" val="4048733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802.1Qcx</a:t>
            </a:r>
            <a:r>
              <a:rPr lang="en-AU" dirty="0">
                <a:cs typeface="Arial" panose="020B0604020202020204" pitchFamily="34" charset="0"/>
              </a:rPr>
              <a:t> </a:t>
            </a:r>
            <a:r>
              <a:rPr lang="en-US" dirty="0"/>
              <a:t>D2.0 was liaised in Jan 2020 (N</a:t>
            </a:r>
            <a:r>
              <a:rPr lang="en-AU" dirty="0"/>
              <a:t>17095)</a:t>
            </a:r>
          </a:p>
          <a:p>
            <a:r>
              <a:rPr lang="en-US" dirty="0"/>
              <a:t>60-day</a:t>
            </a:r>
            <a:r>
              <a:rPr lang="en-AU" dirty="0"/>
              <a:t> pre-ballot: </a:t>
            </a:r>
            <a:r>
              <a:rPr lang="en-AU" dirty="0">
                <a:solidFill>
                  <a:schemeClr val="accent2"/>
                </a:solidFill>
              </a:rPr>
              <a:t>on hold</a:t>
            </a:r>
          </a:p>
          <a:p>
            <a:pPr lvl="1"/>
            <a:r>
              <a:rPr lang="en-AU" dirty="0"/>
              <a:t>Will probably be sent for IEEE publication in July 2020</a:t>
            </a:r>
          </a:p>
          <a:p>
            <a:pPr lvl="1"/>
            <a:r>
              <a:rPr lang="en-AU" dirty="0"/>
              <a:t>(Jul 2020) Paul Congdon writes:</a:t>
            </a:r>
          </a:p>
          <a:p>
            <a:pPr lvl="2"/>
            <a:r>
              <a:rPr lang="en-AU" i="1" dirty="0"/>
              <a:t>P802.1Qcx/D2 was sent to ISO/IEC JTC1 SC6 for information in January, however we are considering NOT sending 802.1Qcx-2020 for adoption because it will be included in the IEEE 802.1Q-Revision project that is planning to start WG balloting very soon (and is expected to progress quickly). </a:t>
            </a:r>
          </a:p>
          <a:p>
            <a:pPr lvl="2"/>
            <a:r>
              <a:rPr lang="en-AU" i="1" dirty="0"/>
              <a:t>Note: this plan was agreed by Andrew, Jodi, and Karen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43</a:t>
            </a:fld>
            <a:endParaRPr lang="en-US"/>
          </a:p>
        </p:txBody>
      </p:sp>
    </p:spTree>
    <p:extLst>
      <p:ext uri="{BB962C8B-B14F-4D97-AF65-F5344CB8AC3E}">
        <p14:creationId xmlns:p14="http://schemas.microsoft.com/office/powerpoint/2010/main" val="934145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802.1X-2020 was liaised for information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802.1X-2020 was liaised for information in Aug 2020 (N17251)</a:t>
            </a:r>
          </a:p>
          <a:p>
            <a:r>
              <a:rPr lang="en-US" dirty="0"/>
              <a:t>60-day</a:t>
            </a:r>
            <a:r>
              <a:rPr lang="en-AU" dirty="0"/>
              <a:t> pre-ballot: </a:t>
            </a:r>
            <a:r>
              <a:rPr lang="en-AU" dirty="0">
                <a:solidFill>
                  <a:schemeClr val="accent2"/>
                </a:solidFill>
              </a:rPr>
              <a:t>waiting</a:t>
            </a:r>
          </a:p>
          <a:p>
            <a:pPr lvl="1"/>
            <a:r>
              <a:rPr lang="en-AU" dirty="0"/>
              <a:t>IEEE 802.1X-2020 </a:t>
            </a:r>
            <a:r>
              <a:rPr lang="en-AU" dirty="0">
                <a:cs typeface="Arial" panose="020B0604020202020204" pitchFamily="34" charset="0"/>
              </a:rPr>
              <a:t>w</a:t>
            </a:r>
            <a:r>
              <a:rPr lang="en-AU" dirty="0"/>
              <a:t>as approved in July 2020 for submission once published</a:t>
            </a:r>
            <a:endParaRPr lang="en-AU" dirty="0">
              <a:solidFill>
                <a:schemeClr val="accent2"/>
              </a:solidFill>
            </a:endParaRP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44</a:t>
            </a:fld>
            <a:endParaRPr lang="en-US"/>
          </a:p>
        </p:txBody>
      </p:sp>
    </p:spTree>
    <p:extLst>
      <p:ext uri="{BB962C8B-B14F-4D97-AF65-F5344CB8AC3E}">
        <p14:creationId xmlns:p14="http://schemas.microsoft.com/office/powerpoint/2010/main" val="2941105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pPr lvl="1"/>
            <a:r>
              <a:rPr lang="en-AU" dirty="0"/>
              <a:t>IEEE 802.1CMde</a:t>
            </a:r>
            <a:r>
              <a:rPr lang="en-AU" dirty="0">
                <a:cs typeface="Arial" panose="020B0604020202020204" pitchFamily="34" charset="0"/>
              </a:rPr>
              <a:t> w</a:t>
            </a:r>
            <a:r>
              <a:rPr lang="en-AU" dirty="0"/>
              <a:t>as approved in July 2020 for submission once published </a:t>
            </a:r>
            <a:endParaRPr lang="en-AU" dirty="0">
              <a:solidFill>
                <a:schemeClr val="accent2"/>
              </a:solidFill>
            </a:endParaRP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45</a:t>
            </a:fld>
            <a:endParaRPr lang="en-US"/>
          </a:p>
        </p:txBody>
      </p:sp>
    </p:spTree>
    <p:extLst>
      <p:ext uri="{BB962C8B-B14F-4D97-AF65-F5344CB8AC3E}">
        <p14:creationId xmlns:p14="http://schemas.microsoft.com/office/powerpoint/2010/main" val="1196960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802.1AE-2018/Cor 1-2020 has been liaised for information</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46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802.1AE-2018/Cor 1-2020 was liaised in Aug 2020 (N17252)</a:t>
            </a:r>
          </a:p>
          <a:p>
            <a:r>
              <a:rPr lang="en-US" dirty="0"/>
              <a:t>90-day</a:t>
            </a:r>
            <a:r>
              <a:rPr lang="en-AU" dirty="0"/>
              <a:t> FDIS: </a:t>
            </a:r>
            <a:r>
              <a:rPr lang="en-AU" dirty="0">
                <a:solidFill>
                  <a:schemeClr val="accent2"/>
                </a:solidFill>
              </a:rPr>
              <a:t>waiting</a:t>
            </a:r>
          </a:p>
          <a:p>
            <a:pPr lvl="1"/>
            <a:r>
              <a:rPr lang="en-AU" dirty="0"/>
              <a:t>802.1AE-2018/Cor 1-2020 </a:t>
            </a:r>
            <a:r>
              <a:rPr lang="en-AU" dirty="0">
                <a:cs typeface="Arial" panose="020B0604020202020204" pitchFamily="34" charset="0"/>
              </a:rPr>
              <a:t>w</a:t>
            </a:r>
            <a:r>
              <a:rPr lang="en-AU" dirty="0"/>
              <a:t>as approved in July 2020 for submission once published (it has been published)</a:t>
            </a:r>
            <a:endParaRPr lang="en-AU" dirty="0">
              <a:solidFill>
                <a:schemeClr val="accent2"/>
              </a:solidFill>
            </a:endParaRPr>
          </a:p>
        </p:txBody>
      </p:sp>
    </p:spTree>
    <p:extLst>
      <p:ext uri="{BB962C8B-B14F-4D97-AF65-F5344CB8AC3E}">
        <p14:creationId xmlns:p14="http://schemas.microsoft.com/office/powerpoint/2010/main" val="1934246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802.1Qcr has been approved for liaison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AU" dirty="0"/>
              <a:t>IEEE 802.1Qcr was approved in July 2020 to be liaised for information</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47</a:t>
            </a:fld>
            <a:endParaRPr lang="en-US"/>
          </a:p>
        </p:txBody>
      </p:sp>
    </p:spTree>
    <p:extLst>
      <p:ext uri="{BB962C8B-B14F-4D97-AF65-F5344CB8AC3E}">
        <p14:creationId xmlns:p14="http://schemas.microsoft.com/office/powerpoint/2010/main" val="1944075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802.1Qcz has been approved for liaison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AU" dirty="0"/>
              <a:t>IEEE 802.1Qcz was approved in July 2020 to be liaised for information</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48</a:t>
            </a:fld>
            <a:endParaRPr lang="en-US"/>
          </a:p>
        </p:txBody>
      </p:sp>
    </p:spTree>
    <p:extLst>
      <p:ext uri="{BB962C8B-B14F-4D97-AF65-F5344CB8AC3E}">
        <p14:creationId xmlns:p14="http://schemas.microsoft.com/office/powerpoint/2010/main" val="1342022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802.1CS has been approved for liaison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endParaRPr lang="en-AU" dirty="0">
              <a:solidFill>
                <a:srgbClr val="00B050"/>
              </a:solidFill>
            </a:endParaRPr>
          </a:p>
          <a:p>
            <a:pPr lvl="1"/>
            <a:r>
              <a:rPr lang="en-AU" dirty="0"/>
              <a:t>IEEE 802.1CS was approved in July 2020 to be liaised for information</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spTree>
    <p:extLst>
      <p:ext uri="{BB962C8B-B14F-4D97-AF65-F5344CB8AC3E}">
        <p14:creationId xmlns:p14="http://schemas.microsoft.com/office/powerpoint/2010/main" val="1898911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13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06348921"/>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extLst>
                  <a:ext uri="{0D108BD9-81ED-4DB2-BD59-A6C34878D82A}">
                    <a16:rowId xmlns:a16="http://schemas.microsoft.com/office/drawing/2014/main" val="1058696678"/>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415537440"/>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123489169"/>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408191910"/>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chemeClr val="tx1"/>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600" b="0" kern="1200" dirty="0">
                        <a:solidFill>
                          <a:schemeClr val="tx1"/>
                        </a:solidFill>
                        <a:latin typeface="+mn-lt"/>
                        <a:ea typeface="+mn-ea"/>
                        <a:cs typeface="+mn-cs"/>
                      </a:endParaRPr>
                    </a:p>
                  </a:txBody>
                  <a:tcPr marL="115147" marR="115147"/>
                </a:tc>
                <a:extLst>
                  <a:ext uri="{0D108BD9-81ED-4DB2-BD59-A6C34878D82A}">
                    <a16:rowId xmlns:a16="http://schemas.microsoft.com/office/drawing/2014/main" val="1848305813"/>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44093807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53138593"/>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815387355"/>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35018114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873636707"/>
                  </a:ext>
                </a:extLst>
              </a:tr>
              <a:tr h="290122">
                <a:tc>
                  <a:txBody>
                    <a:bodyPr/>
                    <a:lstStyle/>
                    <a:p>
                      <a:r>
                        <a:rPr lang="en-GB" sz="1600" b="0" dirty="0">
                          <a:solidFill>
                            <a:schemeClr val="tx1"/>
                          </a:solidFill>
                          <a:latin typeface="+mj-lt"/>
                        </a:rPr>
                        <a:t>.3cu</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rgbClr val="FF0000"/>
                          </a:solidFill>
                          <a:latin typeface="+mj-lt"/>
                          <a:ea typeface="+mn-ea"/>
                          <a:cs typeface="+mn-cs"/>
                        </a:rPr>
                        <a:t>D?.?</a:t>
                      </a:r>
                    </a:p>
                  </a:txBody>
                  <a:tcPr marR="0"/>
                </a:tc>
                <a:tc>
                  <a:txBody>
                    <a:bodyPr/>
                    <a:lstStyle/>
                    <a:p>
                      <a:pPr algn="ctr"/>
                      <a:r>
                        <a:rPr lang="en-GB" sz="1600" dirty="0">
                          <a:solidFill>
                            <a:srgbClr val="FF0000"/>
                          </a:solidFill>
                          <a:latin typeface="+mj-lt"/>
                        </a:rPr>
                        <a:t>Jul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48364455"/>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50</a:t>
            </a:fld>
            <a:endParaRPr lang="en-US"/>
          </a:p>
        </p:txBody>
      </p:sp>
    </p:spTree>
    <p:extLst>
      <p:ext uri="{BB962C8B-B14F-4D97-AF65-F5344CB8AC3E}">
        <p14:creationId xmlns:p14="http://schemas.microsoft.com/office/powerpoint/2010/main" val="588508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795304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27D2-5E98-4C18-86F5-A3C95A719651}"/>
              </a:ext>
            </a:extLst>
          </p:cNvPr>
          <p:cNvSpPr>
            <a:spLocks noGrp="1"/>
          </p:cNvSpPr>
          <p:nvPr>
            <p:ph type="title"/>
          </p:nvPr>
        </p:nvSpPr>
        <p:spPr/>
        <p:txBody>
          <a:bodyPr/>
          <a:lstStyle/>
          <a:p>
            <a:r>
              <a:rPr lang="en-AU" dirty="0"/>
              <a:t>IEEE 802.3.1 is being systematically reviewed by ISO with ballot closing on 2 Dec 2020</a:t>
            </a:r>
          </a:p>
        </p:txBody>
      </p:sp>
      <p:sp>
        <p:nvSpPr>
          <p:cNvPr id="3" name="Content Placeholder 2">
            <a:extLst>
              <a:ext uri="{FF2B5EF4-FFF2-40B4-BE49-F238E27FC236}">
                <a16:creationId xmlns:a16="http://schemas.microsoft.com/office/drawing/2014/main" id="{69931D09-F1D5-4B75-8344-655CD6ADEC5E}"/>
              </a:ext>
            </a:extLst>
          </p:cNvPr>
          <p:cNvSpPr>
            <a:spLocks noGrp="1"/>
          </p:cNvSpPr>
          <p:nvPr>
            <p:ph idx="1"/>
          </p:nvPr>
        </p:nvSpPr>
        <p:spPr/>
        <p:txBody>
          <a:bodyPr/>
          <a:lstStyle/>
          <a:p>
            <a:pPr lvl="1"/>
            <a:r>
              <a:rPr lang="en-AU" dirty="0"/>
              <a:t>IEEE 802.3.1 went through the PSDO process in 2015</a:t>
            </a:r>
          </a:p>
          <a:p>
            <a:pPr lvl="1"/>
            <a:r>
              <a:rPr lang="en-AU" dirty="0"/>
              <a:t>ISO has started a systematic review ballot closing 2 </a:t>
            </a:r>
            <a:r>
              <a:rPr lang="en-AU"/>
              <a:t>Dec 2020</a:t>
            </a:r>
            <a:endParaRPr lang="en-AU" dirty="0"/>
          </a:p>
        </p:txBody>
      </p:sp>
      <p:sp>
        <p:nvSpPr>
          <p:cNvPr id="4" name="Footer Placeholder 3">
            <a:extLst>
              <a:ext uri="{FF2B5EF4-FFF2-40B4-BE49-F238E27FC236}">
                <a16:creationId xmlns:a16="http://schemas.microsoft.com/office/drawing/2014/main" id="{688CBE26-DC45-479A-A7E3-FDED374B5D9D}"/>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9CBD4C77-5CC3-4FD2-A96E-450358E9B0C2}"/>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52</a:t>
            </a:fld>
            <a:endParaRPr lang="en-US"/>
          </a:p>
        </p:txBody>
      </p:sp>
    </p:spTree>
    <p:extLst>
      <p:ext uri="{BB962C8B-B14F-4D97-AF65-F5344CB8AC3E}">
        <p14:creationId xmlns:p14="http://schemas.microsoft.com/office/powerpoint/2010/main" val="2496920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passed and requires a response</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rgbClr val="00B050"/>
                </a:solidFill>
              </a:rPr>
              <a:t>passed</a:t>
            </a:r>
            <a:r>
              <a:rPr lang="en-AU" dirty="0">
                <a:solidFill>
                  <a:schemeClr val="accent2"/>
                </a:solidFill>
              </a:rPr>
              <a:t> &amp; requires a response</a:t>
            </a:r>
          </a:p>
          <a:p>
            <a:pPr lvl="1"/>
            <a:r>
              <a:rPr lang="en-AU" dirty="0"/>
              <a:t>802.</a:t>
            </a:r>
            <a:r>
              <a:rPr lang="en-AU" dirty="0">
                <a:cs typeface="Arial" panose="020B0604020202020204" pitchFamily="34" charset="0"/>
              </a:rPr>
              <a:t>3-REV </a:t>
            </a:r>
            <a:r>
              <a:rPr lang="en-AU" dirty="0"/>
              <a:t>FDIS ballot passed on 22 July 2020 (N17223)</a:t>
            </a:r>
          </a:p>
          <a:p>
            <a:pPr lvl="2"/>
            <a:r>
              <a:rPr lang="en-AU" dirty="0"/>
              <a:t>Passed 10/1/9, with two comments from China NB</a:t>
            </a:r>
          </a:p>
          <a:p>
            <a:pPr lvl="1"/>
            <a:r>
              <a:rPr lang="en-AU" dirty="0"/>
              <a:t>A response to China NB is required and will be developed by the WG in Sept 2020 and approved by the EC in Oct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graphicFrame>
        <p:nvGraphicFramePr>
          <p:cNvPr id="3" name="Object 2">
            <a:extLst>
              <a:ext uri="{FF2B5EF4-FFF2-40B4-BE49-F238E27FC236}">
                <a16:creationId xmlns:a16="http://schemas.microsoft.com/office/drawing/2014/main" id="{C5C04F5C-BE9A-49D4-9030-03F9FF2A099F}"/>
              </a:ext>
            </a:extLst>
          </p:cNvPr>
          <p:cNvGraphicFramePr>
            <a:graphicFrameLocks noChangeAspect="1"/>
          </p:cNvGraphicFramePr>
          <p:nvPr>
            <p:extLst>
              <p:ext uri="{D42A27DB-BD31-4B8C-83A1-F6EECF244321}">
                <p14:modId xmlns:p14="http://schemas.microsoft.com/office/powerpoint/2010/main" val="113242240"/>
              </p:ext>
            </p:extLst>
          </p:nvPr>
        </p:nvGraphicFramePr>
        <p:xfrm>
          <a:off x="6934200" y="4771231"/>
          <a:ext cx="914400" cy="806450"/>
        </p:xfrm>
        <a:graphic>
          <a:graphicData uri="http://schemas.openxmlformats.org/presentationml/2006/ole">
            <mc:AlternateContent xmlns:mc="http://schemas.openxmlformats.org/markup-compatibility/2006">
              <mc:Choice xmlns:v="urn:schemas-microsoft-com:vml" Requires="v">
                <p:oleObj spid="_x0000_s316461" name="Document" showAsIcon="1" r:id="rId3" imgW="914597" imgH="806311" progId="Word.Document.8">
                  <p:embed/>
                </p:oleObj>
              </mc:Choice>
              <mc:Fallback>
                <p:oleObj name="Document" showAsIcon="1" r:id="rId3" imgW="914597" imgH="806311" progId="Word.Document.8">
                  <p:embed/>
                  <p:pic>
                    <p:nvPicPr>
                      <p:cNvPr id="0" name=""/>
                      <p:cNvPicPr/>
                      <p:nvPr/>
                    </p:nvPicPr>
                    <p:blipFill>
                      <a:blip r:embed="rId4"/>
                      <a:stretch>
                        <a:fillRect/>
                      </a:stretch>
                    </p:blipFill>
                    <p:spPr>
                      <a:xfrm>
                        <a:off x="6934200" y="4771231"/>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10491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802.3cb-2018 will be submitted to FDIS ballot in August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3cb-2018</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waiting</a:t>
            </a:r>
          </a:p>
          <a:p>
            <a:pPr lvl="1"/>
            <a:r>
              <a:rPr lang="en-AU" dirty="0"/>
              <a:t>Was holding off until FDIS approval of IEEE Std 802.3-2018, </a:t>
            </a:r>
            <a:r>
              <a:rPr lang="en-AU"/>
              <a:t>but was </a:t>
            </a:r>
            <a:r>
              <a:rPr lang="en-AU" dirty="0"/>
              <a:t>submitted for restart by Jodi Haasz in Aug 2020</a:t>
            </a:r>
          </a:p>
          <a:p>
            <a:pPr lvl="1"/>
            <a:r>
              <a:rPr lang="en-US" dirty="0"/>
              <a:t>Will be published as ISO/IEC/IEEE 8802-3:2020/</a:t>
            </a:r>
            <a:r>
              <a:rPr lang="en-US" dirty="0" err="1"/>
              <a:t>Amd</a:t>
            </a:r>
            <a:r>
              <a:rPr lang="en-US" dirty="0"/>
              <a:t> 1</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1333320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802.3bt-2018 60-day pre-ballot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closes 16 Oct 2020</a:t>
            </a:r>
          </a:p>
          <a:p>
            <a:pPr lvl="1"/>
            <a:r>
              <a:rPr lang="en-AU" dirty="0"/>
              <a:t>Submission approved in Mar 2019</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2</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2521067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802.3cd-2018 60-day pre-ballot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closes 16 Oct 2020</a:t>
            </a:r>
          </a:p>
          <a:p>
            <a:pPr lvl="1"/>
            <a:r>
              <a:rPr lang="en-AU" dirty="0"/>
              <a:t>Submission approved in Mar 2019</a:t>
            </a:r>
          </a:p>
          <a:p>
            <a:pPr lvl="2"/>
            <a:r>
              <a:rPr lang="en-AU" dirty="0"/>
              <a:t>Was holding off until FDIS approval of IEEE Std 802.3-2018</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3</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56</a:t>
            </a:fld>
            <a:endParaRPr lang="en-US"/>
          </a:p>
        </p:txBody>
      </p:sp>
    </p:spTree>
    <p:extLst>
      <p:ext uri="{BB962C8B-B14F-4D97-AF65-F5344CB8AC3E}">
        <p14:creationId xmlns:p14="http://schemas.microsoft.com/office/powerpoint/2010/main" val="1377100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4</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57</a:t>
            </a:fld>
            <a:endParaRPr lang="en-US"/>
          </a:p>
        </p:txBody>
      </p:sp>
    </p:spTree>
    <p:extLst>
      <p:ext uri="{BB962C8B-B14F-4D97-AF65-F5344CB8AC3E}">
        <p14:creationId xmlns:p14="http://schemas.microsoft.com/office/powerpoint/2010/main" val="41789583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5</a:t>
            </a:r>
            <a:endParaRPr lang="en-AU" dirty="0"/>
          </a:p>
          <a:p>
            <a:endParaRPr lang="en-AU" dirty="0">
              <a:solidFill>
                <a:schemeClr val="accent2"/>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58</a:t>
            </a:fld>
            <a:endParaRPr lang="en-US"/>
          </a:p>
        </p:txBody>
      </p:sp>
    </p:spTree>
    <p:extLst>
      <p:ext uri="{BB962C8B-B14F-4D97-AF65-F5344CB8AC3E}">
        <p14:creationId xmlns:p14="http://schemas.microsoft.com/office/powerpoint/2010/main" val="215942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802.3cq-2020 will be submitted to 60-day pre-ballot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6</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315928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802.3cm-2020 will be submitted to 60-day pre-ballot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7</a:t>
            </a:r>
            <a:endParaRPr lang="en-AU" dirty="0"/>
          </a:p>
          <a:p>
            <a:endParaRPr lang="en-AU" b="0"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spTree>
    <p:extLst>
      <p:ext uri="{BB962C8B-B14F-4D97-AF65-F5344CB8AC3E}">
        <p14:creationId xmlns:p14="http://schemas.microsoft.com/office/powerpoint/2010/main" val="22240284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802.3ch-2020 </a:t>
            </a:r>
            <a:r>
              <a:rPr lang="en-AU" dirty="0"/>
              <a:t>will be submitted to 60-day pre-ballot in October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8</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442328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802.3ca-2020 </a:t>
            </a:r>
            <a:r>
              <a:rPr lang="en-AU" dirty="0"/>
              <a:t>will be submitted to 60-day pre-ballot in October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Oct 2020</a:t>
            </a:r>
          </a:p>
          <a:p>
            <a:r>
              <a:rPr lang="en-AU" dirty="0"/>
              <a:t>FDIS ballot: </a:t>
            </a:r>
            <a:r>
              <a:rPr lang="en-AU" dirty="0">
                <a:solidFill>
                  <a:schemeClr val="accent2"/>
                </a:solidFill>
              </a:rPr>
              <a:t>waiting</a:t>
            </a:r>
          </a:p>
          <a:p>
            <a:pPr lvl="1"/>
            <a:r>
              <a:rPr lang="en-US" dirty="0"/>
              <a:t>Will be published as ISO/IEC/IEEE 8802-3:2020/</a:t>
            </a:r>
            <a:r>
              <a:rPr lang="en-US" dirty="0" err="1"/>
              <a:t>Amd</a:t>
            </a:r>
            <a:r>
              <a:rPr lang="en-US" dirty="0"/>
              <a:t> 9</a:t>
            </a:r>
            <a:endParaRPr lang="en-AU" dirty="0"/>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62</a:t>
            </a:fld>
            <a:endParaRPr lang="en-US"/>
          </a:p>
        </p:txBody>
      </p:sp>
    </p:spTree>
    <p:extLst>
      <p:ext uri="{BB962C8B-B14F-4D97-AF65-F5344CB8AC3E}">
        <p14:creationId xmlns:p14="http://schemas.microsoft.com/office/powerpoint/2010/main" val="4225950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802.3.2-2019 will be submitted to 60-day pre-ballot in September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waiting</a:t>
            </a:r>
          </a:p>
          <a:p>
            <a:pPr lvl="1"/>
            <a:r>
              <a:rPr lang="en-AU" dirty="0"/>
              <a:t>Submission approved in </a:t>
            </a:r>
            <a:r>
              <a:rPr lang="en-AU" dirty="0">
                <a:solidFill>
                  <a:srgbClr val="343434"/>
                </a:solidFill>
              </a:rPr>
              <a:t>July 2020</a:t>
            </a:r>
          </a:p>
          <a:p>
            <a:pPr lvl="2"/>
            <a:r>
              <a:rPr lang="en-AU" dirty="0"/>
              <a:t>Was holding off until FDIS approval of IEEE Std 802.3-2018</a:t>
            </a:r>
          </a:p>
          <a:p>
            <a:pPr lvl="2"/>
            <a:r>
              <a:rPr lang="en-AU" dirty="0"/>
              <a:t>Will be submitted by Jodi Haasz in Sept 2020</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63</a:t>
            </a:fld>
            <a:endParaRPr lang="en-US"/>
          </a:p>
        </p:txBody>
      </p:sp>
    </p:spTree>
    <p:extLst>
      <p:ext uri="{BB962C8B-B14F-4D97-AF65-F5344CB8AC3E}">
        <p14:creationId xmlns:p14="http://schemas.microsoft.com/office/powerpoint/2010/main" val="1914299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802.3cr draft will probably be liaised in Sept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Liaison of P802.3cr D3.1 was approved at the 24th July 2020 IEEE 802 EC teleconference</a:t>
            </a:r>
          </a:p>
          <a:p>
            <a:pPr lvl="2"/>
            <a:r>
              <a:rPr lang="en-AU" dirty="0"/>
              <a:t>It is expected it will be published by the end of the month</a:t>
            </a:r>
          </a:p>
          <a:p>
            <a:pPr lvl="2"/>
            <a:r>
              <a:rPr lang="en-AU" dirty="0"/>
              <a:t>Once published, David Law will liaise it to ISO/IEC JTC1/SC6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spTree>
    <p:extLst>
      <p:ext uri="{BB962C8B-B14F-4D97-AF65-F5344CB8AC3E}">
        <p14:creationId xmlns:p14="http://schemas.microsoft.com/office/powerpoint/2010/main" val="1507657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802.3cu draft will probably be liaised in Sept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Liaison of P802.3cu D3.1 was approved at the 24th July 2020 IEEE 802 EC teleconference</a:t>
            </a:r>
          </a:p>
          <a:p>
            <a:pPr lvl="2"/>
            <a:r>
              <a:rPr lang="en-AU" dirty="0"/>
              <a:t>It is expected it will be published by the end of the month</a:t>
            </a:r>
          </a:p>
          <a:p>
            <a:pPr lvl="2"/>
            <a:r>
              <a:rPr lang="en-AU" dirty="0"/>
              <a:t>Once published, David Law will liaise it to ISO/IEC JTC1/SC6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2592050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09566843"/>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20</a:t>
                      </a: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66</a:t>
            </a:fld>
            <a:endParaRPr lang="en-US"/>
          </a:p>
        </p:txBody>
      </p:sp>
    </p:spTree>
    <p:extLst>
      <p:ext uri="{BB962C8B-B14F-4D97-AF65-F5344CB8AC3E}">
        <p14:creationId xmlns:p14="http://schemas.microsoft.com/office/powerpoint/2010/main" val="34169559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67</a:t>
            </a:fld>
            <a:endParaRPr lang="en-US"/>
          </a:p>
        </p:txBody>
      </p:sp>
    </p:spTree>
    <p:extLst>
      <p:ext uri="{BB962C8B-B14F-4D97-AF65-F5344CB8AC3E}">
        <p14:creationId xmlns:p14="http://schemas.microsoft.com/office/powerpoint/2010/main" val="660601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32038302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802.11aj drafts were liaised for information </a:t>
            </a:r>
          </a:p>
          <a:p>
            <a:pPr lvl="2">
              <a:spcBef>
                <a:spcPts val="0"/>
              </a:spcBef>
            </a:pPr>
            <a:r>
              <a:rPr lang="en-GB" dirty="0"/>
              <a:t>D5.0 in Jun 2017</a:t>
            </a:r>
          </a:p>
          <a:p>
            <a:pPr lvl="2">
              <a:spcBef>
                <a:spcPts val="0"/>
              </a:spcBef>
            </a:pPr>
            <a:r>
              <a:rPr lang="en-AU" dirty="0"/>
              <a:t>Published version liaised in July 2018 (N16817)</a:t>
            </a:r>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802.11aj-2018 passed 60-day pre-ballot (N16897) on 10 Feb 2019</a:t>
            </a:r>
          </a:p>
          <a:p>
            <a:pPr lvl="2">
              <a:spcBef>
                <a:spcPts val="0"/>
              </a:spcBef>
            </a:pPr>
            <a:r>
              <a:rPr lang="en-AU" dirty="0"/>
              <a:t>Need? 7/0/12</a:t>
            </a:r>
          </a:p>
          <a:p>
            <a:pPr lvl="2">
              <a:spcBef>
                <a:spcPts val="0"/>
              </a:spcBef>
            </a:pPr>
            <a:r>
              <a:rPr lang="en-AU" dirty="0"/>
              <a:t>Submission? 6/0/13</a:t>
            </a:r>
          </a:p>
          <a:p>
            <a:pPr lvl="1">
              <a:spcBef>
                <a:spcPts val="600"/>
              </a:spcBef>
            </a:pPr>
            <a:r>
              <a:rPr lang="en-AU" dirty="0"/>
              <a:t>China NB voted “yes”/”abstain” but submitted two comments</a:t>
            </a:r>
          </a:p>
          <a:p>
            <a:pPr lvl="2">
              <a:spcBef>
                <a:spcPts val="0"/>
              </a:spcBef>
            </a:pPr>
            <a:r>
              <a:rPr lang="en-AU" dirty="0"/>
              <a:t>Response sent in July 2019 (11-19-1177-03)</a:t>
            </a:r>
          </a:p>
          <a:p>
            <a:pPr>
              <a:spcBef>
                <a:spcPts val="600"/>
              </a:spcBef>
            </a:pPr>
            <a:r>
              <a:rPr lang="en-AU" dirty="0"/>
              <a:t>FDIS ballot: </a:t>
            </a:r>
            <a:r>
              <a:rPr lang="en-AU" dirty="0">
                <a:solidFill>
                  <a:srgbClr val="00B050"/>
                </a:solidFill>
              </a:rPr>
              <a:t>passed &amp; response sent</a:t>
            </a:r>
          </a:p>
          <a:p>
            <a:pPr lvl="1">
              <a:spcBef>
                <a:spcPts val="600"/>
              </a:spcBef>
            </a:pPr>
            <a:r>
              <a:rPr lang="en-AU" dirty="0"/>
              <a:t>802.11aj-2018 passed FDIS ballot (N17204) on 26 June 2020</a:t>
            </a:r>
          </a:p>
          <a:p>
            <a:pPr lvl="2">
              <a:spcBef>
                <a:spcPts val="0"/>
              </a:spcBef>
            </a:pPr>
            <a:r>
              <a:rPr lang="en-AU" dirty="0"/>
              <a:t>Passed 11/0/7</a:t>
            </a:r>
          </a:p>
          <a:p>
            <a:pPr lvl="1">
              <a:spcBef>
                <a:spcPts val="600"/>
              </a:spcBef>
            </a:pPr>
            <a:r>
              <a:rPr lang="en-AU" dirty="0"/>
              <a:t>China NB voted “yes” but submitted two comments</a:t>
            </a:r>
          </a:p>
          <a:p>
            <a:pPr lvl="2">
              <a:spcBef>
                <a:spcPts val="0"/>
              </a:spcBef>
            </a:pPr>
            <a:r>
              <a:rPr lang="en-AU" dirty="0"/>
              <a:t>Response in </a:t>
            </a:r>
            <a:r>
              <a:rPr lang="en-AU" u="sng" dirty="0">
                <a:hlinkClick r:id="rId2"/>
              </a:rPr>
              <a:t>11-20-1024r1</a:t>
            </a:r>
            <a:r>
              <a:rPr lang="en-AU" dirty="0"/>
              <a:t>  sent in Jul 2020 (N17241)</a:t>
            </a:r>
          </a:p>
          <a:p>
            <a:pPr lvl="1">
              <a:spcBef>
                <a:spcPts val="600"/>
              </a:spcBef>
            </a:pPr>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117419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passed in Jun 2020 and is waiting for publication</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spcBef>
                <a:spcPts val="600"/>
              </a:spcBef>
            </a:pPr>
            <a:r>
              <a:rPr lang="en-GB" dirty="0"/>
              <a:t>802.11ak drafts were liaised for information </a:t>
            </a:r>
          </a:p>
          <a:p>
            <a:pPr lvl="2">
              <a:spcBef>
                <a:spcPts val="0"/>
              </a:spcBef>
            </a:pPr>
            <a:r>
              <a:rPr lang="en-GB" dirty="0"/>
              <a:t>D4.0 in Jun 2017</a:t>
            </a:r>
          </a:p>
          <a:p>
            <a:pPr lvl="2">
              <a:spcBef>
                <a:spcPts val="0"/>
              </a:spcBef>
            </a:pPr>
            <a:r>
              <a:rPr lang="en-AU" dirty="0"/>
              <a:t>Published version liaised in July 2018 (N16817)</a:t>
            </a:r>
            <a:endParaRPr lang="en-GB" dirty="0"/>
          </a:p>
          <a:p>
            <a:pPr>
              <a:spcBef>
                <a:spcPts val="600"/>
              </a:spcBef>
            </a:pPr>
            <a:r>
              <a:rPr lang="en-US" dirty="0"/>
              <a:t>60-day</a:t>
            </a:r>
            <a:r>
              <a:rPr lang="en-AU" dirty="0"/>
              <a:t> pre-ballot: </a:t>
            </a:r>
            <a:r>
              <a:rPr lang="en-AU" dirty="0">
                <a:solidFill>
                  <a:srgbClr val="00B050"/>
                </a:solidFill>
              </a:rPr>
              <a:t>passed &amp; response sent</a:t>
            </a:r>
          </a:p>
          <a:p>
            <a:pPr lvl="1">
              <a:spcBef>
                <a:spcPts val="600"/>
              </a:spcBef>
            </a:pPr>
            <a:r>
              <a:rPr lang="en-AU" dirty="0"/>
              <a:t>802.11ak-2018 passed 60-day pre-ballot (N16898) on 10 Feb 2019</a:t>
            </a:r>
          </a:p>
          <a:p>
            <a:pPr lvl="2">
              <a:spcBef>
                <a:spcPts val="0"/>
              </a:spcBef>
            </a:pPr>
            <a:r>
              <a:rPr lang="en-AU" dirty="0"/>
              <a:t>Need? 7/0/12</a:t>
            </a:r>
          </a:p>
          <a:p>
            <a:pPr lvl="2">
              <a:spcBef>
                <a:spcPts val="0"/>
              </a:spcBef>
            </a:pPr>
            <a:r>
              <a:rPr lang="en-AU" dirty="0"/>
              <a:t>Submission? 5/1/13</a:t>
            </a:r>
          </a:p>
          <a:p>
            <a:pPr lvl="1">
              <a:spcBef>
                <a:spcPts val="600"/>
              </a:spcBef>
            </a:pPr>
            <a:r>
              <a:rPr lang="en-AU" dirty="0"/>
              <a:t>China NB voted “no” and submitted a comment</a:t>
            </a:r>
          </a:p>
          <a:p>
            <a:pPr lvl="2"/>
            <a:r>
              <a:rPr lang="en-AU" dirty="0"/>
              <a:t>Response sent in March 2019 (N16907)</a:t>
            </a:r>
          </a:p>
          <a:p>
            <a:pPr>
              <a:spcBef>
                <a:spcPts val="600"/>
              </a:spcBef>
            </a:pPr>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802.11ak-2018 passed FDIS ballot (N17205)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11-20-1025r1</a:t>
            </a:r>
            <a:r>
              <a:rPr lang="en-AU" dirty="0"/>
              <a:t>  sent in Jul 2020 (N17242)</a:t>
            </a:r>
          </a:p>
          <a:p>
            <a:pPr lvl="1">
              <a:spcBef>
                <a:spcPts val="600"/>
              </a:spcBef>
            </a:pPr>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337908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passed in Jun 2020 and is waiting for publication</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rgbClr val="00B050"/>
                </a:solidFill>
              </a:rPr>
              <a:t>passed &amp; response sent</a:t>
            </a:r>
            <a:endParaRPr lang="en-AU" dirty="0">
              <a:solidFill>
                <a:schemeClr val="accent2"/>
              </a:solidFill>
            </a:endParaRPr>
          </a:p>
          <a:p>
            <a:pPr lvl="1">
              <a:spcBef>
                <a:spcPts val="600"/>
              </a:spcBef>
            </a:pPr>
            <a:r>
              <a:rPr lang="en-AU" dirty="0"/>
              <a:t>802.11aq-2018 passed FDIS ballot (N17208) on 26 June 2020</a:t>
            </a:r>
          </a:p>
          <a:p>
            <a:pPr lvl="2">
              <a:spcBef>
                <a:spcPts val="0"/>
              </a:spcBef>
            </a:pPr>
            <a:r>
              <a:rPr lang="en-AU" dirty="0"/>
              <a:t>Passed 10/1/7</a:t>
            </a:r>
          </a:p>
          <a:p>
            <a:pPr lvl="1">
              <a:spcBef>
                <a:spcPts val="600"/>
              </a:spcBef>
            </a:pPr>
            <a:r>
              <a:rPr lang="en-AU" dirty="0"/>
              <a:t>China NB voted “no” and submitted one comment</a:t>
            </a:r>
          </a:p>
          <a:p>
            <a:pPr lvl="2">
              <a:spcBef>
                <a:spcPts val="0"/>
              </a:spcBef>
            </a:pPr>
            <a:r>
              <a:rPr lang="en-AU" dirty="0"/>
              <a:t>Response in </a:t>
            </a:r>
            <a:r>
              <a:rPr lang="en-AU" u="sng" dirty="0">
                <a:hlinkClick r:id="rId2"/>
              </a:rPr>
              <a:t>11-20-1026r0</a:t>
            </a:r>
            <a:r>
              <a:rPr lang="en-AU" dirty="0"/>
              <a:t>  sent in Jul 2020 (N17243)</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71</a:t>
            </a:fld>
            <a:endParaRPr lang="en-US"/>
          </a:p>
        </p:txBody>
      </p:sp>
    </p:spTree>
    <p:extLst>
      <p:ext uri="{BB962C8B-B14F-4D97-AF65-F5344CB8AC3E}">
        <p14:creationId xmlns:p14="http://schemas.microsoft.com/office/powerpoint/2010/main" val="4167547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72</a:t>
            </a:fld>
            <a:endParaRPr lang="en-US"/>
          </a:p>
        </p:txBody>
      </p:sp>
    </p:spTree>
    <p:extLst>
      <p:ext uri="{BB962C8B-B14F-4D97-AF65-F5344CB8AC3E}">
        <p14:creationId xmlns:p14="http://schemas.microsoft.com/office/powerpoint/2010/main" val="41127048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73</a:t>
            </a:fld>
            <a:endParaRPr lang="en-US"/>
          </a:p>
        </p:txBody>
      </p:sp>
    </p:spTree>
    <p:extLst>
      <p:ext uri="{BB962C8B-B14F-4D97-AF65-F5344CB8AC3E}">
        <p14:creationId xmlns:p14="http://schemas.microsoft.com/office/powerpoint/2010/main" val="1447526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74</a:t>
            </a:fld>
            <a:endParaRPr lang="en-US"/>
          </a:p>
        </p:txBody>
      </p:sp>
    </p:spTree>
    <p:extLst>
      <p:ext uri="{BB962C8B-B14F-4D97-AF65-F5344CB8AC3E}">
        <p14:creationId xmlns:p14="http://schemas.microsoft.com/office/powerpoint/2010/main" val="12640005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75</a:t>
            </a:fld>
            <a:endParaRPr lang="en-US"/>
          </a:p>
        </p:txBody>
      </p:sp>
    </p:spTree>
    <p:extLst>
      <p:ext uri="{BB962C8B-B14F-4D97-AF65-F5344CB8AC3E}">
        <p14:creationId xmlns:p14="http://schemas.microsoft.com/office/powerpoint/2010/main" val="31942449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76</a:t>
            </a:fld>
            <a:endParaRPr lang="en-US"/>
          </a:p>
        </p:txBody>
      </p:sp>
    </p:spTree>
    <p:extLst>
      <p:ext uri="{BB962C8B-B14F-4D97-AF65-F5344CB8AC3E}">
        <p14:creationId xmlns:p14="http://schemas.microsoft.com/office/powerpoint/2010/main" val="3259782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77</a:t>
            </a:fld>
            <a:endParaRPr lang="en-US"/>
          </a:p>
        </p:txBody>
      </p:sp>
    </p:spTree>
    <p:extLst>
      <p:ext uri="{BB962C8B-B14F-4D97-AF65-F5344CB8AC3E}">
        <p14:creationId xmlns:p14="http://schemas.microsoft.com/office/powerpoint/2010/main" val="314506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78</a:t>
            </a:fld>
            <a:endParaRPr lang="en-US"/>
          </a:p>
        </p:txBody>
      </p:sp>
    </p:spTree>
    <p:extLst>
      <p:ext uri="{BB962C8B-B14F-4D97-AF65-F5344CB8AC3E}">
        <p14:creationId xmlns:p14="http://schemas.microsoft.com/office/powerpoint/2010/main" val="21122610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79</a:t>
            </a:fld>
            <a:endParaRPr lang="en-US"/>
          </a:p>
        </p:txBody>
      </p:sp>
    </p:spTree>
    <p:extLst>
      <p:ext uri="{BB962C8B-B14F-4D97-AF65-F5344CB8AC3E}">
        <p14:creationId xmlns:p14="http://schemas.microsoft.com/office/powerpoint/2010/main" val="1073429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80</a:t>
            </a:fld>
            <a:endParaRPr lang="en-US"/>
          </a:p>
        </p:txBody>
      </p:sp>
    </p:spTree>
    <p:extLst>
      <p:ext uri="{BB962C8B-B14F-4D97-AF65-F5344CB8AC3E}">
        <p14:creationId xmlns:p14="http://schemas.microsoft.com/office/powerpoint/2010/main" val="29098171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81</a:t>
            </a:fld>
            <a:endParaRPr lang="en-US"/>
          </a:p>
        </p:txBody>
      </p:sp>
    </p:spTree>
    <p:extLst>
      <p:ext uri="{BB962C8B-B14F-4D97-AF65-F5344CB8AC3E}">
        <p14:creationId xmlns:p14="http://schemas.microsoft.com/office/powerpoint/2010/main" val="33929152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3680289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64419099"/>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Oct 20</a:t>
                      </a:r>
                    </a:p>
                  </a:txBody>
                  <a:tcPr marL="0" marR="0"/>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83</a:t>
            </a:fld>
            <a:endParaRPr lang="en-US"/>
          </a:p>
        </p:txBody>
      </p:sp>
    </p:spTree>
    <p:extLst>
      <p:ext uri="{BB962C8B-B14F-4D97-AF65-F5344CB8AC3E}">
        <p14:creationId xmlns:p14="http://schemas.microsoft.com/office/powerpoint/2010/main" val="3228675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84</a:t>
            </a:fld>
            <a:endParaRPr lang="en-US"/>
          </a:p>
        </p:txBody>
      </p:sp>
    </p:spTree>
    <p:extLst>
      <p:ext uri="{BB962C8B-B14F-4D97-AF65-F5344CB8AC3E}">
        <p14:creationId xmlns:p14="http://schemas.microsoft.com/office/powerpoint/2010/main" val="40150213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802.22-2019 60-day ballot closes in October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16 Oct 2020</a:t>
            </a:r>
          </a:p>
          <a:p>
            <a:pPr lvl="1"/>
            <a:r>
              <a:rPr lang="en-AU" dirty="0"/>
              <a:t>IEEE 802.22-2019 was submitted in Aug 2020</a:t>
            </a:r>
          </a:p>
          <a:p>
            <a:pPr lvl="2"/>
            <a:r>
              <a:rPr lang="en-AU" dirty="0"/>
              <a:t>It was erroneously believed it has been submitted previously</a:t>
            </a:r>
          </a:p>
          <a:p>
            <a:pPr lvl="1"/>
            <a:r>
              <a:rPr lang="en-AU" dirty="0"/>
              <a:t>802.22 WG is in 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85</a:t>
            </a:fld>
            <a:endParaRPr lang="en-US"/>
          </a:p>
        </p:txBody>
      </p:sp>
    </p:spTree>
    <p:extLst>
      <p:ext uri="{BB962C8B-B14F-4D97-AF65-F5344CB8AC3E}">
        <p14:creationId xmlns:p14="http://schemas.microsoft.com/office/powerpoint/2010/main" val="35510148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86</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nvGraphicFramePr>
        <p:xfrm>
          <a:off x="1257300" y="4191000"/>
          <a:ext cx="381000" cy="806450"/>
        </p:xfrm>
        <a:graphic>
          <a:graphicData uri="http://schemas.openxmlformats.org/presentationml/2006/ole">
            <mc:AlternateContent xmlns:mc="http://schemas.openxmlformats.org/markup-compatibility/2006">
              <mc:Choice xmlns:v="urn:schemas-microsoft-com:vml" Requires="v">
                <p:oleObj spid="_x0000_s317480"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95BE35B9-CAAE-4F3B-8544-B5CA60C04698}"/>
                          </a:ext>
                        </a:extLst>
                      </p:cNvPr>
                      <p:cNvPicPr/>
                      <p:nvPr/>
                    </p:nvPicPr>
                    <p:blipFill>
                      <a:blip r:embed="rId4"/>
                      <a:stretch>
                        <a:fillRect/>
                      </a:stretch>
                    </p:blipFill>
                    <p:spPr>
                      <a:xfrm>
                        <a:off x="1257300" y="4191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31995865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a:xfrm>
            <a:off x="685800" y="685800"/>
            <a:ext cx="8001000" cy="1066800"/>
          </a:xfrm>
        </p:spPr>
        <p:txBody>
          <a:bodyPr/>
          <a:lstStyle/>
          <a:p>
            <a:r>
              <a:rPr lang="en-AU" dirty="0"/>
              <a:t>China NB submitted a proposal to SC6/WG1 for an </a:t>
            </a:r>
            <a:r>
              <a:rPr lang="en-AU" i="1" dirty="0"/>
              <a:t>ad hoc </a:t>
            </a:r>
            <a:r>
              <a:rPr lang="en-AU" dirty="0"/>
              <a:t>on trustworthiness at SC6 meeting in Feb 2020</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submitted proposal to SC6/WG1 for an </a:t>
            </a:r>
            <a:r>
              <a:rPr lang="en-AU" i="1" dirty="0"/>
              <a:t>ad hoc </a:t>
            </a:r>
            <a:r>
              <a:rPr lang="en-AU" dirty="0"/>
              <a:t>on trustworthiness at SC6 meeting in Feb 2020</a:t>
            </a:r>
          </a:p>
          <a:p>
            <a:pPr lvl="2"/>
            <a:r>
              <a:rPr lang="en-AU" dirty="0"/>
              <a:t>See N17076</a:t>
            </a:r>
          </a:p>
          <a:p>
            <a:pPr lvl="1"/>
            <a:r>
              <a:rPr lang="en-AU" dirty="0"/>
              <a:t>The proposal was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87</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318504"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8829388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a:xfrm>
            <a:off x="685800" y="685800"/>
            <a:ext cx="7924800" cy="1066800"/>
          </a:xfrm>
        </p:spPr>
        <p:txBody>
          <a:bodyPr/>
          <a:lstStyle/>
          <a:p>
            <a:r>
              <a:rPr lang="en-AU" dirty="0"/>
              <a:t>China NB submitted a proposal to SC6/WG1 for an </a:t>
            </a:r>
            <a:r>
              <a:rPr lang="en-AU" i="1" dirty="0"/>
              <a:t>ad hoc </a:t>
            </a:r>
            <a:r>
              <a:rPr lang="en-AU" dirty="0"/>
              <a:t>on trustworthiness at SC6 meeting in Feb 2020</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was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was: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945890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319528"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83B30CEA-C8C7-4A7B-93B3-0FE826CD0B0A}"/>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844850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will meet virtually in Sept 2020</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Virtual</a:t>
            </a:r>
          </a:p>
          <a:p>
            <a:pPr algn="ctr">
              <a:defRPr/>
            </a:pPr>
            <a:r>
              <a:rPr lang="en-US" sz="1600" b="1" dirty="0">
                <a:latin typeface="+mj-lt"/>
              </a:rPr>
              <a:t>14 Sept 2020</a:t>
            </a:r>
            <a:br>
              <a:rPr lang="en-US" sz="1600" b="1" dirty="0">
                <a:latin typeface="+mj-lt"/>
              </a:rPr>
            </a:br>
            <a:r>
              <a:rPr lang="en-US" sz="1600" b="1" dirty="0">
                <a:latin typeface="+mj-lt"/>
              </a:rPr>
              <a:t>@17:00-19:00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
        <p:nvSpPr>
          <p:cNvPr id="2" name="Rectangle 1">
            <a:extLst>
              <a:ext uri="{FF2B5EF4-FFF2-40B4-BE49-F238E27FC236}">
                <a16:creationId xmlns:a16="http://schemas.microsoft.com/office/drawing/2014/main" id="{322BFDCD-3485-437D-A1F8-935FFE34EA08}"/>
              </a:ext>
            </a:extLst>
          </p:cNvPr>
          <p:cNvSpPr/>
          <p:nvPr/>
        </p:nvSpPr>
        <p:spPr bwMode="auto">
          <a:xfrm>
            <a:off x="3591560" y="1752600"/>
            <a:ext cx="4876800" cy="43434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ts val="800"/>
              </a:spcBef>
              <a:spcAft>
                <a:spcPct val="0"/>
              </a:spcAft>
              <a:buClrTx/>
              <a:buSzTx/>
              <a:buFontTx/>
              <a:buNone/>
              <a:tabLst/>
            </a:pPr>
            <a:r>
              <a:rPr kumimoji="0" lang="en-AU" sz="1600" b="1" i="0" u="none" strike="noStrike" cap="none" normalizeH="0" baseline="0" dirty="0">
                <a:ln>
                  <a:noFill/>
                </a:ln>
                <a:solidFill>
                  <a:schemeClr val="tx1"/>
                </a:solidFill>
                <a:effectLst/>
                <a:latin typeface="+mj-lt"/>
              </a:rPr>
              <a:t>Meeting details</a:t>
            </a:r>
          </a:p>
          <a:p>
            <a:pPr marL="171450" indent="-171450" eaLnBrk="0" hangingPunct="0">
              <a:spcBef>
                <a:spcPts val="800"/>
              </a:spcBef>
              <a:buFont typeface="Arial" panose="020B0604020202020204" pitchFamily="34" charset="0"/>
              <a:buChar char="•"/>
            </a:pPr>
            <a:r>
              <a:rPr kumimoji="0" lang="en-AU" sz="1600" i="0" u="none" strike="noStrike" cap="none" normalizeH="0" baseline="0" dirty="0">
                <a:ln>
                  <a:noFill/>
                </a:ln>
                <a:solidFill>
                  <a:srgbClr val="FF0000"/>
                </a:solidFill>
                <a:effectLst/>
                <a:latin typeface="+mj-lt"/>
              </a:rPr>
              <a:t>tbd</a:t>
            </a:r>
            <a:endParaRPr lang="en-AU" sz="1800" dirty="0">
              <a:solidFill>
                <a:srgbClr val="FF0000"/>
              </a:solidFill>
              <a:latin typeface="+mj-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Activity in the </a:t>
            </a:r>
            <a:r>
              <a:rPr lang="en-CA" i="1" dirty="0"/>
              <a:t>Trustworthiness ad-hoc  </a:t>
            </a:r>
            <a:r>
              <a:rPr lang="en-CA" dirty="0"/>
              <a:t>(AHG 2) </a:t>
            </a:r>
            <a:r>
              <a:rPr lang="en-CA" i="1" dirty="0"/>
              <a:t>has been </a:t>
            </a:r>
            <a:r>
              <a:rPr lang="en-CA" dirty="0"/>
              <a:t>light</a:t>
            </a:r>
            <a:r>
              <a:rPr lang="en-CA" i="1" dirty="0"/>
              <a:t>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r>
              <a:rPr lang="en-CA" dirty="0"/>
              <a:t>(now called AHG 2)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A meeting will be scheduled during period 10-16 September (this week)</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90</a:t>
            </a:fld>
            <a:endParaRPr lang="en-US"/>
          </a:p>
        </p:txBody>
      </p:sp>
    </p:spTree>
    <p:extLst>
      <p:ext uri="{BB962C8B-B14F-4D97-AF65-F5344CB8AC3E}">
        <p14:creationId xmlns:p14="http://schemas.microsoft.com/office/powerpoint/2010/main" val="18136055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91</a:t>
            </a:fld>
            <a:endParaRPr lang="en-US"/>
          </a:p>
        </p:txBody>
      </p:sp>
    </p:spTree>
    <p:extLst>
      <p:ext uri="{BB962C8B-B14F-4D97-AF65-F5344CB8AC3E}">
        <p14:creationId xmlns:p14="http://schemas.microsoft.com/office/powerpoint/2010/main" val="4191059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Activity in the </a:t>
            </a:r>
            <a:r>
              <a:rPr lang="en-AU" i="1" dirty="0"/>
              <a:t>Advisory Group on Concept and Terminology </a:t>
            </a:r>
            <a:r>
              <a:rPr lang="en-CA" dirty="0"/>
              <a:t>(AG 2) has been light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Ms.Qin</a:t>
            </a:r>
            <a:r>
              <a:rPr lang="en-AU" dirty="0"/>
              <a:t> </a:t>
            </a:r>
            <a:r>
              <a:rPr lang="en-AU" dirty="0" err="1"/>
              <a:t>Ll</a:t>
            </a:r>
            <a:r>
              <a:rPr lang="en-AU" dirty="0"/>
              <a:t> (</a:t>
            </a:r>
            <a:r>
              <a:rPr lang="en-AU" dirty="0">
                <a:hlinkClick r:id="rId2"/>
              </a:rPr>
              <a:t>liqin@iwncomm.com</a:t>
            </a:r>
            <a:r>
              <a:rPr lang="en-AU" dirty="0"/>
              <a:t>)  was appointed as the Convenor of the </a:t>
            </a:r>
            <a:r>
              <a:rPr lang="en-AU" i="1" dirty="0"/>
              <a:t>Advisory Group on Concept and Terminology</a:t>
            </a:r>
            <a:r>
              <a:rPr lang="en-CA" i="1" dirty="0"/>
              <a:t> </a:t>
            </a:r>
            <a:r>
              <a:rPr lang="en-CA" dirty="0"/>
              <a:t>(now called AHG 2) </a:t>
            </a:r>
            <a:endParaRPr lang="en-AU" dirty="0"/>
          </a:p>
          <a:p>
            <a:pPr lvl="1"/>
            <a:r>
              <a:rPr lang="en-AU" dirty="0"/>
              <a:t>It is not obvious it is of direct interest to IEEE 802</a:t>
            </a:r>
          </a:p>
          <a:p>
            <a:pPr lvl="2"/>
            <a:r>
              <a:rPr lang="en-AU" dirty="0"/>
              <a:t>However, it has been highlighted today because an IEEE 802 attendee expressed a view that the AG might be misused to the detriment of IEEE 802</a:t>
            </a:r>
          </a:p>
          <a:p>
            <a:pPr lvl="1"/>
            <a:r>
              <a:rPr lang="en-AU" dirty="0"/>
              <a:t>One 802 participants has registered</a:t>
            </a:r>
          </a:p>
          <a:p>
            <a:pPr lvl="2"/>
            <a:r>
              <a:rPr lang="en-AU" dirty="0"/>
              <a:t>Andrew Myles</a:t>
            </a:r>
          </a:p>
          <a:p>
            <a:pPr lvl="1"/>
            <a:r>
              <a:rPr lang="en-AU" dirty="0"/>
              <a:t>A meeting was scheduled for 24 August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92</a:t>
            </a:fld>
            <a:endParaRPr lang="en-US"/>
          </a:p>
        </p:txBody>
      </p:sp>
    </p:spTree>
    <p:extLst>
      <p:ext uri="{BB962C8B-B14F-4D97-AF65-F5344CB8AC3E}">
        <p14:creationId xmlns:p14="http://schemas.microsoft.com/office/powerpoint/2010/main" val="22769776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Korea NB experts submitted a proposal to SC6 for a WUR standard for Wi-Fi (&amp; other tech) in Feb 2020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a:p>
            <a:pPr lvl="1"/>
            <a:r>
              <a:rPr lang="en-AU" dirty="0"/>
              <a:t>1N198 has now been withdrawn … possibly for copyright reasons </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93</a:t>
            </a:fld>
            <a:endParaRPr lang="en-US"/>
          </a:p>
        </p:txBody>
      </p:sp>
    </p:spTree>
    <p:extLst>
      <p:ext uri="{BB962C8B-B14F-4D97-AF65-F5344CB8AC3E}">
        <p14:creationId xmlns:p14="http://schemas.microsoft.com/office/powerpoint/2010/main" val="27194642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An IEEE 802 participant reported on the discussion of the WUR proposal at the SC6 meeting in Feb 2020</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94</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extLst>
              <p:ext uri="{D42A27DB-BD31-4B8C-83A1-F6EECF244321}">
                <p14:modId xmlns:p14="http://schemas.microsoft.com/office/powerpoint/2010/main" val="3452154415"/>
              </p:ext>
            </p:extLst>
          </p:nvPr>
        </p:nvGraphicFramePr>
        <p:xfrm>
          <a:off x="8267700" y="4953000"/>
          <a:ext cx="381000" cy="806450"/>
        </p:xfrm>
        <a:graphic>
          <a:graphicData uri="http://schemas.openxmlformats.org/presentationml/2006/ole">
            <mc:AlternateContent xmlns:mc="http://schemas.openxmlformats.org/markup-compatibility/2006">
              <mc:Choice xmlns:v="urn:schemas-microsoft-com:vml" Requires="v">
                <p:oleObj spid="_x0000_s320554" name="Acrobat Document" showAsIcon="1" r:id="rId3" imgW="380880" imgH="806400" progId="AcroExch.Document.DC">
                  <p:embed/>
                </p:oleObj>
              </mc:Choice>
              <mc:Fallback>
                <p:oleObj name="Acrobat Document" showAsIcon="1" r:id="rId3" imgW="380880" imgH="806400" progId="AcroExch.Document.DC">
                  <p:embed/>
                  <p:pic>
                    <p:nvPicPr>
                      <p:cNvPr id="7" name="Object 6">
                        <a:extLst>
                          <a:ext uri="{FF2B5EF4-FFF2-40B4-BE49-F238E27FC236}">
                            <a16:creationId xmlns:a16="http://schemas.microsoft.com/office/drawing/2014/main" id="{70064FB9-6CF2-40C6-9FF4-08547295E4EB}"/>
                          </a:ext>
                        </a:extLst>
                      </p:cNvPr>
                      <p:cNvPicPr/>
                      <p:nvPr/>
                    </p:nvPicPr>
                    <p:blipFill>
                      <a:blip r:embed="rId4"/>
                      <a:stretch>
                        <a:fillRect/>
                      </a:stretch>
                    </p:blipFill>
                    <p:spPr>
                      <a:xfrm>
                        <a:off x="8267700" y="4953000"/>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787723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An NWIP ballot started on the WUR proposal … but was then cancelled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The Korean NB has submitted a NWIP ballot on the WUR proposal, closing 18 Sept 2020</a:t>
            </a:r>
          </a:p>
          <a:p>
            <a:pPr lvl="1"/>
            <a:endParaRPr lang="en-AU" dirty="0"/>
          </a:p>
          <a:p>
            <a:pPr lvl="1"/>
            <a:endParaRPr lang="en-AU" dirty="0"/>
          </a:p>
          <a:p>
            <a:pPr lvl="1"/>
            <a:r>
              <a:rPr lang="en-AU" dirty="0"/>
              <a:t>This was weird because comments on the PWI were requested by Oct 2020 … </a:t>
            </a:r>
            <a:r>
              <a:rPr lang="en-AU" dirty="0" err="1"/>
              <a:t>hmmmm</a:t>
            </a:r>
            <a:r>
              <a:rPr lang="en-AU" dirty="0"/>
              <a:t>!</a:t>
            </a:r>
          </a:p>
          <a:p>
            <a:pPr lvl="1"/>
            <a:r>
              <a:rPr lang="en-AU" dirty="0"/>
              <a:t>The ballot was subsequently cancelled for procedural reasons</a:t>
            </a:r>
          </a:p>
          <a:p>
            <a:pPr lvl="2"/>
            <a:r>
              <a:rPr lang="en-AU" dirty="0" err="1"/>
              <a:t>ie</a:t>
            </a:r>
            <a:r>
              <a:rPr lang="en-AU" dirty="0"/>
              <a:t> it was unauthorised</a:t>
            </a:r>
          </a:p>
          <a:p>
            <a:endParaRPr lang="en-AU" dirty="0"/>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95</a:t>
            </a:fld>
            <a:endParaRPr lang="en-US"/>
          </a:p>
        </p:txBody>
      </p:sp>
      <p:graphicFrame>
        <p:nvGraphicFramePr>
          <p:cNvPr id="6" name="Object 5">
            <a:extLst>
              <a:ext uri="{FF2B5EF4-FFF2-40B4-BE49-F238E27FC236}">
                <a16:creationId xmlns:a16="http://schemas.microsoft.com/office/drawing/2014/main" id="{F991E4BC-BB61-4B39-BD73-2E662935AD5C}"/>
              </a:ext>
            </a:extLst>
          </p:cNvPr>
          <p:cNvGraphicFramePr>
            <a:graphicFrameLocks noChangeAspect="1"/>
          </p:cNvGraphicFramePr>
          <p:nvPr/>
        </p:nvGraphicFramePr>
        <p:xfrm>
          <a:off x="1333500" y="2743200"/>
          <a:ext cx="381000" cy="806450"/>
        </p:xfrm>
        <a:graphic>
          <a:graphicData uri="http://schemas.openxmlformats.org/presentationml/2006/ole">
            <mc:AlternateContent xmlns:mc="http://schemas.openxmlformats.org/markup-compatibility/2006">
              <mc:Choice xmlns:v="urn:schemas-microsoft-com:vml" Requires="v">
                <p:oleObj spid="_x0000_s321616" name="Acrobat Document" showAsIcon="1" r:id="rId3" imgW="380880" imgH="806400" progId="AcroExch.Document.DC">
                  <p:embed/>
                </p:oleObj>
              </mc:Choice>
              <mc:Fallback>
                <p:oleObj name="Acrobat Document" showAsIcon="1" r:id="rId3" imgW="380880" imgH="806400" progId="AcroExch.Document.DC">
                  <p:embed/>
                  <p:pic>
                    <p:nvPicPr>
                      <p:cNvPr id="6" name="Object 5">
                        <a:extLst>
                          <a:ext uri="{FF2B5EF4-FFF2-40B4-BE49-F238E27FC236}">
                            <a16:creationId xmlns:a16="http://schemas.microsoft.com/office/drawing/2014/main" id="{F991E4BC-BB61-4B39-BD73-2E662935AD5C}"/>
                          </a:ext>
                        </a:extLst>
                      </p:cNvPr>
                      <p:cNvPicPr/>
                      <p:nvPr/>
                    </p:nvPicPr>
                    <p:blipFill>
                      <a:blip r:embed="rId4"/>
                      <a:stretch>
                        <a:fillRect/>
                      </a:stretch>
                    </p:blipFill>
                    <p:spPr>
                      <a:xfrm>
                        <a:off x="1333500" y="2743200"/>
                        <a:ext cx="381000" cy="8064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B2A875A-5C96-4165-8C17-49271235EAD6}"/>
              </a:ext>
            </a:extLst>
          </p:cNvPr>
          <p:cNvGraphicFramePr>
            <a:graphicFrameLocks noChangeAspect="1"/>
          </p:cNvGraphicFramePr>
          <p:nvPr/>
        </p:nvGraphicFramePr>
        <p:xfrm>
          <a:off x="2400300" y="2751138"/>
          <a:ext cx="381000" cy="806450"/>
        </p:xfrm>
        <a:graphic>
          <a:graphicData uri="http://schemas.openxmlformats.org/presentationml/2006/ole">
            <mc:AlternateContent xmlns:mc="http://schemas.openxmlformats.org/markup-compatibility/2006">
              <mc:Choice xmlns:v="urn:schemas-microsoft-com:vml" Requires="v">
                <p:oleObj spid="_x0000_s321617" name="Acrobat Document" showAsIcon="1" r:id="rId5" imgW="380880" imgH="806400" progId="AcroExch.Document.DC">
                  <p:embed/>
                </p:oleObj>
              </mc:Choice>
              <mc:Fallback>
                <p:oleObj name="Acrobat Document" showAsIcon="1" r:id="rId5" imgW="380880" imgH="806400" progId="AcroExch.Document.DC">
                  <p:embed/>
                  <p:pic>
                    <p:nvPicPr>
                      <p:cNvPr id="7" name="Object 6">
                        <a:extLst>
                          <a:ext uri="{FF2B5EF4-FFF2-40B4-BE49-F238E27FC236}">
                            <a16:creationId xmlns:a16="http://schemas.microsoft.com/office/drawing/2014/main" id="{4B2A875A-5C96-4165-8C17-49271235EAD6}"/>
                          </a:ext>
                        </a:extLst>
                      </p:cNvPr>
                      <p:cNvPicPr/>
                      <p:nvPr/>
                    </p:nvPicPr>
                    <p:blipFill>
                      <a:blip r:embed="rId6"/>
                      <a:stretch>
                        <a:fillRect/>
                      </a:stretch>
                    </p:blipFill>
                    <p:spPr>
                      <a:xfrm>
                        <a:off x="2400300" y="2751138"/>
                        <a:ext cx="381000" cy="806450"/>
                      </a:xfrm>
                      <a:prstGeom prst="rect">
                        <a:avLst/>
                      </a:prstGeom>
                    </p:spPr>
                  </p:pic>
                </p:oleObj>
              </mc:Fallback>
            </mc:AlternateContent>
          </a:graphicData>
        </a:graphic>
      </p:graphicFrame>
    </p:spTree>
    <p:extLst>
      <p:ext uri="{BB962C8B-B14F-4D97-AF65-F5344CB8AC3E}">
        <p14:creationId xmlns:p14="http://schemas.microsoft.com/office/powerpoint/2010/main" val="16521532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8A6-4CF2-46A9-A648-1F665A1F5440}"/>
              </a:ext>
            </a:extLst>
          </p:cNvPr>
          <p:cNvSpPr>
            <a:spLocks noGrp="1"/>
          </p:cNvSpPr>
          <p:nvPr>
            <p:ph type="title"/>
          </p:nvPr>
        </p:nvSpPr>
        <p:spPr/>
        <p:txBody>
          <a:bodyPr/>
          <a:lstStyle/>
          <a:p>
            <a:r>
              <a:rPr lang="en-AU" dirty="0"/>
              <a:t>IEEE 802.15.4 might have an interest in the WUR activity but have not responded</a:t>
            </a:r>
          </a:p>
        </p:txBody>
      </p:sp>
      <p:sp>
        <p:nvSpPr>
          <p:cNvPr id="3" name="Content Placeholder 2">
            <a:extLst>
              <a:ext uri="{FF2B5EF4-FFF2-40B4-BE49-F238E27FC236}">
                <a16:creationId xmlns:a16="http://schemas.microsoft.com/office/drawing/2014/main" id="{FD44FC6B-82CC-4FEF-941D-BF2B1A314673}"/>
              </a:ext>
            </a:extLst>
          </p:cNvPr>
          <p:cNvSpPr>
            <a:spLocks noGrp="1"/>
          </p:cNvSpPr>
          <p:nvPr>
            <p:ph idx="1"/>
          </p:nvPr>
        </p:nvSpPr>
        <p:spPr/>
        <p:txBody>
          <a:bodyPr/>
          <a:lstStyle/>
          <a:p>
            <a:pPr lvl="1"/>
            <a:r>
              <a:rPr lang="en-AU" dirty="0"/>
              <a:t>Dorothy Stanley asked Bob </a:t>
            </a:r>
            <a:r>
              <a:rPr lang="en-AU" dirty="0" err="1"/>
              <a:t>Hiele</a:t>
            </a:r>
            <a:r>
              <a:rPr lang="en-AU" dirty="0"/>
              <a:t>, Rick Alfin &amp; Pat Kinney about this work in relation to 802.15.4</a:t>
            </a:r>
          </a:p>
          <a:p>
            <a:pPr lvl="2"/>
            <a:r>
              <a:rPr lang="en-AU" dirty="0"/>
              <a:t>This proposed new work project duplicates the work ongoing in 802.11ba.</a:t>
            </a:r>
          </a:p>
          <a:p>
            <a:pPr lvl="2"/>
            <a:r>
              <a:rPr lang="en-AU" dirty="0"/>
              <a:t>The proposed project also proposes to apply to 802.15.4 and Bluetooth.</a:t>
            </a:r>
          </a:p>
          <a:p>
            <a:pPr lvl="2"/>
            <a:r>
              <a:rPr lang="en-AU" dirty="0"/>
              <a:t>Given that 802.15.4 and BT are already very low power, would  there be material benefit from this ISO proposal for these technologies?</a:t>
            </a:r>
          </a:p>
          <a:p>
            <a:pPr lvl="1"/>
            <a:r>
              <a:rPr lang="en-AU" dirty="0"/>
              <a:t>There has been no response from 802.15.4 WG as of 13 July 2020</a:t>
            </a:r>
          </a:p>
        </p:txBody>
      </p:sp>
      <p:sp>
        <p:nvSpPr>
          <p:cNvPr id="4" name="Footer Placeholder 3">
            <a:extLst>
              <a:ext uri="{FF2B5EF4-FFF2-40B4-BE49-F238E27FC236}">
                <a16:creationId xmlns:a16="http://schemas.microsoft.com/office/drawing/2014/main" id="{6B70CFCC-7606-42F4-B598-ECF53479D6A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C938517-6643-466E-9389-E7AEB25882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96</a:t>
            </a:fld>
            <a:endParaRPr lang="en-US"/>
          </a:p>
        </p:txBody>
      </p:sp>
    </p:spTree>
    <p:extLst>
      <p:ext uri="{BB962C8B-B14F-4D97-AF65-F5344CB8AC3E}">
        <p14:creationId xmlns:p14="http://schemas.microsoft.com/office/powerpoint/2010/main" val="1800567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44DD-7BE0-4A32-993A-E9A5EFC46565}"/>
              </a:ext>
            </a:extLst>
          </p:cNvPr>
          <p:cNvSpPr>
            <a:spLocks noGrp="1"/>
          </p:cNvSpPr>
          <p:nvPr>
            <p:ph type="title"/>
          </p:nvPr>
        </p:nvSpPr>
        <p:spPr/>
        <p:txBody>
          <a:bodyPr/>
          <a:lstStyle/>
          <a:p>
            <a:r>
              <a:rPr lang="en-AU" dirty="0" err="1"/>
              <a:t>TGba</a:t>
            </a:r>
            <a:r>
              <a:rPr lang="en-AU" dirty="0"/>
              <a:t> started examining the WUR proposal in SC6/WG1</a:t>
            </a:r>
          </a:p>
        </p:txBody>
      </p:sp>
      <p:sp>
        <p:nvSpPr>
          <p:cNvPr id="3" name="Content Placeholder 2">
            <a:extLst>
              <a:ext uri="{FF2B5EF4-FFF2-40B4-BE49-F238E27FC236}">
                <a16:creationId xmlns:a16="http://schemas.microsoft.com/office/drawing/2014/main" id="{B44AEC72-FB32-4963-A5D8-ABB43439642F}"/>
              </a:ext>
            </a:extLst>
          </p:cNvPr>
          <p:cNvSpPr>
            <a:spLocks noGrp="1"/>
          </p:cNvSpPr>
          <p:nvPr>
            <p:ph idx="1"/>
          </p:nvPr>
        </p:nvSpPr>
        <p:spPr/>
        <p:txBody>
          <a:bodyPr/>
          <a:lstStyle/>
          <a:p>
            <a:pPr lvl="1"/>
            <a:r>
              <a:rPr lang="en-US" dirty="0"/>
              <a:t>Minyoung Park (MP) (Chair of </a:t>
            </a:r>
            <a:r>
              <a:rPr lang="en-US" dirty="0" err="1"/>
              <a:t>TGba</a:t>
            </a:r>
            <a:r>
              <a:rPr lang="en-US" dirty="0"/>
              <a:t>) highlighted similarities of the proposal with 802.11ba</a:t>
            </a:r>
          </a:p>
          <a:p>
            <a:pPr lvl="2"/>
            <a:r>
              <a:rPr lang="en-US" dirty="0"/>
              <a:t>See </a:t>
            </a:r>
            <a:r>
              <a:rPr lang="en-AU" u="sng" dirty="0">
                <a:hlinkClick r:id="rId2"/>
              </a:rPr>
              <a:t>11-20-1008-00</a:t>
            </a:r>
            <a:endParaRPr lang="en-AU" u="sng" dirty="0"/>
          </a:p>
          <a:p>
            <a:pPr lvl="1"/>
            <a:r>
              <a:rPr lang="en-AU" dirty="0"/>
              <a:t>Andrew Myles noted some possible differences (with MP responses)</a:t>
            </a:r>
          </a:p>
          <a:p>
            <a:pPr lvl="2"/>
            <a:r>
              <a:rPr lang="en-AU" dirty="0"/>
              <a:t>WUR in 802.11ba operates in-band in a 20MHz channel, whereas it appears WUR in  the proposal in SC6/WG1 might operate in the guard bands</a:t>
            </a:r>
          </a:p>
          <a:p>
            <a:pPr lvl="3"/>
            <a:r>
              <a:rPr lang="en-AU" dirty="0"/>
              <a:t>[MP] </a:t>
            </a:r>
            <a:r>
              <a:rPr lang="en-AU" i="1" dirty="0"/>
              <a:t>SC6/WG1 claims to support interoperability with Wi-Fi by adding a legacy preamble in front of a wake-up signal, which means it operates in-band in a 20MHz channel so not sure if it will operate in the guard bands.</a:t>
            </a:r>
          </a:p>
          <a:p>
            <a:pPr lvl="3"/>
            <a:r>
              <a:rPr lang="en-AU" dirty="0"/>
              <a:t>[AFM] </a:t>
            </a:r>
            <a:r>
              <a:rPr lang="en-AU" i="1" dirty="0"/>
              <a:t>MP is probably correct</a:t>
            </a:r>
            <a:endParaRPr lang="en-AU" dirty="0"/>
          </a:p>
          <a:p>
            <a:pPr lvl="2"/>
            <a:r>
              <a:rPr lang="en-AU" dirty="0"/>
              <a:t>WUR in 802.11ba is focused on Wi-Fi, whereas WUR in the proposal in SC6/WG1 seems to claim that it will work with Wi-Fi, Bluetooth and 802.15.4</a:t>
            </a:r>
          </a:p>
          <a:p>
            <a:pPr lvl="3"/>
            <a:r>
              <a:rPr lang="en-AU" u="sng" dirty="0"/>
              <a:t>[</a:t>
            </a:r>
            <a:r>
              <a:rPr lang="en-AU" dirty="0"/>
              <a:t>MP] </a:t>
            </a:r>
            <a:r>
              <a:rPr lang="en-AU" i="1" dirty="0"/>
              <a:t>When SC6/WG1 works with Wi-Fi, it is very close to 802.11ba. If it works for Bluetooth or 802.15.4, this is something different than 802.11ba. I don't think SC6/WG1 is defining a waveform that works for Wi-Fi, Bluetooth, and 802.15.4.</a:t>
            </a:r>
            <a:endParaRPr lang="en-AU" dirty="0"/>
          </a:p>
          <a:p>
            <a:pPr lvl="3"/>
            <a:endParaRPr lang="en-AU" u="sng" dirty="0"/>
          </a:p>
        </p:txBody>
      </p:sp>
      <p:sp>
        <p:nvSpPr>
          <p:cNvPr id="4" name="Footer Placeholder 3">
            <a:extLst>
              <a:ext uri="{FF2B5EF4-FFF2-40B4-BE49-F238E27FC236}">
                <a16:creationId xmlns:a16="http://schemas.microsoft.com/office/drawing/2014/main" id="{CC1F6105-79B2-4E10-A3B3-C46881333F3B}"/>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4E4C40EA-4FED-432B-B9C1-8FE265D1AE6F}"/>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97</a:t>
            </a:fld>
            <a:endParaRPr lang="en-US"/>
          </a:p>
        </p:txBody>
      </p:sp>
    </p:spTree>
    <p:extLst>
      <p:ext uri="{BB962C8B-B14F-4D97-AF65-F5344CB8AC3E}">
        <p14:creationId xmlns:p14="http://schemas.microsoft.com/office/powerpoint/2010/main" val="19134449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2155-6223-4E7C-8E52-F8B4629B1956}"/>
              </a:ext>
            </a:extLst>
          </p:cNvPr>
          <p:cNvSpPr>
            <a:spLocks noGrp="1"/>
          </p:cNvSpPr>
          <p:nvPr>
            <p:ph type="title"/>
          </p:nvPr>
        </p:nvSpPr>
        <p:spPr/>
        <p:txBody>
          <a:bodyPr/>
          <a:lstStyle/>
          <a:p>
            <a:r>
              <a:rPr lang="en-AU" dirty="0"/>
              <a:t>Update: does anyone want to send a LS to SC6?</a:t>
            </a:r>
          </a:p>
        </p:txBody>
      </p:sp>
      <p:sp>
        <p:nvSpPr>
          <p:cNvPr id="3" name="Content Placeholder 2">
            <a:extLst>
              <a:ext uri="{FF2B5EF4-FFF2-40B4-BE49-F238E27FC236}">
                <a16:creationId xmlns:a16="http://schemas.microsoft.com/office/drawing/2014/main" id="{AFCB6277-B4F1-4788-8B83-17D5D21DAE19}"/>
              </a:ext>
            </a:extLst>
          </p:cNvPr>
          <p:cNvSpPr>
            <a:spLocks noGrp="1"/>
          </p:cNvSpPr>
          <p:nvPr>
            <p:ph idx="1"/>
          </p:nvPr>
        </p:nvSpPr>
        <p:spPr/>
        <p:txBody>
          <a:bodyPr/>
          <a:lstStyle/>
          <a:p>
            <a:pPr lvl="1"/>
            <a:r>
              <a:rPr lang="en-AU" dirty="0"/>
              <a:t>A LS to SC6 may be required, objecting to the overlap</a:t>
            </a:r>
          </a:p>
          <a:p>
            <a:pPr lvl="2"/>
            <a:r>
              <a:rPr lang="en-AU" dirty="0"/>
              <a:t>Note that IEEE 802.11 WG is already standardising WUR as 802.11ba</a:t>
            </a:r>
          </a:p>
          <a:p>
            <a:pPr lvl="2"/>
            <a:r>
              <a:rPr lang="en-AU" dirty="0"/>
              <a:t>Ask why another standard is necessary?</a:t>
            </a:r>
          </a:p>
          <a:p>
            <a:pPr lvl="1"/>
            <a:r>
              <a:rPr lang="en-AU" dirty="0"/>
              <a:t>Does anyone from 802.11 </a:t>
            </a:r>
            <a:r>
              <a:rPr lang="en-AU" dirty="0" err="1"/>
              <a:t>TGba</a:t>
            </a:r>
            <a:r>
              <a:rPr lang="en-AU" dirty="0"/>
              <a:t> want to write something?</a:t>
            </a:r>
          </a:p>
          <a:p>
            <a:pPr lvl="2"/>
            <a:r>
              <a:rPr lang="en-AU" dirty="0"/>
              <a:t>The next SC6 meeting is in Oct 2020 and so we could send a LS out of the Sept 2020 interim meeting</a:t>
            </a:r>
          </a:p>
          <a:p>
            <a:pPr lvl="2"/>
            <a:r>
              <a:rPr lang="en-AU" dirty="0"/>
              <a:t>However, it would be nice to have a volunteer from 802.11 </a:t>
            </a:r>
            <a:r>
              <a:rPr lang="en-AU" dirty="0" err="1"/>
              <a:t>TGba</a:t>
            </a:r>
            <a:r>
              <a:rPr lang="en-AU" dirty="0"/>
              <a:t> (and possibly 802.11 WG)  to write something</a:t>
            </a:r>
          </a:p>
          <a:p>
            <a:pPr lvl="2"/>
            <a:r>
              <a:rPr lang="en-AU" dirty="0"/>
              <a:t>We could decide to ignore the activity in SC6 on the basis it is irrelevant</a:t>
            </a:r>
          </a:p>
          <a:p>
            <a:pPr lvl="1"/>
            <a:r>
              <a:rPr lang="en-AU" dirty="0">
                <a:solidFill>
                  <a:srgbClr val="FF0000"/>
                </a:solidFill>
              </a:rPr>
              <a:t>ACTION: In July 2020, </a:t>
            </a:r>
            <a:r>
              <a:rPr lang="en-US" dirty="0">
                <a:solidFill>
                  <a:srgbClr val="FF0000"/>
                </a:solidFill>
              </a:rPr>
              <a:t>Minyoung Park (Intel)  took an action to write a LS in relation to this PWI</a:t>
            </a:r>
          </a:p>
          <a:p>
            <a:pPr lvl="1"/>
            <a:r>
              <a:rPr lang="en-US" dirty="0">
                <a:solidFill>
                  <a:srgbClr val="FF0000"/>
                </a:solidFill>
              </a:rPr>
              <a:t>ACTION: Jul 2020, Ben Rolf may do he </a:t>
            </a:r>
            <a:r>
              <a:rPr lang="en-US">
                <a:solidFill>
                  <a:srgbClr val="FF0000"/>
                </a:solidFill>
              </a:rPr>
              <a:t>same wrt 802.15.4</a:t>
            </a:r>
            <a:endParaRPr lang="en-AU" dirty="0">
              <a:solidFill>
                <a:srgbClr val="FF0000"/>
              </a:solidFill>
            </a:endParaRPr>
          </a:p>
          <a:p>
            <a:endParaRPr lang="en-AU" dirty="0"/>
          </a:p>
        </p:txBody>
      </p:sp>
      <p:sp>
        <p:nvSpPr>
          <p:cNvPr id="4" name="Footer Placeholder 3">
            <a:extLst>
              <a:ext uri="{FF2B5EF4-FFF2-40B4-BE49-F238E27FC236}">
                <a16:creationId xmlns:a16="http://schemas.microsoft.com/office/drawing/2014/main" id="{8146C233-5B3A-4709-8B69-299C62D76E79}"/>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AA27C4DF-AA1D-455B-95AB-F07CC5AC3DE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98</a:t>
            </a:fld>
            <a:endParaRPr lang="en-US"/>
          </a:p>
        </p:txBody>
      </p:sp>
    </p:spTree>
    <p:extLst>
      <p:ext uri="{BB962C8B-B14F-4D97-AF65-F5344CB8AC3E}">
        <p14:creationId xmlns:p14="http://schemas.microsoft.com/office/powerpoint/2010/main" val="26552365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a:t>
            </a:r>
            <a:r>
              <a:rPr lang="en-AU" strike="sngStrike" dirty="0">
                <a:solidFill>
                  <a:srgbClr val="FF0000"/>
                </a:solidFill>
              </a:rPr>
              <a:t>in Vienna, Austria has not yet been cancelled</a:t>
            </a:r>
            <a:r>
              <a:rPr lang="en-AU" dirty="0">
                <a:solidFill>
                  <a:srgbClr val="FF0000"/>
                </a:solidFill>
              </a:rPr>
              <a:t> is now virtual</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19-30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99</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7" name="Rectangle 6">
            <a:extLst>
              <a:ext uri="{FF2B5EF4-FFF2-40B4-BE49-F238E27FC236}">
                <a16:creationId xmlns:a16="http://schemas.microsoft.com/office/drawing/2014/main" id="{DE87BBAF-DC71-4103-81B5-45CCF001BF81}"/>
              </a:ext>
            </a:extLst>
          </p:cNvPr>
          <p:cNvSpPr/>
          <p:nvPr/>
        </p:nvSpPr>
        <p:spPr bwMode="auto">
          <a:xfrm rot="19511529">
            <a:off x="1533192" y="2911074"/>
            <a:ext cx="5976117" cy="1593156"/>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9600" b="0" i="0" u="none" strike="noStrike" cap="none" normalizeH="0" baseline="0">
                <a:ln>
                  <a:noFill/>
                </a:ln>
                <a:solidFill>
                  <a:srgbClr val="FF0000"/>
                </a:solidFill>
                <a:effectLst/>
                <a:latin typeface="+mj-lt"/>
              </a:rPr>
              <a:t>Virtual</a:t>
            </a:r>
            <a:endParaRPr kumimoji="0" lang="en-AU" sz="9600" b="0" i="0" u="none" strike="noStrike" cap="none" normalizeH="0" baseline="0" dirty="0">
              <a:ln>
                <a:noFill/>
              </a:ln>
              <a:solidFill>
                <a:srgbClr val="FF0000"/>
              </a:solidFill>
              <a:effectLst/>
              <a:latin typeface="+mj-lt"/>
            </a:endParaRPr>
          </a:p>
        </p:txBody>
      </p:sp>
    </p:spTree>
    <p:extLst>
      <p:ext uri="{BB962C8B-B14F-4D97-AF65-F5344CB8AC3E}">
        <p14:creationId xmlns:p14="http://schemas.microsoft.com/office/powerpoint/2010/main" val="1033351440"/>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17379</Words>
  <Application>Microsoft Office PowerPoint</Application>
  <PresentationFormat>On-screen Show (4:3)</PresentationFormat>
  <Paragraphs>2635</Paragraphs>
  <Slides>176</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176</vt:i4>
      </vt:variant>
    </vt:vector>
  </HeadingPairs>
  <TitlesOfParts>
    <vt:vector size="183" baseType="lpstr">
      <vt:lpstr>Arial</vt:lpstr>
      <vt:lpstr>Calibri</vt:lpstr>
      <vt:lpstr>Times New Roman</vt:lpstr>
      <vt:lpstr>802-11-Submission</vt:lpstr>
      <vt:lpstr>Acrobat Document</vt:lpstr>
      <vt:lpstr>Document</vt:lpstr>
      <vt:lpstr>Packager Shell Object</vt:lpstr>
      <vt:lpstr>IEEE 802 JTC1 Standing Committee September 2020 agenda virtually (will be updated during meeting)</vt:lpstr>
      <vt:lpstr>This document will be used to provide information for any IEEE 802 JTC1 SC meetings in Sept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will meet virtually in Sept 2020</vt:lpstr>
      <vt:lpstr>The IEEE 802 JTC1 SC regular meeting has a high-level list of agenda items to be considered</vt:lpstr>
      <vt:lpstr>The IEEE 802 JTC1 SC will consider approving its agenda</vt:lpstr>
      <vt:lpstr>The IEEE 802 JTC1 SC will consider approval of the minutes of its July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64 standards through to PSDO ratification with 40 in-process</vt:lpstr>
      <vt:lpstr>IEEE 802.1 WG has sent 31 standards completely through the PSDO ratification process</vt:lpstr>
      <vt:lpstr>IEEE 802.1 WG has sent 31 standards completely through the PSDO ratification process</vt:lpstr>
      <vt:lpstr>IEEE 802.1 WG has sent 31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15 standards in the pipeline for ratification under the PSDO</vt:lpstr>
      <vt:lpstr>IEEE 802.1 has 15 standards in the pipeline for ratification under the PSDO</vt:lpstr>
      <vt:lpstr>IEEE 802.1 WG has a number of regular participants in IEEE 802 JTC1 SC activities</vt:lpstr>
      <vt:lpstr>IEEE 802.1Q-2018 is waiting for publication</vt:lpstr>
      <vt:lpstr>IEEE 802.1Qcc 60-day ballot passed in July 2020 but a response is required</vt:lpstr>
      <vt:lpstr>IEEE 802.1Qcp-2018 60-day ballot passed and is waiting for start of FDIS ballot</vt:lpstr>
      <vt:lpstr>IEEE 802.1Qcy-2019 60-day ballot passed and is waiting for start of FDIS ballot</vt:lpstr>
      <vt:lpstr>IEEE 802.1Xck FDIS ballot passed in June 2020 but requires a response</vt:lpstr>
      <vt:lpstr>IEEE 802.1AE-Rev FDIS passed in June 2020 but requires a response</vt:lpstr>
      <vt:lpstr>IEEE 802.1AS-Rev 60-day ballot passed in August 2020 but requires a response</vt:lpstr>
      <vt:lpstr>The China NB provided one comment on IEEE 802.1AS-Rev </vt:lpstr>
      <vt:lpstr>The China NB provided one comment on IEEE 802.1AS-Rev </vt:lpstr>
      <vt:lpstr>The China NB provided one comment on IEEE 802.1AS-Rev </vt:lpstr>
      <vt:lpstr>IEEE 802.1AX-REV 60-day ballot passed in August 2020 and is waiting for FDIS start</vt:lpstr>
      <vt:lpstr>IEEE 802.1Q-REV will probably be liaised in Nov 2020</vt:lpstr>
      <vt:lpstr>IEEE 802.1Qcx was liaised for information in Jan 2020</vt:lpstr>
      <vt:lpstr>IEEE 802.1X-2020 was liaised for information</vt:lpstr>
      <vt:lpstr>IEEE 802.1CMde was liaised for information in Jan 2020</vt:lpstr>
      <vt:lpstr>IEEE 802.1AE-2018/Cor 1-2020 has been liaised for information</vt:lpstr>
      <vt:lpstr>IEEE 802.1Qcr has been approved for liaison</vt:lpstr>
      <vt:lpstr>IEEE 802.1Qcz has been approved for liaison</vt:lpstr>
      <vt:lpstr>IEEE 802.1CS has been approved for liaison</vt:lpstr>
      <vt:lpstr>IEEE 802.3 has 13 standards in the pipeline for ratification under the PSDO process</vt:lpstr>
      <vt:lpstr>IEEE 802.3 WG has a number of regular participants in IEEE 802 JTC1 SC activities</vt:lpstr>
      <vt:lpstr>IEEE 802.3.1 is being systematically reviewed by ISO with ballot closing on 2 Dec 2020</vt:lpstr>
      <vt:lpstr>IEEE 802.3-REV FDIS ballot passed and requires a response</vt:lpstr>
      <vt:lpstr>IEEE 802.3cb-2018 will be submitted to FDIS ballot in August 2020</vt:lpstr>
      <vt:lpstr>IEEE 802.3bt-2018 60-day pre-ballot closes in October 2020</vt:lpstr>
      <vt:lpstr>IEEE 802.3cd-2018 60-day pre-ballot closes in October 2020</vt:lpstr>
      <vt:lpstr>IEEE 802.3cn-2019 will be submitted to 60-day pre-ballot in September 2020</vt:lpstr>
      <vt:lpstr>IEEE 802.3cg-2019 will be submitted to 60-day pre-ballot in September 2020</vt:lpstr>
      <vt:lpstr>IEEE 802.3cq-2020 will be submitted to 60-day pre-ballot in October 2020</vt:lpstr>
      <vt:lpstr>IEEE 802.3cm-2020 will be submitted to 60-day pre-ballot in October 2020</vt:lpstr>
      <vt:lpstr>IEEE 802.3ch-2020 will be submitted to 60-day pre-ballot in October 2020</vt:lpstr>
      <vt:lpstr>IEEE 802.3ca-2020 will be submitted to 60-day pre-ballot in October 2020</vt:lpstr>
      <vt:lpstr>IEEE 802.3.2-2019 will be submitted to 60-day pre-ballot in September 2020</vt:lpstr>
      <vt:lpstr>IEEE 802.3cr draft will probably be liaised in Sept 2020</vt:lpstr>
      <vt:lpstr>IEEE 802.3cu draft will probably be liaised in Sept 2020</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passed in Jun 2020 and is waiting for publication</vt:lpstr>
      <vt:lpstr>IEEE 802.11ak FDIS ballot passed in Jun 2020 and is waiting for publication</vt:lpstr>
      <vt:lpstr>IEEE 802.11aq FDIS ballot passed in Jun 2020 and is waiting for publication</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802.22-2019 60-day ballot closes in October 2020</vt:lpstr>
      <vt:lpstr>7.1: It was observed that Wearable Devices overlapped with 802.15 work</vt:lpstr>
      <vt:lpstr>China NB submitted a proposal to SC6/WG1 for an ad hoc on trustworthiness at SC6 meeting in Feb 2020</vt:lpstr>
      <vt:lpstr>China NB submitted a proposal to SC6/WG1 for an ad hoc on trustworthiness at SC6 meeting in Feb 2020</vt:lpstr>
      <vt:lpstr>An IEEE 802 participant reported on the discussion of the Trustworthiness ad-hoc group proposal</vt:lpstr>
      <vt:lpstr>Activity in the Trustworthiness ad-hoc  (AHG 2) has been light </vt:lpstr>
      <vt:lpstr>SC6 approved an Advisory Group on Concepts and Terminology</vt:lpstr>
      <vt:lpstr>Activity in the Advisory Group on Concept and Terminology (AG 2) has been light </vt:lpstr>
      <vt:lpstr>Korea NB experts submitted a proposal to SC6 for a WUR standard for Wi-Fi (&amp; other tech) in Feb 2020 </vt:lpstr>
      <vt:lpstr>An IEEE 802 participant reported on the discussion of the WUR proposal at the SC6 meeting in Feb 2020</vt:lpstr>
      <vt:lpstr>An NWIP ballot started on the WUR proposal … but was then cancelled</vt:lpstr>
      <vt:lpstr>IEEE 802.15.4 might have an interest in the WUR activity but have not responded</vt:lpstr>
      <vt:lpstr>TGba started examining the WUR proposal in SC6/WG1</vt:lpstr>
      <vt:lpstr>Update: does anyone want to send a LS to SC6?</vt:lpstr>
      <vt:lpstr>The next SC6 meeting on Oct 2020 in Vienna, Austria has not yet been cancelled is now virtual</vt:lpstr>
      <vt:lpstr>The SC6 meeting in October stretches over two weeks</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lpstr>IEEE 802.1AR-Rev is published as ISO/IEC/IEEE 8802-1AR  </vt:lpstr>
      <vt:lpstr>IEEE 802.1AC/Cor-1 is published as ISO/IEC/IEEE 8802-1AC:2018/COR 1:2019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2020-08-24T02:56:42Z</dcterms:modified>
</cp:coreProperties>
</file>