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0"/>
  </p:notesMasterIdLst>
  <p:handoutMasterIdLst>
    <p:handoutMasterId r:id="rId171"/>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2104" r:id="rId34"/>
    <p:sldId id="2113" r:id="rId35"/>
    <p:sldId id="2114" r:id="rId36"/>
    <p:sldId id="2167" r:id="rId37"/>
    <p:sldId id="2317" r:id="rId38"/>
    <p:sldId id="2331" r:id="rId39"/>
    <p:sldId id="2429" r:id="rId40"/>
    <p:sldId id="2332" r:id="rId41"/>
    <p:sldId id="2351" r:id="rId42"/>
    <p:sldId id="2431" r:id="rId43"/>
    <p:sldId id="2008" r:id="rId44"/>
    <p:sldId id="2291" r:id="rId45"/>
    <p:sldId id="2428" r:id="rId46"/>
    <p:sldId id="2037" r:id="rId47"/>
    <p:sldId id="1945" r:id="rId48"/>
    <p:sldId id="2071" r:id="rId49"/>
    <p:sldId id="2036" r:id="rId50"/>
    <p:sldId id="2333" r:id="rId51"/>
    <p:sldId id="2323" r:id="rId52"/>
    <p:sldId id="2335" r:id="rId53"/>
    <p:sldId id="2334" r:id="rId54"/>
    <p:sldId id="2352" r:id="rId55"/>
    <p:sldId id="2353" r:id="rId56"/>
    <p:sldId id="2218" r:id="rId57"/>
    <p:sldId id="2426" r:id="rId58"/>
    <p:sldId id="2427" r:id="rId59"/>
    <p:sldId id="1688" r:id="rId60"/>
    <p:sldId id="2322" r:id="rId61"/>
    <p:sldId id="2293" r:id="rId62"/>
    <p:sldId id="1705" r:id="rId63"/>
    <p:sldId id="1706" r:id="rId64"/>
    <p:sldId id="1707" r:id="rId65"/>
    <p:sldId id="1708" r:id="rId66"/>
    <p:sldId id="1709" r:id="rId67"/>
    <p:sldId id="1710" r:id="rId68"/>
    <p:sldId id="1790" r:id="rId69"/>
    <p:sldId id="2199" r:id="rId70"/>
    <p:sldId id="2319" r:id="rId71"/>
    <p:sldId id="2320" r:id="rId72"/>
    <p:sldId id="2321" r:id="rId73"/>
    <p:sldId id="2355" r:id="rId74"/>
    <p:sldId id="2354" r:id="rId75"/>
    <p:sldId id="2294" r:id="rId76"/>
    <p:sldId id="1679" r:id="rId77"/>
    <p:sldId id="2336" r:id="rId78"/>
    <p:sldId id="2328" r:id="rId79"/>
    <p:sldId id="2388" r:id="rId80"/>
    <p:sldId id="2368" r:id="rId81"/>
    <p:sldId id="2369" r:id="rId82"/>
    <p:sldId id="2386" r:id="rId83"/>
    <p:sldId id="2389" r:id="rId84"/>
    <p:sldId id="2390" r:id="rId85"/>
    <p:sldId id="2363" r:id="rId86"/>
    <p:sldId id="2384" r:id="rId87"/>
    <p:sldId id="2419" r:id="rId88"/>
    <p:sldId id="2420" r:id="rId89"/>
    <p:sldId id="2425" r:id="rId90"/>
    <p:sldId id="2424" r:id="rId91"/>
    <p:sldId id="2381" r:id="rId92"/>
    <p:sldId id="2430" r:id="rId93"/>
    <p:sldId id="2324" r:id="rId94"/>
    <p:sldId id="1375" r:id="rId95"/>
    <p:sldId id="1376" r:id="rId96"/>
    <p:sldId id="1400" r:id="rId97"/>
    <p:sldId id="2004" r:id="rId98"/>
    <p:sldId id="619" r:id="rId99"/>
    <p:sldId id="621" r:id="rId100"/>
    <p:sldId id="1561" r:id="rId101"/>
    <p:sldId id="1555" r:id="rId102"/>
    <p:sldId id="1601" r:id="rId103"/>
    <p:sldId id="1585" r:id="rId104"/>
    <p:sldId id="1586" r:id="rId105"/>
    <p:sldId id="1587" r:id="rId106"/>
    <p:sldId id="1588" r:id="rId107"/>
    <p:sldId id="1589" r:id="rId108"/>
    <p:sldId id="1590" r:id="rId109"/>
    <p:sldId id="1771" r:id="rId110"/>
    <p:sldId id="1772" r:id="rId111"/>
    <p:sldId id="1591" r:id="rId112"/>
    <p:sldId id="1592" r:id="rId113"/>
    <p:sldId id="1593" r:id="rId114"/>
    <p:sldId id="1594" r:id="rId115"/>
    <p:sldId id="1595" r:id="rId116"/>
    <p:sldId id="1596" r:id="rId117"/>
    <p:sldId id="1597" r:id="rId118"/>
    <p:sldId id="1598" r:id="rId119"/>
    <p:sldId id="1599" r:id="rId120"/>
    <p:sldId id="1600" r:id="rId121"/>
    <p:sldId id="1628" r:id="rId122"/>
    <p:sldId id="1638" r:id="rId123"/>
    <p:sldId id="1725" r:id="rId124"/>
    <p:sldId id="1726" r:id="rId125"/>
    <p:sldId id="1947" r:id="rId126"/>
    <p:sldId id="1975" r:id="rId127"/>
    <p:sldId id="1976" r:id="rId128"/>
    <p:sldId id="1977" r:id="rId129"/>
    <p:sldId id="2039" r:id="rId130"/>
    <p:sldId id="2060" r:id="rId131"/>
    <p:sldId id="2061" r:id="rId132"/>
    <p:sldId id="2097" r:id="rId133"/>
    <p:sldId id="2103" r:id="rId134"/>
    <p:sldId id="2063" r:id="rId135"/>
    <p:sldId id="2064" r:id="rId136"/>
    <p:sldId id="2065" r:id="rId137"/>
    <p:sldId id="2066" r:id="rId138"/>
    <p:sldId id="2067" r:id="rId139"/>
    <p:sldId id="2068" r:id="rId140"/>
    <p:sldId id="2069" r:id="rId141"/>
    <p:sldId id="2146" r:id="rId142"/>
    <p:sldId id="2147" r:id="rId143"/>
    <p:sldId id="2148" r:id="rId144"/>
    <p:sldId id="2158" r:id="rId145"/>
    <p:sldId id="2159" r:id="rId146"/>
    <p:sldId id="2157" r:id="rId147"/>
    <p:sldId id="2160" r:id="rId148"/>
    <p:sldId id="2216" r:id="rId149"/>
    <p:sldId id="2217" r:id="rId150"/>
    <p:sldId id="2219" r:id="rId151"/>
    <p:sldId id="2238" r:id="rId152"/>
    <p:sldId id="2239" r:id="rId153"/>
    <p:sldId id="2240" r:id="rId154"/>
    <p:sldId id="2242" r:id="rId155"/>
    <p:sldId id="2263" r:id="rId156"/>
    <p:sldId id="2276" r:id="rId157"/>
    <p:sldId id="2277" r:id="rId158"/>
    <p:sldId id="2278" r:id="rId159"/>
    <p:sldId id="2281" r:id="rId160"/>
    <p:sldId id="2282" r:id="rId161"/>
    <p:sldId id="2283" r:id="rId162"/>
    <p:sldId id="2284" r:id="rId163"/>
    <p:sldId id="2318" r:id="rId164"/>
    <p:sldId id="2329" r:id="rId165"/>
    <p:sldId id="2356" r:id="rId166"/>
    <p:sldId id="1701" r:id="rId167"/>
    <p:sldId id="1969" r:id="rId168"/>
    <p:sldId id="2112" r:id="rId169"/>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59" d="100"/>
          <a:sy n="59" d="100"/>
        </p:scale>
        <p:origin x="1748" y="6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98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90057" y="363379"/>
            <a:ext cx="32554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802.11-20/1134r2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Sept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078-02-0jtc-minutes-of-virtual-meeting-in-july-2019.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package" Target="../embeddings/Microsoft_Word_Document.docx"/><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package" Target="../embeddings/Microsoft_Word_Document1.docx"/><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September 2020 agenda virtually</a:t>
            </a:r>
            <a:br>
              <a:rPr lang="en-US" dirty="0">
                <a:solidFill>
                  <a:schemeClr val="accent2">
                    <a:lumMod val="75000"/>
                  </a:schemeClr>
                </a:solidFill>
              </a:rPr>
            </a:br>
            <a:r>
              <a:rPr lang="en-US" dirty="0">
                <a:solidFill>
                  <a:schemeClr val="accent2">
                    <a:lumMod val="75000"/>
                  </a:schemeClr>
                </a:solidFill>
              </a:rPr>
              <a:t>(will be 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18 August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3323317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3317650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32852344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a:t>
            </a:r>
            <a:r>
              <a:rPr lang="en-AU" i="1" dirty="0">
                <a:solidFill>
                  <a:srgbClr val="FF0000"/>
                </a:solidFill>
              </a:rPr>
              <a:t>xx</a:t>
            </a:r>
            <a:r>
              <a:rPr lang="en-AU" i="1" dirty="0"/>
              <a:t> Sept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116</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117</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7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July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July 2020, as documented in </a:t>
            </a:r>
            <a:r>
              <a:rPr lang="en-AU" i="1" dirty="0">
                <a:hlinkClick r:id="rId3"/>
              </a:rPr>
              <a:t>11-20-1078-02</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6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132</a:t>
            </a:fld>
            <a:endParaRPr lang="en-US"/>
          </a:p>
        </p:txBody>
      </p:sp>
    </p:spTree>
    <p:extLst>
      <p:ext uri="{BB962C8B-B14F-4D97-AF65-F5344CB8AC3E}">
        <p14:creationId xmlns:p14="http://schemas.microsoft.com/office/powerpoint/2010/main" val="18392705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133</a:t>
            </a:fld>
            <a:endParaRPr lang="en-US"/>
          </a:p>
        </p:txBody>
      </p:sp>
    </p:spTree>
    <p:extLst>
      <p:ext uri="{BB962C8B-B14F-4D97-AF65-F5344CB8AC3E}">
        <p14:creationId xmlns:p14="http://schemas.microsoft.com/office/powerpoint/2010/main" val="36632216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139</a:t>
            </a:fld>
            <a:endParaRPr lang="en-US"/>
          </a:p>
        </p:txBody>
      </p:sp>
    </p:spTree>
    <p:extLst>
      <p:ext uri="{BB962C8B-B14F-4D97-AF65-F5344CB8AC3E}">
        <p14:creationId xmlns:p14="http://schemas.microsoft.com/office/powerpoint/2010/main" val="116893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53"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140</a:t>
            </a:fld>
            <a:endParaRPr lang="en-US"/>
          </a:p>
        </p:txBody>
      </p:sp>
    </p:spTree>
    <p:extLst>
      <p:ext uri="{BB962C8B-B14F-4D97-AF65-F5344CB8AC3E}">
        <p14:creationId xmlns:p14="http://schemas.microsoft.com/office/powerpoint/2010/main" val="23739555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141</a:t>
            </a:fld>
            <a:endParaRPr lang="en-US"/>
          </a:p>
        </p:txBody>
      </p:sp>
    </p:spTree>
    <p:extLst>
      <p:ext uri="{BB962C8B-B14F-4D97-AF65-F5344CB8AC3E}">
        <p14:creationId xmlns:p14="http://schemas.microsoft.com/office/powerpoint/2010/main" val="22846302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142</a:t>
            </a:fld>
            <a:endParaRPr lang="en-US"/>
          </a:p>
        </p:txBody>
      </p:sp>
    </p:spTree>
    <p:extLst>
      <p:ext uri="{BB962C8B-B14F-4D97-AF65-F5344CB8AC3E}">
        <p14:creationId xmlns:p14="http://schemas.microsoft.com/office/powerpoint/2010/main" val="16768620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8368451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28794734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146</a:t>
            </a:fld>
            <a:endParaRPr lang="en-US"/>
          </a:p>
        </p:txBody>
      </p:sp>
    </p:spTree>
    <p:extLst>
      <p:ext uri="{BB962C8B-B14F-4D97-AF65-F5344CB8AC3E}">
        <p14:creationId xmlns:p14="http://schemas.microsoft.com/office/powerpoint/2010/main" val="24268506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14201883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24251679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150</a:t>
            </a:fld>
            <a:endParaRPr lang="en-US"/>
          </a:p>
        </p:txBody>
      </p:sp>
    </p:spTree>
    <p:extLst>
      <p:ext uri="{BB962C8B-B14F-4D97-AF65-F5344CB8AC3E}">
        <p14:creationId xmlns:p14="http://schemas.microsoft.com/office/powerpoint/2010/main" val="33676144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154</a:t>
            </a:fld>
            <a:endParaRPr lang="en-US"/>
          </a:p>
        </p:txBody>
      </p:sp>
    </p:spTree>
    <p:extLst>
      <p:ext uri="{BB962C8B-B14F-4D97-AF65-F5344CB8AC3E}">
        <p14:creationId xmlns:p14="http://schemas.microsoft.com/office/powerpoint/2010/main" val="27708579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155</a:t>
            </a:fld>
            <a:endParaRPr lang="en-US"/>
          </a:p>
        </p:txBody>
      </p:sp>
    </p:spTree>
    <p:extLst>
      <p:ext uri="{BB962C8B-B14F-4D97-AF65-F5344CB8AC3E}">
        <p14:creationId xmlns:p14="http://schemas.microsoft.com/office/powerpoint/2010/main" val="42232000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156</a:t>
            </a:fld>
            <a:endParaRPr lang="en-US"/>
          </a:p>
        </p:txBody>
      </p:sp>
    </p:spTree>
    <p:extLst>
      <p:ext uri="{BB962C8B-B14F-4D97-AF65-F5344CB8AC3E}">
        <p14:creationId xmlns:p14="http://schemas.microsoft.com/office/powerpoint/2010/main" val="23405875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4006628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20292585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1153001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41389489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27713177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4066224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18704783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35753137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2236521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4826055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425217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64 standards through to PSDO ratification with 37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38252043"/>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31</a:t>
                      </a:r>
                    </a:p>
                  </a:txBody>
                  <a:tcPr/>
                </a:tc>
                <a:tc>
                  <a:txBody>
                    <a:bodyPr/>
                    <a:lstStyle/>
                    <a:p>
                      <a:pPr algn="ctr"/>
                      <a:r>
                        <a:rPr lang="en-AU" dirty="0"/>
                        <a:t>12</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64</a:t>
                      </a:r>
                    </a:p>
                  </a:txBody>
                  <a:tcPr>
                    <a:lnT w="12700" cap="flat" cmpd="sng" algn="ctr">
                      <a:solidFill>
                        <a:schemeClr val="tx1"/>
                      </a:solidFill>
                      <a:prstDash val="solid"/>
                      <a:round/>
                      <a:headEnd type="none" w="med" len="med"/>
                      <a:tailEnd type="none" w="med" len="med"/>
                    </a:lnT>
                  </a:tcPr>
                </a:tc>
                <a:tc>
                  <a:txBody>
                    <a:bodyPr/>
                    <a:lstStyle/>
                    <a:p>
                      <a:pPr algn="ctr"/>
                      <a:r>
                        <a:rPr lang="en-AU" b="1" dirty="0"/>
                        <a:t>37</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Sept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2289001"/>
              </p:ext>
            </p:extLst>
          </p:nvPr>
        </p:nvGraphicFramePr>
        <p:xfrm>
          <a:off x="761999" y="1712149"/>
          <a:ext cx="7696200" cy="29260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12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657034128"/>
              </p:ext>
            </p:extLst>
          </p:nvPr>
        </p:nvGraphicFramePr>
        <p:xfrm>
          <a:off x="152399" y="1828800"/>
          <a:ext cx="8839199" cy="460248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r h="330320">
                <a:tc>
                  <a:txBody>
                    <a:bodyPr/>
                    <a:lstStyle/>
                    <a:p>
                      <a:r>
                        <a:rPr lang="en-AU" sz="1600" dirty="0">
                          <a:latin typeface="+mj-lt"/>
                          <a:cs typeface="Arial" panose="020B0604020202020204" pitchFamily="34" charset="0"/>
                        </a:rPr>
                        <a:t>.1AE/Cor1</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917858360"/>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12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passed in July 2020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a:t>
            </a:r>
            <a:r>
              <a:rPr lang="en-AU" dirty="0">
                <a:solidFill>
                  <a:schemeClr val="accent2"/>
                </a:solidFill>
              </a:rPr>
              <a:t> but response required</a:t>
            </a:r>
          </a:p>
          <a:p>
            <a:pPr lvl="1"/>
            <a:r>
              <a:rPr lang="en-AU" dirty="0"/>
              <a:t>802.1Qcc 60-day ballot passed on 16 July 2019 (N17244)</a:t>
            </a:r>
          </a:p>
          <a:p>
            <a:pPr lvl="2"/>
            <a:r>
              <a:rPr lang="en-AU" dirty="0"/>
              <a:t>Passed 8/0/10 on need for ISO standard</a:t>
            </a:r>
          </a:p>
          <a:p>
            <a:pPr lvl="2"/>
            <a:r>
              <a:rPr lang="en-AU" dirty="0"/>
              <a:t>Passed 6/1/9 on support for submission to FDIS</a:t>
            </a:r>
          </a:p>
          <a:p>
            <a:pPr lvl="1"/>
            <a:r>
              <a:rPr lang="en-AU" dirty="0"/>
              <a:t>China voted “no” with 2 comments (</a:t>
            </a:r>
            <a:r>
              <a:rPr lang="en-AU" dirty="0">
                <a:solidFill>
                  <a:srgbClr val="FF0000"/>
                </a:solidFill>
              </a:rPr>
              <a:t>N??????</a:t>
            </a:r>
            <a:r>
              <a:rPr lang="en-AU" dirty="0"/>
              <a:t>)</a:t>
            </a:r>
          </a:p>
          <a:p>
            <a:pPr lvl="2"/>
            <a:r>
              <a:rPr lang="en-AU" dirty="0"/>
              <a:t>Response required, and developed in Jul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(N17245)</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(N17246)</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1702511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1"/>
            <a:r>
              <a:rPr lang="en-AU" dirty="0"/>
              <a:t>Response developed in July 2020</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086"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5087"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developed in July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117"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81702194"/>
              </p:ext>
            </p:extLst>
          </p:nvPr>
        </p:nvGraphicFramePr>
        <p:xfrm>
          <a:off x="6131560" y="5486400"/>
          <a:ext cx="914400" cy="806450"/>
        </p:xfrm>
        <a:graphic>
          <a:graphicData uri="http://schemas.openxmlformats.org/presentationml/2006/ole">
            <mc:AlternateContent xmlns:mc="http://schemas.openxmlformats.org/markup-compatibility/2006">
              <mc:Choice xmlns:v="urn:schemas-microsoft-com:vml" Requires="v">
                <p:oleObj spid="_x0000_s286118"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613156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19488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(July 2020) IEEE 802.1Q-Rev is planning to start WG balloting very soon</a:t>
            </a:r>
          </a:p>
          <a:p>
            <a:pPr lvl="2"/>
            <a:r>
              <a:rPr lang="en-US" dirty="0"/>
              <a:t>A draft is likely to be ready by Nov 2020 for liaising to SC6</a:t>
            </a:r>
          </a:p>
          <a:p>
            <a:pPr lvl="2"/>
            <a:r>
              <a:rPr lang="en-US" dirty="0"/>
              <a:t>Any amendments included in IEEE 802.1Q-Rev will not be sent </a:t>
            </a:r>
            <a:r>
              <a:rPr lang="en-US" dirty="0" err="1"/>
              <a:t>undependently</a:t>
            </a:r>
            <a:endParaRPr lang="en-US" dirty="0"/>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0487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9341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802.1X-2020 was liaised for information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802.1X-2020 was liaised for information in Aug 2020 (N17251)</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294110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Will probably be sent for IEEE publication in July 2020</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19696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802.1AE-2018/Cor 1-2020 has been liaised for information</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802.1AE-2018/Cor 1-2020 was liaised in Aug 2020 (N17252)</a:t>
            </a:r>
          </a:p>
          <a:p>
            <a:r>
              <a:rPr lang="en-US" dirty="0"/>
              <a:t>90-day</a:t>
            </a:r>
            <a:r>
              <a:rPr lang="en-AU" dirty="0"/>
              <a:t> FDIS: </a:t>
            </a:r>
            <a:r>
              <a:rPr lang="en-AU" dirty="0">
                <a:solidFill>
                  <a:schemeClr val="accent2"/>
                </a:solidFill>
              </a:rPr>
              <a:t>waiting</a:t>
            </a:r>
          </a:p>
          <a:p>
            <a:endParaRPr lang="en-AU" dirty="0">
              <a:solidFill>
                <a:schemeClr val="accent2"/>
              </a:solidFill>
            </a:endParaRPr>
          </a:p>
        </p:txBody>
      </p:sp>
    </p:spTree>
    <p:extLst>
      <p:ext uri="{BB962C8B-B14F-4D97-AF65-F5344CB8AC3E}">
        <p14:creationId xmlns:p14="http://schemas.microsoft.com/office/powerpoint/2010/main" val="193424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06348921"/>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spTree>
    <p:extLst>
      <p:ext uri="{BB962C8B-B14F-4D97-AF65-F5344CB8AC3E}">
        <p14:creationId xmlns:p14="http://schemas.microsoft.com/office/powerpoint/2010/main" val="588508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79530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a:t>
            </a:r>
            <a:r>
              <a:rPr lang="en-AU"/>
              <a:t>Dec 2020</a:t>
            </a:r>
            <a:endParaRPr lang="en-AU" dirty="0"/>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2496920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 and will be developed by the WG in Sept 2020 and approved by the EC in Oct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46</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3242240"/>
              </p:ext>
            </p:extLst>
          </p:nvPr>
        </p:nvGraphicFramePr>
        <p:xfrm>
          <a:off x="6934200" y="4771231"/>
          <a:ext cx="914400" cy="806450"/>
        </p:xfrm>
        <a:graphic>
          <a:graphicData uri="http://schemas.openxmlformats.org/presentationml/2006/ole">
            <mc:AlternateContent xmlns:mc="http://schemas.openxmlformats.org/markup-compatibility/2006">
              <mc:Choice xmlns:v="urn:schemas-microsoft-com:vml" Requires="v">
                <p:oleObj spid="_x0000_s316447"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934200" y="477123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 </a:t>
            </a:r>
            <a:r>
              <a:rPr lang="en-AU"/>
              <a:t>but was </a:t>
            </a:r>
            <a:r>
              <a:rPr lang="en-AU" dirty="0"/>
              <a:t>submitted for restart by Jodi Haasz in Aug 2020</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1333320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252106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137710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4178958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215942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3159285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2224028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42328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4225950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Sept 2020</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914299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P802.3cr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1507657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P802.3cu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2592050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9566843"/>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59</a:t>
            </a:fld>
            <a:endParaRPr lang="en-US"/>
          </a:p>
        </p:txBody>
      </p:sp>
    </p:spTree>
    <p:extLst>
      <p:ext uri="{BB962C8B-B14F-4D97-AF65-F5344CB8AC3E}">
        <p14:creationId xmlns:p14="http://schemas.microsoft.com/office/powerpoint/2010/main" val="341695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60</a:t>
            </a:fld>
            <a:endParaRPr lang="en-US"/>
          </a:p>
        </p:txBody>
      </p:sp>
    </p:spTree>
    <p:extLst>
      <p:ext uri="{BB962C8B-B14F-4D97-AF65-F5344CB8AC3E}">
        <p14:creationId xmlns:p14="http://schemas.microsoft.com/office/powerpoint/2010/main" val="660601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3203830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1174198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337908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and is waiting for publication</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4167547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4112704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1447526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1264000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3194244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32597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314506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2112261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1073429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spTree>
    <p:extLst>
      <p:ext uri="{BB962C8B-B14F-4D97-AF65-F5344CB8AC3E}">
        <p14:creationId xmlns:p14="http://schemas.microsoft.com/office/powerpoint/2010/main" val="2909817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74</a:t>
            </a:fld>
            <a:endParaRPr lang="en-US"/>
          </a:p>
        </p:txBody>
      </p:sp>
    </p:spTree>
    <p:extLst>
      <p:ext uri="{BB962C8B-B14F-4D97-AF65-F5344CB8AC3E}">
        <p14:creationId xmlns:p14="http://schemas.microsoft.com/office/powerpoint/2010/main" val="3392915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368028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64419099"/>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76</a:t>
            </a:fld>
            <a:endParaRPr lang="en-US"/>
          </a:p>
        </p:txBody>
      </p:sp>
    </p:spTree>
    <p:extLst>
      <p:ext uri="{BB962C8B-B14F-4D97-AF65-F5344CB8AC3E}">
        <p14:creationId xmlns:p14="http://schemas.microsoft.com/office/powerpoint/2010/main" val="3228675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4015021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802.22-2019 60-day 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16 Oct 2020</a:t>
            </a:r>
          </a:p>
          <a:p>
            <a:pPr lvl="1"/>
            <a:r>
              <a:rPr lang="en-AU" dirty="0"/>
              <a:t>IEEE 802.22-2019 was submitted in Aug 2020</a:t>
            </a:r>
          </a:p>
          <a:p>
            <a:pPr lvl="2"/>
            <a:r>
              <a:rPr lang="en-AU" dirty="0"/>
              <a:t>It was erroneously believed it has been submitted previously</a:t>
            </a:r>
          </a:p>
          <a:p>
            <a:pPr lvl="1"/>
            <a:r>
              <a:rPr lang="en-AU" dirty="0"/>
              <a:t>802.22 WG is in 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78</a:t>
            </a:fld>
            <a:endParaRPr lang="en-US"/>
          </a:p>
        </p:txBody>
      </p:sp>
    </p:spTree>
    <p:extLst>
      <p:ext uri="{BB962C8B-B14F-4D97-AF65-F5344CB8AC3E}">
        <p14:creationId xmlns:p14="http://schemas.microsoft.com/office/powerpoint/2010/main" val="3551014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1746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319958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8490"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8829388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spTree>
    <p:extLst>
      <p:ext uri="{BB962C8B-B14F-4D97-AF65-F5344CB8AC3E}">
        <p14:creationId xmlns:p14="http://schemas.microsoft.com/office/powerpoint/2010/main" val="945890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9514"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448506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Tree>
    <p:extLst>
      <p:ext uri="{BB962C8B-B14F-4D97-AF65-F5344CB8AC3E}">
        <p14:creationId xmlns:p14="http://schemas.microsoft.com/office/powerpoint/2010/main" val="1813605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84</a:t>
            </a:fld>
            <a:endParaRPr lang="en-US"/>
          </a:p>
        </p:txBody>
      </p:sp>
    </p:spTree>
    <p:extLst>
      <p:ext uri="{BB962C8B-B14F-4D97-AF65-F5344CB8AC3E}">
        <p14:creationId xmlns:p14="http://schemas.microsoft.com/office/powerpoint/2010/main" val="419105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2719464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0538"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78772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158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1587"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52153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802.15.4 might have an interest in the WUR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18005676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Update: </a:t>
            </a:r>
            <a:r>
              <a:rPr lang="en-AU" dirty="0" err="1"/>
              <a:t>TGba</a:t>
            </a:r>
            <a:r>
              <a:rPr lang="en-AU" dirty="0"/>
              <a:t> has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191344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may meet virtually in Sept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solidFill>
                  <a:srgbClr val="FF0000"/>
                </a:solidFill>
                <a:latin typeface="+mj-lt"/>
              </a:rPr>
              <a:t>??</a:t>
            </a:r>
            <a:r>
              <a:rPr lang="en-US" sz="1600" b="1" dirty="0">
                <a:latin typeface="+mj-lt"/>
              </a:rPr>
              <a:t> Sept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a:ln>
                  <a:noFill/>
                </a:ln>
                <a:solidFill>
                  <a:srgbClr val="FF0000"/>
                </a:solidFill>
                <a:effectLst/>
                <a:latin typeface="+mj-lt"/>
              </a:rPr>
              <a:t>tbd</a:t>
            </a:r>
            <a:endParaRPr lang="en-AU" sz="1800" dirty="0">
              <a:solidFill>
                <a:srgbClr val="FF0000"/>
              </a:solidFill>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p>
          <a:p>
            <a:pPr lvl="1"/>
            <a:r>
              <a:rPr lang="en-US" dirty="0">
                <a:solidFill>
                  <a:srgbClr val="FF0000"/>
                </a:solidFill>
              </a:rPr>
              <a:t>ACTION: Jul 2020, Ben Rolf may do he </a:t>
            </a:r>
            <a:r>
              <a:rPr lang="en-US">
                <a:solidFill>
                  <a:srgbClr val="FF0000"/>
                </a:solidFill>
              </a:rPr>
              <a:t>same wrt 802.15.4</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2655236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91</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stretches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graphicFrame>
        <p:nvGraphicFramePr>
          <p:cNvPr id="9" name="Content Placeholder 8">
            <a:extLst>
              <a:ext uri="{FF2B5EF4-FFF2-40B4-BE49-F238E27FC236}">
                <a16:creationId xmlns:a16="http://schemas.microsoft.com/office/drawing/2014/main" id="{9CA6E793-C0C7-4A58-A71E-AEB15E832667}"/>
              </a:ext>
            </a:extLst>
          </p:cNvPr>
          <p:cNvGraphicFramePr>
            <a:graphicFrameLocks noGrp="1"/>
          </p:cNvGraphicFramePr>
          <p:nvPr>
            <p:ph idx="1"/>
            <p:extLst>
              <p:ext uri="{D42A27DB-BD31-4B8C-83A1-F6EECF244321}">
                <p14:modId xmlns:p14="http://schemas.microsoft.com/office/powerpoint/2010/main" val="983708159"/>
              </p:ext>
            </p:extLst>
          </p:nvPr>
        </p:nvGraphicFramePr>
        <p:xfrm>
          <a:off x="685799" y="2978150"/>
          <a:ext cx="7858125" cy="1511300"/>
        </p:xfrm>
        <a:graphic>
          <a:graphicData uri="http://schemas.openxmlformats.org/drawingml/2006/table">
            <a:tbl>
              <a:tblPr firstRow="1" bandRow="1">
                <a:tableStyleId>{21E4AEA4-8DFA-4A89-87EB-49C32662AFE0}</a:tableStyleId>
              </a:tblPr>
              <a:tblGrid>
                <a:gridCol w="3886201">
                  <a:extLst>
                    <a:ext uri="{9D8B030D-6E8A-4147-A177-3AD203B41FA5}">
                      <a16:colId xmlns:a16="http://schemas.microsoft.com/office/drawing/2014/main" val="1372783328"/>
                    </a:ext>
                  </a:extLst>
                </a:gridCol>
                <a:gridCol w="3971924">
                  <a:extLst>
                    <a:ext uri="{9D8B030D-6E8A-4147-A177-3AD203B41FA5}">
                      <a16:colId xmlns:a16="http://schemas.microsoft.com/office/drawing/2014/main" val="3847734731"/>
                    </a:ext>
                  </a:extLst>
                </a:gridCol>
              </a:tblGrid>
              <a:tr h="0">
                <a:tc>
                  <a:txBody>
                    <a:bodyPr/>
                    <a:lstStyle/>
                    <a:p>
                      <a:pPr>
                        <a:lnSpc>
                          <a:spcPts val="1050"/>
                        </a:lnSpc>
                        <a:spcAft>
                          <a:spcPts val="0"/>
                        </a:spcAft>
                      </a:pPr>
                      <a:r>
                        <a:rPr lang="en-AU" sz="1000" dirty="0">
                          <a:effectLst/>
                        </a:rPr>
                        <a:t>Meeting</a:t>
                      </a:r>
                      <a:endParaRPr lang="en-AU" sz="11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000">
                          <a:effectLst/>
                        </a:rPr>
                        <a:t>Meeting dates</a:t>
                      </a:r>
                      <a:endParaRPr lang="en-AU" sz="11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000" u="sng" dirty="0">
                          <a:effectLst/>
                          <a:hlinkClick r:id="rId2"/>
                        </a:rPr>
                        <a:t>ISO/IEC JTC 1/SC 6/WG 1 - 35th</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19-23</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000" u="sng" dirty="0">
                          <a:effectLst/>
                          <a:hlinkClick r:id="rId3"/>
                        </a:rPr>
                        <a:t>ISO/IEC JTC 1/SC 6 - 42nd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000" u="sng" dirty="0">
                          <a:effectLst/>
                          <a:hlinkClick r:id="rId4"/>
                        </a:rPr>
                        <a:t>ISO/IEC JTC 1/SC 6/WG 7 - 32nd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21-28</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000" u="sng" dirty="0">
                          <a:effectLst/>
                          <a:hlinkClick r:id="rId5"/>
                        </a:rPr>
                        <a:t>ISO/IEC JTC 1/SC 6/AG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000" u="sng" dirty="0">
                          <a:effectLst/>
                          <a:hlinkClick r:id="rId6"/>
                        </a:rPr>
                        <a:t>ISO/IEC JTC 1/SC 6/AHG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dirty="0">
                          <a:effectLst/>
                        </a:rPr>
                        <a:t>2020 October 26</a:t>
                      </a:r>
                      <a:endParaRPr lang="en-AU" sz="11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1243204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94</a:t>
            </a:fld>
            <a:endParaRPr lang="en-US"/>
          </a:p>
        </p:txBody>
      </p:sp>
    </p:spTree>
    <p:extLst>
      <p:ext uri="{BB962C8B-B14F-4D97-AF65-F5344CB8AC3E}">
        <p14:creationId xmlns:p14="http://schemas.microsoft.com/office/powerpoint/2010/main" val="2285021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Tree>
    <p:extLst>
      <p:ext uri="{BB962C8B-B14F-4D97-AF65-F5344CB8AC3E}">
        <p14:creationId xmlns:p14="http://schemas.microsoft.com/office/powerpoint/2010/main" val="931243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96</a:t>
            </a:fld>
            <a:endParaRPr lang="en-US"/>
          </a:p>
        </p:txBody>
      </p:sp>
    </p:spTree>
    <p:extLst>
      <p:ext uri="{BB962C8B-B14F-4D97-AF65-F5344CB8AC3E}">
        <p14:creationId xmlns:p14="http://schemas.microsoft.com/office/powerpoint/2010/main" val="15941415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23833330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99</a:t>
            </a:fld>
            <a:endParaRPr lang="en-US"/>
          </a:p>
        </p:txBody>
      </p:sp>
    </p:spTree>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16706</Words>
  <Application>Microsoft Office PowerPoint</Application>
  <PresentationFormat>On-screen Show (4:3)</PresentationFormat>
  <Paragraphs>2536</Paragraphs>
  <Slides>168</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168</vt:i4>
      </vt:variant>
    </vt:vector>
  </HeadingPairs>
  <TitlesOfParts>
    <vt:vector size="175" baseType="lpstr">
      <vt:lpstr>Arial</vt:lpstr>
      <vt:lpstr>Calibri</vt:lpstr>
      <vt:lpstr>Times New Roman</vt:lpstr>
      <vt:lpstr>802-11-Submission</vt:lpstr>
      <vt:lpstr>Acrobat Document</vt:lpstr>
      <vt:lpstr>Document</vt:lpstr>
      <vt:lpstr>Packager Shell Object</vt:lpstr>
      <vt:lpstr>IEEE 802 JTC1 Standing Committee September 2020 agenda virtually (will be updated during meeting)</vt:lpstr>
      <vt:lpstr>This document will be used to provide information for any IEEE 802 JTC1 SC meetings in Sept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may meet virtually in Sept 2020</vt:lpstr>
      <vt:lpstr>The IEEE 802 JTC1 SC regular meeting has a high-level list of agenda items to be considered</vt:lpstr>
      <vt:lpstr>The IEEE 802 JTC1 SC will consider approving its agenda</vt:lpstr>
      <vt:lpstr>The IEEE 802 JTC1 SC will consider approval of the minutes of its July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64 standards through to PSDO ratification with 37 in-process</vt:lpstr>
      <vt:lpstr>IEEE 802.1 WG has sent 31 standards completely through the PSDO ratification process</vt:lpstr>
      <vt:lpstr>IEEE 802.1 WG has sent 31 standards completely through the PSDO ratification process</vt:lpstr>
      <vt:lpstr>IEEE 802.1 WG has sent 31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12 standards in the pipeline for ratification under the PSDO</vt:lpstr>
      <vt:lpstr>IEEE 802.1 WG has a number of regular participants in IEEE 802 JTC1 SC activities</vt:lpstr>
      <vt:lpstr>IEEE 802.1Q-2018 is waiting for publication</vt:lpstr>
      <vt:lpstr>IEEE 802.1Qcc 60-day ballot passed in July 2020 but a response is required</vt:lpstr>
      <vt:lpstr>IEEE 802.1Qcp-2018 60-day ballot passed and is waiting for start of FDIS ballot</vt:lpstr>
      <vt:lpstr>IEEE 802.1Qcy-2019 60-day ballot passed and is waiting for start of FDIS ballot</vt:lpstr>
      <vt:lpstr>IEEE 802.1Xck FDIS ballot passed in June 2020 but requires a response</vt:lpstr>
      <vt:lpstr>IEEE 802.1AE-Rev FDIS passed in June 2020 but requires a response</vt:lpstr>
      <vt:lpstr>IEEE 802.1AS-Rev 60-day ballot closes in August 2020</vt:lpstr>
      <vt:lpstr>IEEE 802.1AX-REV 60-day ballot closes in August 2020</vt:lpstr>
      <vt:lpstr>IEEE 802.1Q-REV will probably be liaised in Nov 2020</vt:lpstr>
      <vt:lpstr>IEEE 802.1Qcx was liaised for information in Jan 2020</vt:lpstr>
      <vt:lpstr>IEEE 802.1X-2020 was liaised for information</vt:lpstr>
      <vt:lpstr>IEEE 802.1CMde was liaised for information in Jan 2020</vt:lpstr>
      <vt:lpstr>IEEE 802.1AE-2018/Cor 1-2020 has been liaised for information</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60-day pre-ballot closes in October 2020</vt:lpstr>
      <vt:lpstr>IEEE 802.3cd-2018 60-day pre-ballot closes in October 2020</vt:lpstr>
      <vt:lpstr>IEEE 802.3cn-2019 will be submitted to 60-day pre-ballot in September 2020</vt:lpstr>
      <vt:lpstr>IEEE 802.3cg-2019 will be submitted to 60-day pre-ballot in September 2020</vt:lpstr>
      <vt:lpstr>IEEE 802.3cq-2020 will be submitted to 60-day pre-ballot in October 2020</vt:lpstr>
      <vt:lpstr>IEEE 802.3cm-2020 will be submitted to 60-day pre-ballot in October 2020</vt:lpstr>
      <vt:lpstr>IEEE 802.3ch-2020 will be submitted to 60-day pre-ballot in October 2020</vt:lpstr>
      <vt:lpstr>IEEE 802.3ca-2020 will be submitted to 60-day pre-ballot in October 2020</vt:lpstr>
      <vt:lpstr>IEEE 802.3.2-2019 will be submitted to 60-day pre-ballot in September 2020</vt:lpstr>
      <vt:lpstr>IEEE 802.3cr draft will probably be liaised in Sept 2020</vt:lpstr>
      <vt:lpstr>IEEE 802.3cu draft will probably be liaised in Sept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and is waiting for publication</vt:lpstr>
      <vt:lpstr>IEEE 802.11ak FDIS ballot passed in Jun 2020 and is waiting for publication</vt:lpstr>
      <vt:lpstr>IEEE 802.11aq FDIS ballot passed in Jun 2020 and is waiting for publication</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802.22-2019 60-day ballot closes in October 2020</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802.15.4 might have an interest in the WUR activity</vt:lpstr>
      <vt:lpstr>Update: TGba has started examining the WUR proposal in SC6/WG1</vt:lpstr>
      <vt:lpstr>Update: does anyone want to send a LS to SC6?</vt:lpstr>
      <vt:lpstr>The next SC6 meeting on Oct 2020 in Vienna, Austria has not yet been cancelled is now virtual</vt:lpstr>
      <vt:lpstr>The SC6 meeting in October stretches over two weeks</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2020-08-18T06:00:22Z</dcterms:modified>
</cp:coreProperties>
</file>