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56" r:id="rId12"/>
    <p:sldId id="374" r:id="rId13"/>
    <p:sldId id="343" r:id="rId14"/>
    <p:sldId id="348" r:id="rId15"/>
    <p:sldId id="357" r:id="rId16"/>
    <p:sldId id="37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86" autoAdjust="0"/>
    <p:restoredTop sz="50000" autoAdjust="0"/>
  </p:normalViewPr>
  <p:slideViewPr>
    <p:cSldViewPr>
      <p:cViewPr varScale="1">
        <p:scale>
          <a:sx n="123" d="100"/>
          <a:sy n="123" d="100"/>
        </p:scale>
        <p:origin x="-12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270" y="4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July </a:t>
            </a:r>
            <a:r>
              <a:rPr lang="en-US" sz="1400" dirty="0"/>
              <a:t>2020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July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July </a:t>
            </a:r>
            <a:r>
              <a:rPr lang="en-US" sz="1400" dirty="0"/>
              <a:t>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July </a:t>
            </a:r>
            <a:r>
              <a:rPr lang="en-US" sz="1400" dirty="0"/>
              <a:t>2020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July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July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July </a:t>
            </a:r>
            <a:r>
              <a:rPr lang="en-US" sz="1400" dirty="0"/>
              <a:t>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July </a:t>
            </a:r>
            <a:r>
              <a:rPr lang="en-US" sz="1400" dirty="0"/>
              <a:t>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July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July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July </a:t>
            </a:r>
            <a:r>
              <a:rPr lang="en-US" sz="1400" dirty="0"/>
              <a:t>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July </a:t>
            </a:r>
            <a:r>
              <a:rPr lang="en-US" sz="1400" dirty="0"/>
              <a:t>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July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July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802.11-20/1077r00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capport/documents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mattsson-emu-eap-tls-psk/" TargetMode="External"/><Relationship Id="rId3" Type="http://schemas.openxmlformats.org/officeDocument/2006/relationships/hyperlink" Target="http://datatracker.ietf.org/wg/emu/" TargetMode="External"/><Relationship Id="rId7" Type="http://schemas.openxmlformats.org/officeDocument/2006/relationships/hyperlink" Target="https://datatracker.ietf.org/doc/draft-chen-emu-eap-tls-ib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emu-eap-tls13/" TargetMode="External"/><Relationship Id="rId5" Type="http://schemas.openxmlformats.org/officeDocument/2006/relationships/hyperlink" Target="https://datatracker.ietf.org/doc/draft-ietf-emu-eap-session-id/" TargetMode="External"/><Relationship Id="rId4" Type="http://schemas.openxmlformats.org/officeDocument/2006/relationships/hyperlink" Target="https://datatracker.ietf.org/doc/draft-ietf-emu-aka-pfs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opsawg-model-automation-framework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datatracker.ietf.org/doc/draft-ietf-opsawg-l2n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opsawg-sdi/" TargetMode="External"/><Relationship Id="rId5" Type="http://schemas.openxmlformats.org/officeDocument/2006/relationships/hyperlink" Target="https://www.ietf.org/topics/netmgmt/" TargetMode="External"/><Relationship Id="rId4" Type="http://schemas.openxmlformats.org/officeDocument/2006/relationships/hyperlink" Target="https://tools.ietf.org/html/rfc6632" TargetMode="External"/><Relationship Id="rId9" Type="http://schemas.openxmlformats.org/officeDocument/2006/relationships/hyperlink" Target="https://datatracker.ietf.org/doc/draft-ietf-opsawg-ntf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7" Type="http://schemas.openxmlformats.org/officeDocument/2006/relationships/hyperlink" Target="https://datatracker.ietf.org/doc/rfc8773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oldversions-deprecate/" TargetMode="External"/><Relationship Id="rId5" Type="http://schemas.openxmlformats.org/officeDocument/2006/relationships/hyperlink" Target="https://datatracker.ietf.org/doc/draft-ietf-tls-md5-sha1-deprecate/" TargetMode="External"/><Relationship Id="rId4" Type="http://schemas.openxmlformats.org/officeDocument/2006/relationships/hyperlink" Target="https://datatracker.ietf.org/doc/draft-ietf-tls-tlsflag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ip-over-tsn/" TargetMode="External"/><Relationship Id="rId5" Type="http://schemas.openxmlformats.org/officeDocument/2006/relationships/hyperlink" Target="https://datatracker.ietf.org/doc/draft-ietf-detnet-security/" TargetMode="External"/><Relationship Id="rId4" Type="http://schemas.openxmlformats.org/officeDocument/2006/relationships/hyperlink" Target="https://datatracker.ietf.org/doc/draft-ietf-detnet-bounded-latency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bernardos-raw-use-cases/" TargetMode="External"/><Relationship Id="rId2" Type="http://schemas.openxmlformats.org/officeDocument/2006/relationships/hyperlink" Target="https://datatracker.ietf.org/wg/raw/charte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thubert-raw-technologies/" TargetMode="External"/><Relationship Id="rId4" Type="http://schemas.openxmlformats.org/officeDocument/2006/relationships/hyperlink" Target="https://datatracker.ietf.org/doc/draft-pthubert-raw-architectur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fc-editor.org/info/rfc8691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carpenter-anima-l2acp-scenarios/" TargetMode="External"/><Relationship Id="rId5" Type="http://schemas.openxmlformats.org/officeDocument/2006/relationships/hyperlink" Target="https://datatracker.ietf.org/doc/draft-ietf-anima-bootstrapping-keyinfra/" TargetMode="External"/><Relationship Id="rId4" Type="http://schemas.openxmlformats.org/officeDocument/2006/relationships/hyperlink" Target="https://datatracker.ietf.org/doc/draft-ietf-anima-autonomic-control-plane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dhc-mac-assign/" TargetMode="Externa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emailcore/about/" TargetMode="External"/><Relationship Id="rId5" Type="http://schemas.openxmlformats.org/officeDocument/2006/relationships/hyperlink" Target="https://datatracker.ietf.org/wg/asdf/about/" TargetMode="External"/><Relationship Id="rId4" Type="http://schemas.openxmlformats.org/officeDocument/2006/relationships/hyperlink" Target="https://datatracker.ietf.org/wg/loops/abou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nfsv4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nfsv4/about/" TargetMode="External"/><Relationship Id="rId5" Type="http://schemas.openxmlformats.org/officeDocument/2006/relationships/hyperlink" Target="https://datatracker.ietf.org/doc/charter-ietf-asap/" TargetMode="External"/><Relationship Id="rId4" Type="http://schemas.openxmlformats.org/officeDocument/2006/relationships/hyperlink" Target="https://datatracker.ietf.org/wg/asap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backbone-router/" TargetMode="External"/><Relationship Id="rId5" Type="http://schemas.openxmlformats.org/officeDocument/2006/relationships/hyperlink" Target="https://datatracker.ietf.org/doc/draft-ietf-6lo-ap-nd/" TargetMode="External"/><Relationship Id="rId4" Type="http://schemas.openxmlformats.org/officeDocument/2006/relationships/hyperlink" Target="https://datatracker.ietf.org/doc/draft-ietf-6lo-use-ca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2020-07-15</a:t>
            </a:r>
            <a:endParaRPr lang="en-US" sz="2000" b="0" dirty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518055"/>
              </p:ext>
            </p:extLst>
          </p:nvPr>
        </p:nvGraphicFramePr>
        <p:xfrm>
          <a:off x="838200" y="2435225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8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5225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slowly winding down with </a:t>
            </a:r>
            <a:r>
              <a:rPr lang="en-US" sz="1400" dirty="0" smtClean="0"/>
              <a:t>only one semi-active document </a:t>
            </a:r>
            <a:r>
              <a:rPr lang="en-US" sz="1400" dirty="0"/>
              <a:t>in the WG, but may be re-chartered to cover other underlying layer 2 protocols.  This could have a bearing on IEEE 802.11be activities.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</a:t>
            </a:r>
            <a:r>
              <a:rPr lang="en-US" sz="2000" dirty="0" smtClean="0"/>
              <a:t>[July 2020]</a:t>
            </a:r>
            <a:endParaRPr lang="en-US" sz="2000" dirty="0"/>
          </a:p>
          <a:p>
            <a:pPr lvl="1"/>
            <a:r>
              <a:rPr lang="en-US" sz="1600" dirty="0" smtClean="0"/>
              <a:t>Updated: RFC 7710bis, the CAPPORT architecture, and the CAPPORT API all updated within the last </a:t>
            </a:r>
            <a:r>
              <a:rPr lang="en-US" sz="1600" dirty="0"/>
              <a:t>two months; see </a:t>
            </a:r>
            <a:r>
              <a:rPr lang="en-US" sz="1600" dirty="0">
                <a:hlinkClick r:id="rId4"/>
              </a:rPr>
              <a:t>https://datatracker.ietf.org/wg/capport/documents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/>
            <a:r>
              <a:rPr lang="en-US" sz="1600" dirty="0" smtClean="0"/>
              <a:t>Experiment: Apple is shipping experimental support for CAPPORT in iOS 14 beta.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Perfect-Forward </a:t>
            </a:r>
            <a:r>
              <a:rPr lang="en-US" sz="1600" dirty="0"/>
              <a:t>Secrecy for the Extensible Authentication Protocol Method for Authentication and Key Agreement (EAP-AKA' PFS): </a:t>
            </a:r>
            <a:r>
              <a:rPr lang="en-US" sz="1600" dirty="0">
                <a:hlinkClick r:id="rId4"/>
              </a:rPr>
              <a:t>https://datatracker.ietf.org/doc/draft-ietf-emu-aka-pfs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(May 2020)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EAP </a:t>
            </a:r>
            <a:r>
              <a:rPr lang="en-US" sz="1600" dirty="0"/>
              <a:t>Session-Id Derivation: </a:t>
            </a:r>
            <a:r>
              <a:rPr lang="en-US" sz="1600" dirty="0">
                <a:hlinkClick r:id="rId5"/>
              </a:rPr>
              <a:t>https://datatracker.ietf.org/doc/draft-ietf-emu-eap-session-id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(May 2020)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Using </a:t>
            </a:r>
            <a:r>
              <a:rPr lang="en-US" sz="1600" dirty="0"/>
              <a:t>EAP-TLS with TLS 1.3: </a:t>
            </a:r>
            <a:r>
              <a:rPr lang="en-US" sz="1600" dirty="0" smtClean="0">
                <a:hlinkClick r:id="rId6"/>
              </a:rPr>
              <a:t>draft-ietf-emu-eap-tls13-06</a:t>
            </a:r>
            <a:r>
              <a:rPr lang="en-US" sz="1600" dirty="0" smtClean="0"/>
              <a:t> (June 2020)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New draft: Use Identity as Raw Public Key in EAP-TLS: </a:t>
            </a:r>
            <a:r>
              <a:rPr lang="en-US" sz="1600" dirty="0">
                <a:hlinkClick r:id="rId7"/>
              </a:rPr>
              <a:t>https://datatracker.ietf.org/doc/draft-chen-emu-eap-tls-ibs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(May 2020)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New draft: EAP-TLS with PSK Authentication (EAP-TLS-PSK): </a:t>
            </a:r>
            <a:r>
              <a:rPr lang="en-US" sz="1600" dirty="0">
                <a:hlinkClick r:id="rId8"/>
              </a:rPr>
              <a:t>https://datatracker.ietf.org/doc/draft-mattsson-emu-eap-tls-psk</a:t>
            </a:r>
            <a:r>
              <a:rPr lang="en-US" sz="1600" dirty="0" smtClean="0">
                <a:hlinkClick r:id="rId8"/>
              </a:rPr>
              <a:t>/</a:t>
            </a:r>
            <a:r>
              <a:rPr lang="en-US" sz="1600" dirty="0" smtClean="0"/>
              <a:t> (March 2020)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</a:t>
            </a:r>
            <a:r>
              <a:rPr lang="en-US" sz="1800" dirty="0" smtClean="0"/>
              <a:t>[July </a:t>
            </a:r>
            <a:r>
              <a:rPr lang="en-US" sz="1800" dirty="0"/>
              <a:t>2020]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5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Secure </a:t>
            </a:r>
            <a:r>
              <a:rPr lang="en-US" sz="1600" dirty="0"/>
              <a:t>Device Install: </a:t>
            </a:r>
            <a:r>
              <a:rPr lang="en-US" sz="1600" dirty="0">
                <a:hlinkClick r:id="rId6"/>
              </a:rPr>
              <a:t>https://datatracker.ietf.org/doc/draft-ietf-opsawg-sdi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(June 2020)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Newly adopted: A Layer 2 VPN Network YANG Model: </a:t>
            </a:r>
            <a:r>
              <a:rPr lang="en-US" sz="1600" dirty="0">
                <a:hlinkClick r:id="rId7"/>
              </a:rPr>
              <a:t>https://datatracker.ietf.org/doc/draft-ietf-opsawg-l2nm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(July 2020)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Framework </a:t>
            </a:r>
            <a:r>
              <a:rPr lang="en-US" sz="1600" dirty="0"/>
              <a:t>for Automating Service and Network Management with YANG: </a:t>
            </a:r>
            <a:r>
              <a:rPr lang="en-US" sz="1600" dirty="0">
                <a:hlinkClick r:id="rId8"/>
              </a:rPr>
              <a:t>https://datatracker.ietf.org/doc/draft-ietf-opsawg-model-automation-framework</a:t>
            </a:r>
            <a:r>
              <a:rPr lang="en-US" sz="1600" dirty="0" smtClean="0">
                <a:hlinkClick r:id="rId8"/>
              </a:rPr>
              <a:t>/</a:t>
            </a:r>
            <a:r>
              <a:rPr lang="en-US" sz="1600" dirty="0" smtClean="0"/>
              <a:t> (June 2020)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Network Telemetry Framework: </a:t>
            </a:r>
            <a:r>
              <a:rPr lang="en-US" sz="1600" dirty="0">
                <a:hlinkClick r:id="rId9"/>
              </a:rPr>
              <a:t>https://datatracker.ietf.org/doc/draft-ietf-opsawg-ntf</a:t>
            </a:r>
            <a:r>
              <a:rPr lang="en-US" sz="1600" dirty="0" smtClean="0">
                <a:hlinkClick r:id="rId9"/>
              </a:rPr>
              <a:t>/</a:t>
            </a:r>
            <a:r>
              <a:rPr lang="en-US" sz="1600" dirty="0"/>
              <a:t> </a:t>
            </a:r>
            <a:r>
              <a:rPr lang="en-US" sz="1600" dirty="0" smtClean="0"/>
              <a:t>(April 2020)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 </a:t>
            </a:r>
            <a:r>
              <a:rPr lang="en-US" sz="1600" dirty="0"/>
              <a:t>Flags Extension for TLS 1.3: </a:t>
            </a:r>
            <a:r>
              <a:rPr lang="en-US" sz="1600" dirty="0">
                <a:hlinkClick r:id="rId4"/>
              </a:rPr>
              <a:t>https://datatracker.ietf.org/doc/draft-ietf-tls-tlsflags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(July 2020)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Deprecating </a:t>
            </a:r>
            <a:r>
              <a:rPr lang="en-US" sz="1600" dirty="0"/>
              <a:t>MD5 and SHA-1 signature hashes in TLS 1.2: </a:t>
            </a:r>
            <a:r>
              <a:rPr lang="en-US" sz="1600" dirty="0">
                <a:hlinkClick r:id="rId5"/>
              </a:rPr>
              <a:t>https://datatracker.ietf.org/doc/draft-ietf-tls-md5-sha1-deprecate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(IESG evaluation since May 2020)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Deprecating </a:t>
            </a:r>
            <a:r>
              <a:rPr lang="en-US" sz="1600" dirty="0"/>
              <a:t>TLSv1.0 and TLSv1.1: </a:t>
            </a:r>
            <a:r>
              <a:rPr lang="en-US" sz="1600" dirty="0">
                <a:hlinkClick r:id="rId6"/>
              </a:rPr>
              <a:t>https://datatracker.ietf.org/doc/draft-ietf-tls-oldversions-deprecate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(Still in AD evaluation for more than 6 months)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TLS 1.3 Extension for Certificate-Based Authentication with an External Pre-Shared </a:t>
            </a:r>
            <a:r>
              <a:rPr lang="en-US" sz="1600" dirty="0" smtClean="0"/>
              <a:t>Key: Published as </a:t>
            </a:r>
            <a:r>
              <a:rPr lang="en-US" sz="1600" dirty="0" smtClean="0">
                <a:hlinkClick r:id="rId7"/>
              </a:rPr>
              <a:t>RFC 8773</a:t>
            </a:r>
            <a:r>
              <a:rPr lang="en-US" sz="1600" dirty="0" smtClean="0"/>
              <a:t> (March 2020)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 err="1" smtClean="0">
                <a:sym typeface="Wingdings" pitchFamily="2" charset="2"/>
              </a:rPr>
              <a:t>DetNet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>
                <a:sym typeface="Wingdings" pitchFamily="2" charset="2"/>
              </a:rPr>
              <a:t>Bounded Latency: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https://datatracker.ietf.org/doc/draft-ietf-detnet-bounded-latency</a:t>
            </a:r>
            <a:r>
              <a:rPr lang="en-US" sz="1400" dirty="0" smtClean="0">
                <a:sym typeface="Wingdings" pitchFamily="2" charset="2"/>
                <a:hlinkClick r:id="rId4"/>
              </a:rPr>
              <a:t>/</a:t>
            </a:r>
            <a:r>
              <a:rPr lang="en-US" sz="1400" dirty="0" smtClean="0">
                <a:sym typeface="Wingdings" pitchFamily="2" charset="2"/>
              </a:rPr>
              <a:t> (Expired </a:t>
            </a:r>
            <a:r>
              <a:rPr lang="en-US" sz="1400" dirty="0" smtClean="0">
                <a:sym typeface="Wingdings" pitchFamily="2" charset="2"/>
              </a:rPr>
              <a:t>May 2020)</a:t>
            </a:r>
            <a:endParaRPr lang="en-US" sz="1400" dirty="0">
              <a:sym typeface="Wingdings" pitchFamily="2" charset="2"/>
            </a:endParaRPr>
          </a:p>
          <a:p>
            <a:pPr lvl="1"/>
            <a:r>
              <a:rPr lang="en-US" sz="1400" dirty="0" smtClean="0">
                <a:sym typeface="Wingdings" pitchFamily="2" charset="2"/>
              </a:rPr>
              <a:t>Deterministic </a:t>
            </a:r>
            <a:r>
              <a:rPr lang="en-US" sz="1400" dirty="0">
                <a:sym typeface="Wingdings" pitchFamily="2" charset="2"/>
              </a:rPr>
              <a:t>Networking (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) Security Considerations: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https://datatracker.ietf.org/doc/draft-ietf-detnet-security</a:t>
            </a:r>
            <a:r>
              <a:rPr lang="en-US" sz="1400" dirty="0" smtClean="0">
                <a:sym typeface="Wingdings" pitchFamily="2" charset="2"/>
                <a:hlinkClick r:id="rId5"/>
              </a:rPr>
              <a:t>/</a:t>
            </a:r>
            <a:r>
              <a:rPr lang="en-US" sz="1400" dirty="0" smtClean="0">
                <a:sym typeface="Wingdings" pitchFamily="2" charset="2"/>
              </a:rPr>
              <a:t> (Updated May 2020)</a:t>
            </a:r>
            <a:endParaRPr lang="en-US" sz="1400" dirty="0">
              <a:sym typeface="Wingdings" pitchFamily="2" charset="2"/>
            </a:endParaRPr>
          </a:p>
          <a:p>
            <a:pPr lvl="1"/>
            <a:r>
              <a:rPr lang="en-US" sz="1400" dirty="0" err="1" smtClean="0">
                <a:sym typeface="Wingdings" pitchFamily="2" charset="2"/>
              </a:rPr>
              <a:t>DetNet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>
                <a:sym typeface="Wingdings" pitchFamily="2" charset="2"/>
              </a:rPr>
              <a:t>Data Plane: IP over IEEE 802.1 Time Sensitive Networking (TSN):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https://datatracker.ietf.org/doc/draft-ietf-detnet-ip-over-tsn</a:t>
            </a:r>
            <a:r>
              <a:rPr lang="en-US" sz="1400" dirty="0" smtClean="0">
                <a:sym typeface="Wingdings" pitchFamily="2" charset="2"/>
                <a:hlinkClick r:id="rId6"/>
              </a:rPr>
              <a:t>/</a:t>
            </a:r>
            <a:r>
              <a:rPr lang="en-US" sz="1400" dirty="0" smtClean="0">
                <a:sym typeface="Wingdings" pitchFamily="2" charset="2"/>
              </a:rPr>
              <a:t> (Updated June 2020)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</a:t>
            </a:r>
            <a:r>
              <a:rPr lang="en-US" dirty="0" smtClean="0"/>
              <a:t>Wireless (RAW)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2"/>
              </a:rPr>
              <a:t>https://datatracker.ietf.org/wg/raw/charter/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</a:t>
            </a:r>
            <a:r>
              <a:rPr lang="en-US" sz="1400" dirty="0" smtClean="0"/>
              <a:t>RAW </a:t>
            </a:r>
            <a:r>
              <a:rPr lang="en-US" sz="1400" dirty="0"/>
              <a:t>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</a:t>
            </a:r>
            <a:r>
              <a:rPr lang="en-US" sz="1400" dirty="0" smtClean="0"/>
              <a:t>…, </a:t>
            </a:r>
            <a:r>
              <a:rPr lang="en-US" sz="1400" dirty="0"/>
              <a:t>IEEE </a:t>
            </a:r>
            <a:r>
              <a:rPr lang="en-US" sz="1400" dirty="0" smtClean="0"/>
              <a:t>802.11ax/be…</a:t>
            </a:r>
          </a:p>
          <a:p>
            <a:pPr marL="457200" lvl="1" indent="0">
              <a:buNone/>
            </a:pPr>
            <a:r>
              <a:rPr lang="en-US" sz="1800" b="1" dirty="0" smtClean="0"/>
              <a:t>Of </a:t>
            </a:r>
            <a:r>
              <a:rPr lang="en-US" sz="1800" b="1" dirty="0"/>
              <a:t>interest:</a:t>
            </a:r>
          </a:p>
          <a:p>
            <a:pPr lvl="1"/>
            <a:r>
              <a:rPr lang="en-US" sz="1400" dirty="0">
                <a:sym typeface="Wingdings" pitchFamily="2" charset="2"/>
              </a:rPr>
              <a:t>RAW use cases: </a:t>
            </a:r>
            <a:r>
              <a:rPr lang="en-US" sz="1400" dirty="0">
                <a:sym typeface="Wingdings" pitchFamily="2" charset="2"/>
                <a:hlinkClick r:id="rId3"/>
              </a:rPr>
              <a:t>https://datatracker.ietf.org/doc/draft-bernardos-raw-use-cases</a:t>
            </a:r>
            <a:r>
              <a:rPr lang="en-US" sz="1400" dirty="0" smtClean="0">
                <a:sym typeface="Wingdings" pitchFamily="2" charset="2"/>
                <a:hlinkClick r:id="rId3"/>
              </a:rPr>
              <a:t>/</a:t>
            </a:r>
            <a:r>
              <a:rPr lang="en-US" sz="1400" dirty="0" smtClean="0">
                <a:sym typeface="Wingdings" pitchFamily="2" charset="2"/>
              </a:rPr>
              <a:t> (Updated July 2020)</a:t>
            </a:r>
          </a:p>
          <a:p>
            <a:pPr lvl="1"/>
            <a:r>
              <a:rPr lang="en-US" sz="1400" dirty="0">
                <a:sym typeface="Wingdings" pitchFamily="2" charset="2"/>
              </a:rPr>
              <a:t>Reliable and Available Wireless Architecture/Framework: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https://datatracker.ietf.org/doc/draft-pthubert-raw-architecture</a:t>
            </a:r>
            <a:r>
              <a:rPr lang="en-US" sz="1400" dirty="0" smtClean="0">
                <a:sym typeface="Wingdings" pitchFamily="2" charset="2"/>
                <a:hlinkClick r:id="rId4"/>
              </a:rPr>
              <a:t>/</a:t>
            </a:r>
            <a:r>
              <a:rPr lang="en-US" sz="1400" dirty="0" smtClean="0">
                <a:sym typeface="Wingdings" pitchFamily="2" charset="2"/>
              </a:rPr>
              <a:t> (Updated July 2020)</a:t>
            </a:r>
          </a:p>
          <a:p>
            <a:pPr lvl="1"/>
            <a:r>
              <a:rPr lang="en-US" sz="1400" dirty="0">
                <a:sym typeface="Wingdings" pitchFamily="2" charset="2"/>
              </a:rPr>
              <a:t>Reliable and Available Wireless Technologies: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https://datatracker.ietf.org/doc/draft-thubert-raw-technologies</a:t>
            </a:r>
            <a:r>
              <a:rPr lang="en-US" sz="1400" dirty="0" smtClean="0">
                <a:sym typeface="Wingdings" pitchFamily="2" charset="2"/>
                <a:hlinkClick r:id="rId5"/>
              </a:rPr>
              <a:t>/</a:t>
            </a:r>
            <a:r>
              <a:rPr lang="en-US" sz="1400" dirty="0" smtClean="0">
                <a:sym typeface="Wingdings" pitchFamily="2" charset="2"/>
              </a:rPr>
              <a:t> (Updated May 2020)</a:t>
            </a:r>
            <a:endParaRPr lang="en-US" sz="14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Yee, AKAYLA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</a:t>
            </a:r>
            <a:r>
              <a:rPr lang="en-US" sz="2000" dirty="0" smtClean="0"/>
              <a:t>specifies </a:t>
            </a:r>
            <a:r>
              <a:rPr lang="en-US" sz="2000" dirty="0"/>
              <a:t>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 smtClean="0"/>
              <a:t>Use </a:t>
            </a:r>
            <a:r>
              <a:rPr lang="en-US" sz="1800" dirty="0"/>
              <a:t>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(July 2020)</a:t>
            </a:r>
            <a:endParaRPr lang="en-US" sz="1800" dirty="0"/>
          </a:p>
          <a:p>
            <a:pPr lvl="1"/>
            <a:r>
              <a:rPr lang="en-US" sz="1800" dirty="0"/>
              <a:t>Published </a:t>
            </a:r>
            <a:r>
              <a:rPr lang="en-US" sz="1800" dirty="0" smtClean="0"/>
              <a:t>as RFC 8691: Transmission </a:t>
            </a:r>
            <a:r>
              <a:rPr lang="en-US" sz="1800" dirty="0"/>
              <a:t>of IPv6 Packets over IEEE 802.11 Networks operating in mode Outside the Context of a Basic Service Set (IPv6-over-80211-OCB): </a:t>
            </a:r>
            <a:r>
              <a:rPr lang="en-US" sz="1800" dirty="0">
                <a:hlinkClick r:id="rId5"/>
              </a:rPr>
              <a:t>https://www.rfc-editor.org/info/rfc8691</a:t>
            </a:r>
            <a:r>
              <a:rPr 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696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r>
              <a:rPr lang="en-US" sz="1800" dirty="0" smtClean="0"/>
              <a:t>For </a:t>
            </a:r>
            <a:r>
              <a:rPr lang="en-US" sz="1800" dirty="0"/>
              <a:t>further information:</a:t>
            </a:r>
          </a:p>
          <a:p>
            <a:pPr lvl="1"/>
            <a:r>
              <a:rPr lang="en-US" sz="1800" dirty="0" smtClean="0"/>
              <a:t>An </a:t>
            </a:r>
            <a:r>
              <a:rPr lang="en-US" sz="1800" dirty="0"/>
              <a:t>Autonomic Control Plane (ACP): </a:t>
            </a:r>
            <a:r>
              <a:rPr lang="en-US" sz="1800" dirty="0">
                <a:hlinkClick r:id="rId4"/>
              </a:rPr>
              <a:t>https://datatracker.ietf.org/doc/draft-ietf-anima-autonomic-control-plane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/>
              <a:t> </a:t>
            </a:r>
            <a:r>
              <a:rPr lang="en-US" sz="1800" dirty="0" smtClean="0"/>
              <a:t>(IESG </a:t>
            </a:r>
            <a:r>
              <a:rPr lang="en-US" sz="1800" dirty="0" err="1" smtClean="0"/>
              <a:t>telechat</a:t>
            </a:r>
            <a:r>
              <a:rPr lang="en-US" sz="1800" dirty="0" smtClean="0"/>
              <a:t> August 2020)</a:t>
            </a:r>
            <a:endParaRPr lang="en-US" sz="1800" dirty="0"/>
          </a:p>
          <a:p>
            <a:pPr lvl="1"/>
            <a:r>
              <a:rPr lang="en-US" sz="1800" dirty="0"/>
              <a:t>Updated </a:t>
            </a:r>
            <a:r>
              <a:rPr lang="en-US" sz="1800" dirty="0" smtClean="0"/>
              <a:t>(April 2020</a:t>
            </a:r>
            <a:r>
              <a:rPr lang="en-US" sz="1800" dirty="0"/>
              <a:t>): BRSKI is Bootstrapping Remote Secure Key Infrastructures: </a:t>
            </a:r>
            <a:r>
              <a:rPr lang="en-US" sz="1800" dirty="0">
                <a:hlinkClick r:id="rId5"/>
              </a:rPr>
              <a:t>https://datatracker.ietf.org/doc/draft-ietf-anima-bootstrapping-keyinfra/</a:t>
            </a:r>
            <a:r>
              <a:rPr lang="en-US" sz="1800" dirty="0"/>
              <a:t> </a:t>
            </a:r>
            <a:r>
              <a:rPr lang="en-US" sz="1800" dirty="0" smtClean="0"/>
              <a:t>[RFC Editor’s Queue]</a:t>
            </a:r>
          </a:p>
          <a:p>
            <a:pPr lvl="1"/>
            <a:r>
              <a:rPr lang="en-US" sz="1800" dirty="0"/>
              <a:t>Scenarios and Requirements for Layer 2 Autonomic Control Planes: </a:t>
            </a:r>
            <a:r>
              <a:rPr lang="en-US" sz="1800" dirty="0">
                <a:hlinkClick r:id="rId6"/>
              </a:rPr>
              <a:t>https://datatracker.ietf.org/doc/draft-carpenter-anima-l2acp-scenarios</a:t>
            </a:r>
            <a:r>
              <a:rPr lang="en-US" sz="1800" dirty="0" smtClean="0">
                <a:hlinkClick r:id="rId6"/>
              </a:rPr>
              <a:t>/</a:t>
            </a:r>
            <a:r>
              <a:rPr lang="en-US" sz="1800" dirty="0" smtClean="0"/>
              <a:t> (April 2020)</a:t>
            </a: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</a:t>
            </a:r>
            <a:r>
              <a:rPr lang="en-US" dirty="0" smtClean="0"/>
              <a:t>July </a:t>
            </a:r>
            <a:r>
              <a:rPr lang="en-US" dirty="0"/>
              <a:t>2020.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 smtClean="0"/>
              <a:t>July </a:t>
            </a:r>
            <a:r>
              <a:rPr lang="en-US" dirty="0"/>
              <a:t>25-31, 2020 – </a:t>
            </a:r>
            <a:r>
              <a:rPr lang="en-US" dirty="0" smtClean="0"/>
              <a:t>Virtual (was Madrid)</a:t>
            </a:r>
            <a:endParaRPr lang="en-US" dirty="0"/>
          </a:p>
          <a:p>
            <a:pPr lvl="1"/>
            <a:r>
              <a:rPr lang="en-US" dirty="0"/>
              <a:t>November 14-20, 2020 – </a:t>
            </a:r>
            <a:r>
              <a:rPr lang="en-US" dirty="0" smtClean="0"/>
              <a:t>Bangkok (Virtual?)</a:t>
            </a:r>
            <a:endParaRPr lang="en-US" dirty="0"/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</a:t>
            </a:r>
            <a:r>
              <a:rPr lang="en-US" sz="1600" dirty="0" smtClean="0"/>
              <a:t>teleconferences: February 25, 2020 and June 15, 2020</a:t>
            </a:r>
            <a:r>
              <a:rPr lang="en-US" sz="1600" dirty="0"/>
              <a:t/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>
                <a:hlinkClick r:id="rId4"/>
              </a:rPr>
              <a:t>ipwave</a:t>
            </a:r>
            <a:endParaRPr lang="en-GB" sz="1600" dirty="0"/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Approved by WG: Link-Layer Addresses Assignment Mechanism for DHCPv6: </a:t>
            </a:r>
            <a:r>
              <a:rPr lang="en-GB" sz="1600" dirty="0">
                <a:hlinkClick r:id="rId5"/>
              </a:rPr>
              <a:t>https://datatracker.ietf.org/doc/draft-ietf-dhc-mac-assign/</a:t>
            </a:r>
            <a:r>
              <a:rPr lang="en-GB" sz="1600" dirty="0"/>
              <a:t>.  This specification provides a means of using DHCPv6 to assign MAC addresses to (virtual) devices at time of instantiation to prevent random address collisions in large device populations.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recent RFCs mention IEEE 802.11</a:t>
            </a: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</a:t>
            </a:r>
            <a:r>
              <a:rPr lang="en-US" dirty="0" smtClean="0"/>
              <a:t>at IETF 108 July 25-31, </a:t>
            </a:r>
            <a:r>
              <a:rPr lang="en-US" dirty="0"/>
              <a:t>2020 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  <a:p>
            <a:r>
              <a:rPr lang="en-US" sz="2000" b="0" dirty="0"/>
              <a:t>BOF proposals </a:t>
            </a:r>
            <a:r>
              <a:rPr lang="en-US" sz="2000" b="0" dirty="0" smtClean="0"/>
              <a:t>were due June 12, </a:t>
            </a:r>
            <a:r>
              <a:rPr lang="en-US" sz="2000" b="0" dirty="0"/>
              <a:t>2020</a:t>
            </a:r>
          </a:p>
          <a:p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187877"/>
              </p:ext>
            </p:extLst>
          </p:nvPr>
        </p:nvGraphicFramePr>
        <p:xfrm>
          <a:off x="1083221" y="3167292"/>
          <a:ext cx="6977557" cy="1666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hlinkClick r:id="rId4"/>
                        </a:rPr>
                        <a:t>loops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Local Optimizations on Path Segments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 smtClean="0">
                          <a:hlinkClick r:id="rId5"/>
                        </a:rPr>
                        <a:t>asdf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Semantic Definition Format for Data and Interactions of Things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 smtClean="0">
                          <a:hlinkClick r:id="rId6"/>
                        </a:rPr>
                        <a:t>emailcore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Revision of core Email specifications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947118"/>
              </p:ext>
            </p:extLst>
          </p:nvPr>
        </p:nvGraphicFramePr>
        <p:xfrm>
          <a:off x="1066800" y="2875632"/>
          <a:ext cx="6977557" cy="11161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hlinkClick r:id="rId4"/>
                        </a:rPr>
                        <a:t>asap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5"/>
                        </a:rPr>
                        <a:t>Automatic SIP </a:t>
                      </a:r>
                      <a:r>
                        <a:rPr lang="en-US" dirty="0" err="1" smtClean="0">
                          <a:hlinkClick r:id="rId5"/>
                        </a:rPr>
                        <a:t>trunking</a:t>
                      </a:r>
                      <a:r>
                        <a:rPr lang="en-US" dirty="0" smtClean="0">
                          <a:hlinkClick r:id="rId5"/>
                        </a:rPr>
                        <a:t> And Peering</a:t>
                      </a:r>
                      <a:r>
                        <a:rPr lang="en-US" dirty="0" smtClean="0"/>
                        <a:t> (external review)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xmlns="" val="411992250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/>
                        </a:rPr>
                        <a:t>nfsv4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7"/>
                        </a:rPr>
                        <a:t>Network File System Version 4</a:t>
                      </a:r>
                      <a:r>
                        <a:rPr lang="en-US" dirty="0" smtClean="0"/>
                        <a:t> (internal recharter</a:t>
                      </a:r>
                      <a:r>
                        <a:rPr lang="en-US" baseline="0" dirty="0" smtClean="0"/>
                        <a:t> review)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</a:t>
            </a:r>
            <a:r>
              <a:rPr lang="en-US" sz="14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over Constrained Node Networks </a:t>
            </a:r>
            <a:r>
              <a:rPr lang="en-US" sz="1400" dirty="0" smtClean="0"/>
              <a:t>Applicability </a:t>
            </a:r>
            <a:r>
              <a:rPr lang="en-US" sz="1400" dirty="0"/>
              <a:t>&amp; Use cases, see: </a:t>
            </a:r>
            <a:r>
              <a:rPr lang="en-US" sz="1400" dirty="0">
                <a:hlinkClick r:id="rId4"/>
              </a:rPr>
              <a:t>https://datatracker.ietf.org/doc/draft-ietf-6lo-use-cases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(Updated July 2020)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RFC Editor Queue: </a:t>
            </a:r>
            <a:r>
              <a:rPr lang="en-US" sz="1400" dirty="0"/>
              <a:t>Address Protected Neighbor Discovery for Low-power and Lossy Networks, see: </a:t>
            </a:r>
            <a:r>
              <a:rPr lang="en-US" sz="1400" dirty="0">
                <a:hlinkClick r:id="rId5"/>
              </a:rPr>
              <a:t>https://datatracker.ietf.org/doc/draft-ietf-6lo-ap-nd/</a:t>
            </a:r>
            <a:r>
              <a:rPr lang="en-US" sz="1400" dirty="0"/>
              <a:t>  (Updated: </a:t>
            </a:r>
            <a:r>
              <a:rPr lang="en-US" sz="1400" dirty="0" smtClean="0"/>
              <a:t>April 2020</a:t>
            </a:r>
            <a:r>
              <a:rPr lang="en-US" sz="14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RFC Editor Queue: </a:t>
            </a:r>
            <a:r>
              <a:rPr lang="en-US" sz="1400" dirty="0"/>
              <a:t>IPv6 Backbone Router, see: </a:t>
            </a:r>
            <a:r>
              <a:rPr lang="en-US" sz="1400" dirty="0">
                <a:hlinkClick r:id="rId6"/>
              </a:rPr>
              <a:t>https://datatracker.ietf.org/doc/draft-ietf-6lo-backbone-router/</a:t>
            </a:r>
            <a:r>
              <a:rPr lang="en-US" sz="1400" dirty="0"/>
              <a:t>. </a:t>
            </a:r>
            <a:r>
              <a:rPr lang="en-US" sz="1400" dirty="0" smtClean="0"/>
              <a:t> No feedback received from IEEE 802.11, so publication requested. (Updated</a:t>
            </a:r>
            <a:r>
              <a:rPr lang="en-US" sz="1400" dirty="0"/>
              <a:t>: </a:t>
            </a:r>
            <a:r>
              <a:rPr lang="en-US" sz="1400" dirty="0" smtClean="0"/>
              <a:t>March 2020)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123007</TotalTime>
  <Words>1994</Words>
  <Application>Microsoft Office PowerPoint</Application>
  <PresentationFormat>On-screen Show (4:3)</PresentationFormat>
  <Paragraphs>338</Paragraphs>
  <Slides>19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108 July 25-31, 2020 </vt:lpstr>
      <vt:lpstr>IETF new groups being (re-)chartered</vt:lpstr>
      <vt:lpstr>YANG Model Catalog</vt:lpstr>
      <vt:lpstr>IoT related work</vt:lpstr>
      <vt:lpstr>IoT related work (cont.)</vt:lpstr>
      <vt:lpstr>CAPPORT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E. Yee</cp:lastModifiedBy>
  <cp:revision>833</cp:revision>
  <cp:lastPrinted>1998-02-10T13:28:06Z</cp:lastPrinted>
  <dcterms:created xsi:type="dcterms:W3CDTF">2005-01-04T21:26:55Z</dcterms:created>
  <dcterms:modified xsi:type="dcterms:W3CDTF">2020-07-16T05:07:35Z</dcterms:modified>
  <cp:category/>
</cp:coreProperties>
</file>