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376" r:id="rId4"/>
    <p:sldId id="417" r:id="rId5"/>
    <p:sldId id="337" r:id="rId6"/>
    <p:sldId id="418" r:id="rId7"/>
    <p:sldId id="341" r:id="rId8"/>
    <p:sldId id="450" r:id="rId9"/>
    <p:sldId id="426" r:id="rId10"/>
    <p:sldId id="424" r:id="rId11"/>
    <p:sldId id="453" r:id="rId12"/>
    <p:sldId id="439" r:id="rId13"/>
    <p:sldId id="419" r:id="rId14"/>
    <p:sldId id="436" r:id="rId15"/>
    <p:sldId id="441" r:id="rId16"/>
    <p:sldId id="454" r:id="rId17"/>
    <p:sldId id="38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 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80752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Dandan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</a:t>
                      </a:r>
                      <a:r>
                        <a:rPr lang="en-US" altLang="zh-CN" sz="1200" smtClean="0"/>
                        <a:t>andan.liang</a:t>
                      </a:r>
                      <a:r>
                        <a:rPr lang="en-US" sz="120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Chenchen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Ming 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7929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New </a:t>
            </a:r>
            <a:r>
              <a:rPr lang="en-US" altLang="zh-CN" dirty="0" smtClean="0"/>
              <a:t>Sequences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82700"/>
              </p:ext>
            </p:extLst>
          </p:nvPr>
        </p:nvGraphicFramePr>
        <p:xfrm>
          <a:off x="1675602" y="3810000"/>
          <a:ext cx="5867407" cy="26043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5453"/>
                <a:gridCol w="515453"/>
                <a:gridCol w="515453"/>
                <a:gridCol w="515454"/>
                <a:gridCol w="515454"/>
                <a:gridCol w="515453"/>
                <a:gridCol w="515454"/>
                <a:gridCol w="515453"/>
                <a:gridCol w="1743780"/>
              </a:tblGrid>
              <a:tr h="2189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8.5730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8.6474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9.4816</a:t>
                      </a:r>
                      <a:endParaRPr lang="zh-CN" sz="1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9.4816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8.6474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8.5370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RU484+3*RU996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9.0403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9.0403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7.7216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7.7216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3*RU996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8.4307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8.5269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9.1371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9.1493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8.9239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8.9006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RU484+2*RU996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8.9006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8.9239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9.1493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9.1371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8.5269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8.4307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7.5159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7.6273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8.6393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8.3794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7.4898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7.5082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7.5082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7.4898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8.3794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8.6393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7.6273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7.5159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8.4047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8.5372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8.5134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2*RU996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21685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8.5372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8.4047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8.5628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8.4047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8.4047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8.5628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68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216858">
                <a:tc gridSpan="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9.0743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4*RU996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</a:tbl>
          </a:graphicData>
        </a:graphic>
      </p:graphicFrame>
      <p:graphicFrame>
        <p:nvGraphicFramePr>
          <p:cNvPr id="6" name="表格 4">
            <a:extLst>
              <a:ext uri="{FF2B5EF4-FFF2-40B4-BE49-F238E27FC236}">
                <a16:creationId xmlns:a16="http://schemas.microsoft.com/office/drawing/2014/main" xmlns="" id="{D07D55EE-BA09-4EC5-A00B-83B853501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346072"/>
              </p:ext>
            </p:extLst>
          </p:nvPr>
        </p:nvGraphicFramePr>
        <p:xfrm>
          <a:off x="609600" y="1447800"/>
          <a:ext cx="7769894" cy="214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:a16="http://schemas.microsoft.com/office/drawing/2014/main" xmlns="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:a16="http://schemas.microsoft.com/office/drawing/2014/main" xmlns="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4.6419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5.1960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5.0680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5.2566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3.7540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4.9816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4.6706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4.9486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4.8713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3.9825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3.9825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4.4949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4.8274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5.2037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4.6280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5.2037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4.8274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4.4949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3.9825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3.9825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4.8713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4.9486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4.6706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4.9816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3.7540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5.2566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5.0680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5.1960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4.6419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4.4756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4.1344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4.4544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4.4096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4.3064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4.5803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4.3063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4.4896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4.4896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4.3063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4.5803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4.3064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4.4096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4.4544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4.1344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4.4756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4.7971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4.9860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5.1920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4.8907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4.8907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5.1920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4.8960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4.7971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5.3570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5.4249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5.4249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5.3570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5.5066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5.5066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5.7787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5.1865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5.1216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5.1216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5.1865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5.9815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5.8047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5.8047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5.9815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6.7322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6.7322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7104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2x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 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 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3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23" y="582836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3716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内容占位符 2"/>
              <p:cNvSpPr txBox="1">
                <a:spLocks/>
              </p:cNvSpPr>
              <p:nvPr/>
            </p:nvSpPr>
            <p:spPr bwMode="auto">
              <a:xfrm>
                <a:off x="659166" y="2136775"/>
                <a:ext cx="8085746" cy="41132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altLang="zh-CN" sz="1600" kern="0" dirty="0" smtClean="0"/>
                  <a:t>320MHz 2x EHT-LTF</a:t>
                </a:r>
                <a:r>
                  <a:rPr lang="en-US" altLang="zh-CN" sz="1600" b="0" kern="0" baseline="-25000" dirty="0"/>
                  <a:t>-2036,2036</a:t>
                </a:r>
                <a:r>
                  <a:rPr lang="en-US" altLang="zh-CN" sz="1600" b="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1600" kern="0" dirty="0" smtClean="0"/>
                  <a:t>=[-2x</a:t>
                </a:r>
                <a:r>
                  <a:rPr lang="en-US" altLang="zh-CN" sz="16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kern="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kern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600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600" kern="0" dirty="0" smtClean="0"/>
                  <a:t>, 2x</a:t>
                </a:r>
                <a:r>
                  <a:rPr lang="en-US" altLang="zh-CN" sz="16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kern="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kern="0" dirty="0" smtClean="0"/>
                  <a:t>]</a:t>
                </a:r>
              </a:p>
              <a:p>
                <a:r>
                  <a:rPr lang="en-US" altLang="zh-CN" sz="1200" b="0" kern="0" dirty="0" smtClean="0"/>
                  <a:t>Where </a:t>
                </a:r>
                <a:r>
                  <a:rPr lang="en-US" altLang="zh-CN" sz="1200" kern="0" dirty="0" smtClean="0"/>
                  <a:t>2x</a:t>
                </a:r>
                <a:r>
                  <a:rPr lang="en-US" altLang="zh-CN" sz="12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kern="0" baseline="-25000" dirty="0" smtClean="0">
                    <a:solidFill>
                      <a:schemeClr val="tx1"/>
                    </a:solidFill>
                  </a:rPr>
                  <a:t>160MHz </a:t>
                </a:r>
                <a:r>
                  <a:rPr lang="en-US" altLang="zh-CN" sz="1200" b="0" kern="0" dirty="0" smtClean="0"/>
                  <a:t>=[</a:t>
                </a:r>
                <a:r>
                  <a:rPr lang="en-US" altLang="zh-CN" sz="1200" kern="0" dirty="0"/>
                  <a:t>2x</a:t>
                </a:r>
                <a:r>
                  <a:rPr lang="en-US" altLang="zh-CN" sz="1200" kern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kern="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kern="0" baseline="-25000" dirty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1200" kern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 kern="0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200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200" kern="0" dirty="0" smtClean="0"/>
                  <a:t>, 2x</a:t>
                </a:r>
                <a:r>
                  <a:rPr lang="en-US" altLang="zh-CN" sz="12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kern="0" baseline="-25000" dirty="0" smtClean="0">
                    <a:solidFill>
                      <a:schemeClr val="tx1"/>
                    </a:solidFill>
                  </a:rPr>
                  <a:t>160MHz_Upper</a:t>
                </a:r>
                <a:r>
                  <a:rPr lang="en-US" altLang="zh-CN" sz="1200" b="0" kern="0" dirty="0" smtClean="0"/>
                  <a:t>], </a:t>
                </a:r>
              </a:p>
              <a:p>
                <a:r>
                  <a:rPr lang="en-US" altLang="zh-CN" sz="1400" kern="0" dirty="0" smtClean="0"/>
                  <a:t>2x</a:t>
                </a:r>
                <a:r>
                  <a:rPr lang="en-US" altLang="zh-CN" sz="1400" kern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4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400" kern="0" baseline="-25000" dirty="0" smtClean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700" b="0" kern="0" dirty="0"/>
                  <a:t>=</a:t>
                </a:r>
                <a:r>
                  <a:rPr lang="en-US" altLang="zh-CN" sz="600" b="0" kern="0" dirty="0"/>
                  <a:t>{-1     0    -1     0    -1     0     1     0     1     0    -1     0    -1     0     1     0     1     0     1     0     1     0     1     0    -1     0     1     0     1     0     1     0     1     0     1     0     1     0     1</a:t>
                </a:r>
              </a:p>
              <a:p>
                <a:r>
                  <a:rPr lang="en-US" altLang="zh-CN" sz="600" b="0" kern="0" dirty="0"/>
                  <a:t> 0    -1     0     1     0    -1     0     1     0    -1     0    -1     0     1     0     1     0     1     0    -1     0     1     0    -1     0     1     0    -1     0    -1     0     1     0    -1     0    -1     0     1     0    -1     0    -1     0    -1     0     1     0     1     0     1     0</a:t>
                </a:r>
              </a:p>
              <a:p>
                <a:r>
                  <a:rPr lang="en-US" altLang="zh-CN" sz="600" b="0" kern="0" dirty="0"/>
                  <a:t>-1     0    -1     0    -1     0    -1     0     1     0    -1     0    -1     0     1     0     1     0    -1     0     1     0     1     0     1     0    -1     0    -1     0    -1     0    -1     0     1     0    -1     0     1     0     1     0    -1     0     1     0     1     0     1     0     1</a:t>
                </a:r>
              </a:p>
              <a:p>
                <a:r>
                  <a:rPr lang="en-US" altLang="zh-CN" sz="600" b="0" kern="0" dirty="0"/>
                  <a:t> 0    -1     0    -1     0    -1     0     1     0    -1     0    -1     0     1     0     1     0    -1     0     1     0     1     0    -1     0     1     0    -1     0     1     0     1     0    -1     0     1     0    -1     0    -1     0    -1     0    -1     0    -1     0    -1     0    -1     0</a:t>
                </a:r>
              </a:p>
              <a:p>
                <a:r>
                  <a:rPr lang="en-US" altLang="zh-CN" sz="600" b="0" kern="0" dirty="0"/>
                  <a:t> 1     0    -1     0    -1     0    -1     0     1     0     1     0     1     0     1     0    -1     0     1     0     1     0    -1     0     1     0    -1     0     1     0     1     0     1     0    -1     0     1     0    -1     0    -1     0    -1     0     1     0     1     0    -1     0     1</a:t>
                </a:r>
              </a:p>
              <a:p>
                <a:r>
                  <a:rPr lang="en-US" altLang="zh-CN" sz="600" b="0" kern="0" dirty="0"/>
                  <a:t> 0    -1     0    -1     0    -1     0     1     0    -1     0    -1     0     1     0    -1     0    -1     0     1     0     1     0     1     0    -1     0    -1     0     1     0     1     0    -1     0     1     0    -1     0     1     0     1     0     1     0    -1     0    -1     0    -1     0</a:t>
                </a:r>
              </a:p>
              <a:p>
                <a:r>
                  <a:rPr lang="en-US" altLang="zh-CN" sz="600" b="0" kern="0" dirty="0"/>
                  <a:t>-1     0    -1     0    -1     0    -1     0     1     0     1     0    -1     0    -1     0    -1     0     1     0     1     0     1     0     1     0     1     0     1     0    -1     0     1     0    -1     0    -1     0     1     0    -1     0     1     0    -1     0     1     0    -1     0    -1</a:t>
                </a:r>
              </a:p>
              <a:p>
                <a:r>
                  <a:rPr lang="en-US" altLang="zh-CN" sz="600" b="0" kern="0" dirty="0"/>
                  <a:t> 0     1     0     1     0    -1     0    -1     0    -1     0    -1     0     1     0     1     0    -1     0    -1     0    -1     0    -1     0    -1     0     1     0    -1     0     1     0    -1     0    -1     0     1     0    -1     0    -1     0    -1     0    -1     0    -1     0    -1     0</a:t>
                </a:r>
              </a:p>
              <a:p>
                <a:r>
                  <a:rPr lang="en-US" altLang="zh-CN" sz="600" b="0" kern="0" dirty="0"/>
                  <a:t> 1     0    -1     0     1     0     1     0    -1     0    -1     0    -1     0     1     0     1     0    -1     0     1     0    -1     0    -1     0    -1     0     1     0    -1     0     1     0    -1     0    -1     0     1     0    -1     0    -1     0     1     0     1     0    -1     0     1</a:t>
                </a:r>
              </a:p>
              <a:p>
                <a:r>
                  <a:rPr lang="en-US" altLang="zh-CN" sz="600" b="0" kern="0" dirty="0"/>
                  <a:t> 0     1     0     1     0    -1     0    -1     0     1     0    -1     0     1     0    -1     0    -1     0    -1     0     1     0     1     0     1     0    -1     0     1     0     1     0     1     0     1     0     1     0    -1     0     1     0     1     0     1     0    -1     0    -1     0</a:t>
                </a:r>
              </a:p>
              <a:p>
                <a:r>
                  <a:rPr lang="en-US" altLang="zh-CN" sz="600" b="0" kern="0" dirty="0"/>
                  <a:t> 0     0     0     0     0     0    -1     0     1     0     1     0    -1     0     1     0     1     0     1     0    -1     0     1     0    -1     0     1     0     1     0     1     0    -1     0     1     0     1     0    -1     0     1     0     1     0     1     0     1     0     1     0    -1</a:t>
                </a:r>
              </a:p>
              <a:p>
                <a:r>
                  <a:rPr lang="en-US" altLang="zh-CN" sz="600" b="0" kern="0" dirty="0"/>
                  <a:t> 0    -1     0     1     0    -1     0    -1     0    -1     0     1     0     1     0    -1     0    -1     0    -1     0     1     0     1     0     1     0     1     0     1     0    -1     0     1     0     1     0     1     0     1     0    -1     0    -1     0     1     0    -1     0    -1     0</a:t>
                </a:r>
              </a:p>
              <a:p>
                <a:r>
                  <a:rPr lang="en-US" altLang="zh-CN" sz="600" b="0" kern="0" dirty="0"/>
                  <a:t> 1     0     1     0     1     0     1     0    -1     0     1     0    -1     0     1     0    -1     0    -1     0    -1     0     1     0     1     0     1     0     1     0     1     0    -1     0     1     0    -1     0     1     0     1     0    -1     0    -1     0     1     0    -1     0     1</a:t>
                </a:r>
              </a:p>
              <a:p>
                <a:r>
                  <a:rPr lang="en-US" altLang="zh-CN" sz="600" b="0" kern="0" dirty="0"/>
                  <a:t> 0     1     0    -1     0    -1     0     1     0     1     0     1     0     1     0     1     0     1     0     1     0    -1     0    -1     0    -1     0    -1     0     1     0    -1     0     1     0    -1     0     1     0     1     0    -1     0     1     0     1     0    -1     0    -1     0</a:t>
                </a:r>
              </a:p>
              <a:p>
                <a:r>
                  <a:rPr lang="en-US" altLang="zh-CN" sz="600" b="0" kern="0" dirty="0"/>
                  <a:t> 1     0    -1     0     1     0    -1     0     1     0    -1     0    -1     0     1     0    -1     0    -1     0    -1     0    -1     0    -1     0     1     0     1     0    -1     0    -1     0     1     0    -1     0    -1     0     1     0     1     0     1     0    -1     0    -1     0    -1</a:t>
                </a:r>
              </a:p>
              <a:p>
                <a:r>
                  <a:rPr lang="en-US" altLang="zh-CN" sz="600" b="0" kern="0" dirty="0"/>
                  <a:t> 0     1     0    -1     0    -1     0    -1     0    -1     0     1     0     1     0    -1     0     1     0     1     0     1     0     1     0    -1     0     1     0     1     0     1     0     1     0     1     0    -1     0    -1     0    -1     0     1     0    -1     0     1     0     1     0</a:t>
                </a:r>
              </a:p>
              <a:p>
                <a:r>
                  <a:rPr lang="en-US" altLang="zh-CN" sz="600" b="0" kern="0" dirty="0"/>
                  <a:t>-1     0     1     0     1     0     1     0    -1     0     1     0    -1     0     1     0    -1     0     1     0     1     0     1     0     1     0    -1     0    -1     0    -1     0    -1     0    -1     0     1     0     1     0     1     0    -1     0    -1     0     1     0     1     0     1</a:t>
                </a:r>
              </a:p>
              <a:p>
                <a:r>
                  <a:rPr lang="en-US" altLang="zh-CN" sz="600" b="0" kern="0" dirty="0"/>
                  <a:t> 0    -1     0     1     0     1     0    -1     0     1     0    -1     0    -1     0    -1     0     1     0     1     0     1     0     1     0    -1     0     1     0    -1     0    -1     0     1     0    -1     0    -1     0    -1     0     1     0     1     0    -1     0    -1     0    -1     0</a:t>
                </a:r>
              </a:p>
              <a:p>
                <a:r>
                  <a:rPr lang="en-US" altLang="zh-CN" sz="600" b="0" kern="0" dirty="0"/>
                  <a:t> 1     0    -1     0     1     0     1     0    -1     0     1     0     1     0    -1     0     1     0     1     0     1     0    -1     0    -1     0    -1     0     1     0     1     0     1     0     1     0     1     0     1     0    -1     0     1     0     1     0    -1     0    -1     0    -1</a:t>
                </a:r>
              </a:p>
              <a:p>
                <a:r>
                  <a:rPr lang="en-US" altLang="zh-CN" sz="600" b="0" kern="0" dirty="0"/>
                  <a:t> 0    -1     0    -1     0    -1     0     1     0    -1     0     1     0    -1     0     1     0    -1     0    -1     0    -1     0     1     0    -1     0     1     0    -1     0    -1     0     1     0     1     0    -1     0    -1     0     1     0    -1  </a:t>
                </a:r>
                <a:r>
                  <a:rPr lang="en-US" altLang="zh-CN" sz="600" b="0" kern="0" dirty="0" smtClean="0"/>
                  <a:t>}</a:t>
                </a:r>
              </a:p>
              <a:p>
                <a:r>
                  <a:rPr lang="en-US" altLang="zh-CN" sz="1000" kern="0" dirty="0" smtClean="0"/>
                  <a:t>2x</a:t>
                </a:r>
                <a:r>
                  <a:rPr lang="en-US" altLang="zh-CN" sz="1000" kern="0" dirty="0" smtClean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1000" kern="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000" kern="0" baseline="-25000" dirty="0" smtClean="0">
                    <a:solidFill>
                      <a:schemeClr val="tx1"/>
                    </a:solidFill>
                  </a:rPr>
                  <a:t>160MHz_Upper </a:t>
                </a:r>
                <a:r>
                  <a:rPr lang="en-US" altLang="zh-CN" sz="1000" b="0" kern="0" dirty="0" smtClean="0"/>
                  <a:t>=</a:t>
                </a:r>
                <a:r>
                  <a:rPr lang="en-US" altLang="zh-CN" sz="1000" kern="0" dirty="0"/>
                  <a:t> 2x</a:t>
                </a:r>
                <a:r>
                  <a:rPr lang="en-US" altLang="zh-CN" sz="1000" kern="0" dirty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1000" kern="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000" kern="0" baseline="-25000" dirty="0">
                    <a:solidFill>
                      <a:schemeClr val="tx1"/>
                    </a:solidFill>
                  </a:rPr>
                  <a:t>160MHz_Lower</a:t>
                </a:r>
                <a:endParaRPr lang="en-US" altLang="zh-CN" sz="1000" b="0" kern="0" dirty="0"/>
              </a:p>
            </p:txBody>
          </p:sp>
        </mc:Choice>
        <mc:Fallback>
          <p:sp>
            <p:nvSpPr>
              <p:cNvPr id="8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166" y="2136775"/>
                <a:ext cx="8085746" cy="4113213"/>
              </a:xfrm>
              <a:prstGeom prst="rect">
                <a:avLst/>
              </a:prstGeom>
              <a:blipFill rotWithShape="0">
                <a:blip r:embed="rId2"/>
                <a:stretch>
                  <a:fillRect l="-377" t="-445" b="-534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9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51769"/>
              </p:ext>
            </p:extLst>
          </p:nvPr>
        </p:nvGraphicFramePr>
        <p:xfrm>
          <a:off x="1265236" y="1905000"/>
          <a:ext cx="6159504" cy="3512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127"/>
                <a:gridCol w="1293674"/>
                <a:gridCol w="1231901"/>
                <a:gridCol w="1231901"/>
                <a:gridCol w="1231901"/>
              </a:tblGrid>
              <a:tr h="433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RU size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Median PAPR of BPSK Data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Max PAPR for Option 1(HE based)</a:t>
                      </a:r>
                      <a:endParaRPr lang="zh-CN" alt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Max </a:t>
                      </a:r>
                      <a:r>
                        <a:rPr lang="en-US" sz="1050" kern="100" dirty="0" smtClean="0">
                          <a:effectLst/>
                        </a:rPr>
                        <a:t>PAPR for New sequence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PAPR for doc:1065r1</a:t>
                      </a:r>
                      <a:endParaRPr lang="zh-CN" sz="105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RU52+RU26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7.10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6.644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5.19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RU106+RU26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7.44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6.3682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5.98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RU242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7.94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8.2385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5.42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5.58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RU484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8.44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7.4499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5.51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6.59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RU484+RU242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8.83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9.6763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6.98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8.62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RU996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8.84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8.6291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5.78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9.26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RU996+ RU484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9.17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9.9838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7.52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9.12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RU2*996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9.27 or 9.28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10.047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8.54 or 8.56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8.99 or 9.03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3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RU2*996+ RU484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9.50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10.043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8.64 or 9.15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9.61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RU3*996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9.54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9.2171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9.04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3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RU3*996+ RU484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9.55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9.9503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9.48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9.49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RU4*996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9.60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9.589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9.07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7.79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165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</a:t>
            </a:r>
            <a:r>
              <a:rPr lang="en-US" altLang="zh-CN" b="0" dirty="0" smtClean="0"/>
              <a:t>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2x EHT-LTF sequences are proposed for </a:t>
            </a:r>
            <a:r>
              <a:rPr lang="en-US" altLang="zh-CN" b="0" dirty="0"/>
              <a:t>both with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17160"/>
              </p:ext>
            </p:extLst>
          </p:nvPr>
        </p:nvGraphicFramePr>
        <p:xfrm>
          <a:off x="304795" y="2132013"/>
          <a:ext cx="8433841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5"/>
                <a:gridCol w="524826"/>
                <a:gridCol w="485676"/>
                <a:gridCol w="516688"/>
                <a:gridCol w="432355"/>
                <a:gridCol w="526226"/>
                <a:gridCol w="526226"/>
                <a:gridCol w="526226"/>
                <a:gridCol w="526227"/>
                <a:gridCol w="526227"/>
                <a:gridCol w="526226"/>
                <a:gridCol w="526226"/>
                <a:gridCol w="526226"/>
                <a:gridCol w="526227"/>
                <a:gridCol w="526227"/>
                <a:gridCol w="526227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2x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  <a:endParaRPr lang="en-US" altLang="zh-CN" sz="11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</a:t>
            </a:r>
            <a:r>
              <a:rPr lang="en-US" altLang="zh-CN" dirty="0" smtClean="0"/>
              <a:t>Based on partial of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2x, repeating 11ax 80MHz LTF sequences and apply 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first - fifth part of 80MHz </a:t>
            </a:r>
            <a:r>
              <a:rPr lang="en-US" altLang="zh-CN" sz="1800" b="0" dirty="0">
                <a:solidFill>
                  <a:schemeClr val="tx1"/>
                </a:solidFill>
              </a:rPr>
              <a:t>LTF [1,4]. 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r>
              <a:rPr lang="en-US" altLang="zh-CN" dirty="0"/>
              <a:t>Option </a:t>
            </a:r>
            <a:r>
              <a:rPr lang="en-US" altLang="zh-CN" dirty="0" smtClean="0"/>
              <a:t>2: </a:t>
            </a:r>
            <a:r>
              <a:rPr lang="en-US" altLang="zh-CN" dirty="0" smtClean="0"/>
              <a:t>New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Not using 11ax 80MHz 2x LTF sequences to construct the 320MHz/160+160MHz 2x LTF sequences.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0" dirty="0" smtClean="0">
              <a:solidFill>
                <a:schemeClr val="tx1"/>
              </a:solidFill>
            </a:endParaRP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</a:t>
            </a:r>
            <a:r>
              <a:rPr lang="en-US" altLang="zh-CN" sz="1800" b="0" dirty="0" smtClean="0"/>
              <a:t>page 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4001"/>
            <a:ext cx="3810001" cy="1905000"/>
          </a:xfrm>
        </p:spPr>
        <p:txBody>
          <a:bodyPr/>
          <a:lstStyle/>
          <a:p>
            <a:r>
              <a:rPr lang="en-US" altLang="zh-CN" dirty="0" smtClean="0"/>
              <a:t>Option 1: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9" name="矩形 8"/>
          <p:cNvSpPr/>
          <p:nvPr/>
        </p:nvSpPr>
        <p:spPr>
          <a:xfrm>
            <a:off x="656207" y="2321518"/>
            <a:ext cx="8048551" cy="2214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2x EHT-LT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8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58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7254" y="1447800"/>
                <a:ext cx="8085746" cy="4113213"/>
              </a:xfrm>
            </p:spPr>
            <p:txBody>
              <a:bodyPr/>
              <a:lstStyle/>
              <a:p>
                <a:r>
                  <a:rPr lang="en-US" altLang="zh-CN" sz="1600" dirty="0" smtClean="0"/>
                  <a:t>320MHz 2x EHT-LTF</a:t>
                </a:r>
                <a:r>
                  <a:rPr lang="en-US" altLang="zh-CN" sz="1600" b="0" baseline="-25000" dirty="0"/>
                  <a:t>-2036,2036</a:t>
                </a:r>
                <a:r>
                  <a:rPr lang="en-US" altLang="zh-CN" sz="1600" b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1600" dirty="0" smtClean="0"/>
                  <a:t>=[-2x</a:t>
                </a:r>
                <a:r>
                  <a:rPr lang="en-US" altLang="zh-CN" sz="1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600" dirty="0" smtClean="0"/>
                  <a:t>, 2x</a:t>
                </a:r>
                <a:r>
                  <a:rPr lang="en-US" altLang="zh-CN" sz="1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dirty="0" smtClean="0"/>
                  <a:t>]</a:t>
                </a:r>
              </a:p>
              <a:p>
                <a:r>
                  <a:rPr lang="en-US" altLang="zh-CN" sz="1200" b="0" dirty="0" smtClean="0"/>
                  <a:t>Where </a:t>
                </a:r>
                <a:r>
                  <a:rPr lang="en-US" altLang="zh-CN" sz="1200" dirty="0" smtClean="0"/>
                  <a:t>2x</a:t>
                </a:r>
                <a:r>
                  <a:rPr lang="en-US" altLang="zh-CN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 smtClean="0">
                    <a:solidFill>
                      <a:schemeClr val="tx1"/>
                    </a:solidFill>
                  </a:rPr>
                  <a:t>160MHz </a:t>
                </a:r>
                <a:r>
                  <a:rPr lang="en-US" altLang="zh-CN" sz="1200" b="0" dirty="0" smtClean="0"/>
                  <a:t>=[</a:t>
                </a:r>
                <a:r>
                  <a:rPr lang="en-US" altLang="zh-CN" sz="1200" dirty="0"/>
                  <a:t>2x</a:t>
                </a:r>
                <a:r>
                  <a:rPr lang="en-US" altLang="zh-CN" sz="1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1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200" b="1" i="1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, 2x</a:t>
                </a:r>
                <a:r>
                  <a:rPr lang="en-US" altLang="zh-CN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 smtClean="0">
                    <a:solidFill>
                      <a:schemeClr val="tx1"/>
                    </a:solidFill>
                  </a:rPr>
                  <a:t>160MHz_Upper</a:t>
                </a:r>
                <a:r>
                  <a:rPr lang="en-US" altLang="zh-CN" sz="1200" b="0" dirty="0" smtClean="0"/>
                  <a:t>], </a:t>
                </a:r>
              </a:p>
              <a:p>
                <a:r>
                  <a:rPr lang="en-US" altLang="zh-CN" sz="1400" dirty="0" smtClean="0"/>
                  <a:t>2x</a:t>
                </a:r>
                <a:r>
                  <a:rPr lang="en-US" altLang="zh-CN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400" baseline="-25000" dirty="0" smtClean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700" b="0" dirty="0"/>
                  <a:t>=</a:t>
                </a:r>
                <a:r>
                  <a:rPr lang="en-US" altLang="zh-CN" sz="600" b="0" dirty="0"/>
                  <a:t>{-1     0    -1     0    -1     0     1     0     1     0    -1     0    -1     0     1     0     1     0     1     0     1     0     1     0    -1     0     1     0     1     0     1     0     1     0     1     0     1     0     1</a:t>
                </a:r>
              </a:p>
              <a:p>
                <a:r>
                  <a:rPr lang="en-US" altLang="zh-CN" sz="600" b="0" dirty="0"/>
                  <a:t> 0    -1     0     1     0    -1     0     1     0    -1     0    -1     0     1     0     1     0     1     0    -1     0     1     0    -1     0     1     0    -1     0    -1     0     1     0    -1     0    -1     0     1     0    -1     0    -1     0    -1     0     1     0     1     0     1     0</a:t>
                </a:r>
              </a:p>
              <a:p>
                <a:r>
                  <a:rPr lang="en-US" altLang="zh-CN" sz="600" b="0" dirty="0"/>
                  <a:t>-1     0    -1     0    -1     0    -1     0     1     0    -1     0    -1     0     1     0     1     0    -1     0     1     0     1     0     1     0    -1     0    -1     0    -1     0    -1     0     1     0    -1     0     1     0     1     0    -1     0     1     0     1     0     1     0     1</a:t>
                </a:r>
              </a:p>
              <a:p>
                <a:r>
                  <a:rPr lang="en-US" altLang="zh-CN" sz="600" b="0" dirty="0"/>
                  <a:t> 0    -1     0    -1     0    -1     0     1     0    -1     0    -1     0     1     0     1     0    -1     0     1     0     1     0    -1     0     1     0    -1     0     1     0     1     0    -1     0     1     0    -1     0    -1     0    -1     0    -1     0    -1     0    -1     0    -1     0</a:t>
                </a:r>
              </a:p>
              <a:p>
                <a:r>
                  <a:rPr lang="en-US" altLang="zh-CN" sz="600" b="0" dirty="0"/>
                  <a:t> 1     0    -1     0    -1     0    -1     0     1     0     1     0     1     0     1     0    -1     0     1     0     1     0    -1     0     1     0    -1     0     1     0     1     0     1     0    -1     0     1     0    -1     0    -1     0    -1     0     1     0     1     0    -1     0     1</a:t>
                </a:r>
              </a:p>
              <a:p>
                <a:r>
                  <a:rPr lang="en-US" altLang="zh-CN" sz="600" b="0" dirty="0"/>
                  <a:t> 0    -1     0    -1     0    -1     0     1     0    -1     0    -1     0     1     0    -1     0    -1     0     1     0     1     0     1     0    -1     0    -1     0     1     0     1     0    -1     0     1     0    -1     0     1     0     1     0     1     0    -1     0    -1     0    -1     0</a:t>
                </a:r>
              </a:p>
              <a:p>
                <a:r>
                  <a:rPr lang="en-US" altLang="zh-CN" sz="600" b="0" dirty="0"/>
                  <a:t>-1     0    -1     0    -1     0    -1     0     1     0     1     0    -1     0    -1     0    -1     0     1     0     1     0     1     0     1     0     1     0     1     0    -1     0     1     0    -1     0    -1     0     1     0    -1     0     1     0    -1     0     1     0    -1     0    -1</a:t>
                </a:r>
              </a:p>
              <a:p>
                <a:r>
                  <a:rPr lang="en-US" altLang="zh-CN" sz="600" b="0" dirty="0"/>
                  <a:t> 0     1     0     1     0    -1     0    -1     0    -1     0    -1     0     1     0     1     0    -1     0    -1     0    -1     0    -1     0    -1     0     1     0    -1     0     1     0    -1     0    -1     0     1     0    -1     0    -1     0    -1     0    -1     0    -1     0    -1     0</a:t>
                </a:r>
              </a:p>
              <a:p>
                <a:r>
                  <a:rPr lang="en-US" altLang="zh-CN" sz="600" b="0" dirty="0"/>
                  <a:t> 1     0    -1     0     1     0     1     0    -1     0    -1     0    -1     0     1     0     1     0    -1     0     1     0    -1     0    -1     0    -1     0     1     0    -1     0     1     0    -1     0    -1     0     1     0    -1     0    -1     0     1     0     1     0    -1     0     1</a:t>
                </a:r>
              </a:p>
              <a:p>
                <a:r>
                  <a:rPr lang="en-US" altLang="zh-CN" sz="600" b="0" dirty="0"/>
                  <a:t> 0     1     0     1     0    -1     0    -1     0     1     0    -1     0     1     0    -1     0    -1     0    -1     0     1     0     1     0     1     0    -1     0     1     0     1     0     1     0     1     0     1     0    -1     0     1     0     1     0     1     0    -1     0    -1     0</a:t>
                </a:r>
              </a:p>
              <a:p>
                <a:r>
                  <a:rPr lang="en-US" altLang="zh-CN" sz="600" b="0" dirty="0"/>
                  <a:t> 0     0     0     0     0     0    -1     0     1     0     1     0    -1     0     1     0     1     0     1     0    -1     0     1     0    -1     0     1     0     1     0     1     0    -1     0     1     0     1     0    -1     0     1     0     1     0     1     0     1     0     1     0    -1</a:t>
                </a:r>
              </a:p>
              <a:p>
                <a:r>
                  <a:rPr lang="en-US" altLang="zh-CN" sz="600" b="0" dirty="0"/>
                  <a:t> 0    -1     0     1     0    -1     0    -1     0    -1     0     1     0     1     0    -1     0    -1     0    -1     0     1     0     1     0     1     0     1     0     1     0    -1     0     1     0     1     0     1     0     1     0    -1     0    -1     0     1     0    -1     0    -1     0</a:t>
                </a:r>
              </a:p>
              <a:p>
                <a:r>
                  <a:rPr lang="en-US" altLang="zh-CN" sz="600" b="0" dirty="0"/>
                  <a:t> 1     0     1     0     1     0     1     0    -1     0     1     0    -1     0     1     0    -1     0    -1     0    -1     0     1     0     1     0     1     0     1     0     1     0    -1     0     1     0    -1     0     1     0     1     0    -1     0    -1     0     1     0    -1     0     1</a:t>
                </a:r>
              </a:p>
              <a:p>
                <a:r>
                  <a:rPr lang="en-US" altLang="zh-CN" sz="600" b="0" dirty="0"/>
                  <a:t> 0     1     0    -1     0    -1     0     1     0     1     0     1     0     1     0     1     0     1     0     1     0    -1     0    -1     0    -1     0    -1     0     1     0    -1     0     1     0    -1     0     1     0     1     0    -1     0     1     0     1     0    -1     0    -1     0</a:t>
                </a:r>
              </a:p>
              <a:p>
                <a:r>
                  <a:rPr lang="en-US" altLang="zh-CN" sz="600" b="0" dirty="0"/>
                  <a:t> 1     0    -1     0     1     0    -1     0     1     0    -1     0    -1     0     1     0    -1     0    -1     0    -1     0    -1     0    -1     0     1     0     1     0    -1     0    -1     0     1     0    -1     0    -1     0     1     0     1     0     1     0    -1     0    -1     0    -1</a:t>
                </a:r>
              </a:p>
              <a:p>
                <a:r>
                  <a:rPr lang="en-US" altLang="zh-CN" sz="600" b="0" dirty="0"/>
                  <a:t> 0     1     0    -1     0    -1     0    -1     0    -1     0     1     0     1     0    -1     0     1     0     1     0     1     0     1     0    -1     0     1     0     1     0     1     0     1     0     1     0    -1     0    -1     0    -1     0     1     0    -1     0     1     0     1     0</a:t>
                </a:r>
              </a:p>
              <a:p>
                <a:r>
                  <a:rPr lang="en-US" altLang="zh-CN" sz="600" b="0" dirty="0"/>
                  <a:t>-1     0     1     0     1     0     1     0    -1     0     1     0    -1     0     1     0    -1     0     1     0     1     0     1     0     1     0    -1     0    -1     0    -1     0    -1     0    -1     0     1     0     1     0     1     0    -1     0    -1     0     1     0     1     0     1</a:t>
                </a:r>
              </a:p>
              <a:p>
                <a:r>
                  <a:rPr lang="en-US" altLang="zh-CN" sz="600" b="0" dirty="0"/>
                  <a:t> 0    -1     0     1     0     1     0    -1     0     1     0    -1     0    -1     0    -1     0     1     0     1     0     1     0     1     0    -1     0     1     0    -1     0    -1     0     1     0    -1     0    -1     0    -1     0     1     0     1     0    -1     0    -1     0    -1     0</a:t>
                </a:r>
              </a:p>
              <a:p>
                <a:r>
                  <a:rPr lang="en-US" altLang="zh-CN" sz="600" b="0" dirty="0"/>
                  <a:t> 1     0    -1     0     1     0     1     0    -1     0     1     0     1     0    -1     0     1     0     1     0     1     0    -1     0    -1     0    -1     0     1     0     1     0     1     0     1     0     1     0     1     0    -1     0     1     0     1     0    -1     0    -1     0    -1</a:t>
                </a:r>
              </a:p>
              <a:p>
                <a:r>
                  <a:rPr lang="en-US" altLang="zh-CN" sz="600" b="0" dirty="0"/>
                  <a:t> 0    -1     0    -1     0    -1     0     1     0    -1     0     1     0    -1     0     1     0    -1     0    -1     0    -1     0     1     0    -1     0     1     0    -1     0    -1     0     1     0     1     0    -1     0    -1     0     1     0    -1  </a:t>
                </a:r>
                <a:r>
                  <a:rPr lang="en-US" altLang="zh-CN" sz="600" b="0" dirty="0" smtClean="0"/>
                  <a:t>}</a:t>
                </a:r>
              </a:p>
              <a:p>
                <a:r>
                  <a:rPr lang="en-US" altLang="zh-CN" sz="1000" dirty="0" smtClean="0"/>
                  <a:t>2x</a:t>
                </a:r>
                <a:r>
                  <a:rPr lang="en-US" altLang="zh-CN" sz="1000" dirty="0" smtClean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10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000" baseline="-25000" dirty="0" smtClean="0">
                    <a:solidFill>
                      <a:schemeClr val="tx1"/>
                    </a:solidFill>
                  </a:rPr>
                  <a:t>160MHz_Upper </a:t>
                </a:r>
                <a:r>
                  <a:rPr lang="en-US" altLang="zh-CN" sz="1000" b="0" dirty="0" smtClean="0"/>
                  <a:t>=</a:t>
                </a:r>
                <a:r>
                  <a:rPr lang="en-US" altLang="zh-CN" sz="1000" dirty="0"/>
                  <a:t> 2x</a:t>
                </a:r>
                <a:r>
                  <a:rPr lang="en-US" altLang="zh-CN" sz="1000" dirty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100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000" baseline="-25000" dirty="0">
                    <a:solidFill>
                      <a:schemeClr val="tx1"/>
                    </a:solidFill>
                  </a:rPr>
                  <a:t>160MHz_Lower</a:t>
                </a:r>
                <a:endParaRPr lang="en-US" altLang="zh-CN" sz="1000" b="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254" y="1447800"/>
                <a:ext cx="8085746" cy="4113213"/>
              </a:xfrm>
              <a:blipFill rotWithShape="0">
                <a:blip r:embed="rId2"/>
                <a:stretch>
                  <a:fillRect l="-377" t="-445" b="-53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623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xmlns="" id="{D07D55EE-BA09-4EC5-A00B-83B8535010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1749951"/>
          <a:ext cx="7769894" cy="214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:a16="http://schemas.microsoft.com/office/drawing/2014/main" xmlns="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:a16="http://schemas.microsoft.com/office/drawing/2014/main" xmlns="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6.8645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8.0269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9.0745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</a:t>
            </a:r>
            <a:r>
              <a:rPr lang="en-US" altLang="zh-CN" dirty="0" smtClean="0">
                <a:solidFill>
                  <a:schemeClr val="tx1"/>
                </a:solidFill>
              </a:rPr>
              <a:t>1 </a:t>
            </a:r>
            <a:r>
              <a:rPr lang="en-US" altLang="zh-CN" dirty="0" smtClean="0">
                <a:solidFill>
                  <a:schemeClr val="tx1"/>
                </a:solidFill>
              </a:rPr>
              <a:t>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:a16="http://schemas.microsoft.com/office/drawing/2014/main" xmlns="" id="{BCA37DC2-0396-4DF4-A724-CD26E0141EA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4138781"/>
          <a:ext cx="7769893" cy="2262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:a16="http://schemas.microsoft.com/office/drawing/2014/main" xmlns="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7.3472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8.5628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9.6763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8.1829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7777658" y="390271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&amp; 4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59126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7907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02402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3082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50503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278203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0106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2392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46783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219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</a:t>
            </a:r>
            <a:r>
              <a:rPr lang="en-US" altLang="zh-CN" dirty="0" smtClean="0">
                <a:solidFill>
                  <a:schemeClr val="tx1"/>
                </a:solidFill>
              </a:rPr>
              <a:t>1 </a:t>
            </a:r>
            <a:r>
              <a:rPr lang="en-US" altLang="zh-CN" dirty="0" smtClean="0">
                <a:solidFill>
                  <a:schemeClr val="tx1"/>
                </a:solidFill>
              </a:rPr>
              <a:t>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371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:a16="http://schemas.microsoft.com/office/drawing/2014/main" xmlns="" id="{297FD313-C9C9-4D98-BBF2-911CCD1C322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335" y="1676400"/>
          <a:ext cx="7748658" cy="2068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:a16="http://schemas.microsoft.com/office/drawing/2014/main" xmlns="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7.4499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8.6291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8.6909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8.3240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443763"/>
                  </a:ext>
                </a:extLst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/>
          </p:nvPr>
        </p:nvGraphicFramePr>
        <p:xfrm>
          <a:off x="539554" y="4038600"/>
          <a:ext cx="7461448" cy="239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</a:tblGrid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9.9503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9.4954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9.3479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9.0787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9.834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8.7716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9.5244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8.7827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9.2171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8.7827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8.8965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9.7038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9.3527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8.3182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8.8433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9.3837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9.3124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9.8853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8.8523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8.8747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8.2622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9.6814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9.0595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10.043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8.7657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9.0575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9.0549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8.5889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9.4114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9.8471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8.6334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8.8241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7.9376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8.9745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9.4879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7.9376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8.6498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8.9745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9.4879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8.6498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9.0647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8.4855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9.9838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8.0424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9.9091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7.9129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/>
                        <a:t>9.589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文本框 17"/>
          <p:cNvSpPr txBox="1">
            <a:spLocks noChangeArrowheads="1"/>
          </p:cNvSpPr>
          <p:nvPr/>
        </p:nvSpPr>
        <p:spPr bwMode="auto">
          <a:xfrm>
            <a:off x="8036322" y="5999123"/>
            <a:ext cx="104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6" name="文本框 19"/>
          <p:cNvSpPr txBox="1">
            <a:spLocks noChangeArrowheads="1"/>
          </p:cNvSpPr>
          <p:nvPr/>
        </p:nvSpPr>
        <p:spPr bwMode="auto">
          <a:xfrm>
            <a:off x="7981702" y="3962400"/>
            <a:ext cx="1695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7" name="文本框 20"/>
          <p:cNvSpPr txBox="1">
            <a:spLocks noChangeArrowheads="1"/>
          </p:cNvSpPr>
          <p:nvPr/>
        </p:nvSpPr>
        <p:spPr bwMode="auto">
          <a:xfrm>
            <a:off x="8005763" y="4191000"/>
            <a:ext cx="1138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8" name="文本框 21"/>
          <p:cNvSpPr txBox="1">
            <a:spLocks noChangeArrowheads="1"/>
          </p:cNvSpPr>
          <p:nvPr/>
        </p:nvSpPr>
        <p:spPr bwMode="auto">
          <a:xfrm>
            <a:off x="8036322" y="6200001"/>
            <a:ext cx="1136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9" name="文本框 23"/>
          <p:cNvSpPr txBox="1">
            <a:spLocks noChangeArrowheads="1"/>
          </p:cNvSpPr>
          <p:nvPr/>
        </p:nvSpPr>
        <p:spPr bwMode="auto">
          <a:xfrm>
            <a:off x="8066951" y="5491342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50" name="文本框 21"/>
          <p:cNvSpPr txBox="1">
            <a:spLocks noChangeArrowheads="1"/>
          </p:cNvSpPr>
          <p:nvPr/>
        </p:nvSpPr>
        <p:spPr bwMode="auto">
          <a:xfrm>
            <a:off x="8066951" y="4680091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</a:t>
            </a:r>
            <a:r>
              <a:rPr lang="en-US" altLang="zh-CN" sz="1200" dirty="0">
                <a:solidFill>
                  <a:srgbClr val="0070C0"/>
                </a:solidFill>
              </a:rPr>
              <a:t>x</a:t>
            </a:r>
            <a:r>
              <a:rPr lang="en-US" altLang="zh-CN" sz="1200" dirty="0" smtClean="0">
                <a:solidFill>
                  <a:srgbClr val="0070C0"/>
                </a:solidFill>
              </a:rPr>
              <a:t>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右大括号 25"/>
          <p:cNvSpPr/>
          <p:nvPr/>
        </p:nvSpPr>
        <p:spPr bwMode="auto">
          <a:xfrm>
            <a:off x="8022366" y="4452308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大括号 26"/>
          <p:cNvSpPr/>
          <p:nvPr/>
        </p:nvSpPr>
        <p:spPr bwMode="auto">
          <a:xfrm>
            <a:off x="8021066" y="5271405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75750</TotalTime>
  <Words>1193</Words>
  <Application>Microsoft Office PowerPoint</Application>
  <PresentationFormat>全屏显示(4:3)</PresentationFormat>
  <Paragraphs>717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Tahoma</vt:lpstr>
      <vt:lpstr>Times New Roman</vt:lpstr>
      <vt:lpstr>Wingdings</vt:lpstr>
      <vt:lpstr>Office Theme</vt:lpstr>
      <vt:lpstr>9_主题1</vt:lpstr>
      <vt:lpstr>Equation</vt:lpstr>
      <vt:lpstr>2x EHT-LTFs Sequences Design</vt:lpstr>
      <vt:lpstr>Introduction</vt:lpstr>
      <vt:lpstr>Introduction</vt:lpstr>
      <vt:lpstr>Design Methods[3-4] </vt:lpstr>
      <vt:lpstr>Sequences Design Considerations</vt:lpstr>
      <vt:lpstr>320MHz 2x EHT-LTF</vt:lpstr>
      <vt:lpstr>New Sequences</vt:lpstr>
      <vt:lpstr> 320MHz 2x EHT-LTF </vt:lpstr>
      <vt:lpstr>320MHz 2x EHT-LTF </vt:lpstr>
      <vt:lpstr>New Sequences Simulation Results</vt:lpstr>
      <vt:lpstr>Conclusion</vt:lpstr>
      <vt:lpstr>Reference</vt:lpstr>
      <vt:lpstr>Straw Poll 1</vt:lpstr>
      <vt:lpstr>Straw Poll 2</vt:lpstr>
      <vt:lpstr>Comparison</vt:lpstr>
      <vt:lpstr>Appendix: QAM Data PAPR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1561</cp:revision>
  <cp:lastPrinted>1601-01-01T00:00:00Z</cp:lastPrinted>
  <dcterms:created xsi:type="dcterms:W3CDTF">2015-10-31T00:33:08Z</dcterms:created>
  <dcterms:modified xsi:type="dcterms:W3CDTF">2020-08-17T13:04:20Z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(3)YtnDOdAwYkFl5rbdM2LEKcMtjkHQeWOuwJUGkOZboy3Ge74XrJJa9PeEcTiZwZhYtJvPM6Gn
pmz6zIL0Gsf6YBEX/95caPMhZ44nNyLSb3/3LuTTClWT9O62UXL4g4PS0JwDgupPdpC22TZs
sKudj9C0SETU7zJ7IjefZsdQ7fIq4YJxdeEhHZJTshHBQOH40c8yvAopsc3buavQA9cWlIn6
k5Y0Gh8vwGLcrik1M5</vt:lpwstr>
  </property>
  <property fmtid="{D5CDD505-2E9C-101B-9397-08002B2CF9AE}" pid="3" name="_2015_ms_pID_7253431">
    <vt:lpwstr>0gdfUvQOlqt0R5jDcJ65ypnMltL59tTvslApwC/jpqKgHPETOl0cTu
wS8Cj1xe72xyTMwdLz+45CNCigYMyrxa2JO81lUEfDu5W9hgjN0bApHF2TBvl/ynOVl7xScg
Ws9+Vj0i0Y3CglJPBsKGKXg8ow46crTMZn0a8WHlrJaLAtXvSlodlam7jD9TWhb09SYyrgT8
gp+9F2cNJ9t8UWqrp6DCcaFfd9252w3h4tEB</vt:lpwstr>
  </property>
  <property fmtid="{D5CDD505-2E9C-101B-9397-08002B2CF9AE}" pid="4" name="_2015_ms_pID_7253432">
    <vt:lpwstr>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1596955606</vt:lpwstr>
  </property>
</Properties>
</file>