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69" r:id="rId2"/>
    <p:sldId id="778" r:id="rId3"/>
    <p:sldId id="779" r:id="rId4"/>
    <p:sldId id="780" r:id="rId5"/>
    <p:sldId id="783" r:id="rId6"/>
    <p:sldId id="784" r:id="rId7"/>
    <p:sldId id="1081" r:id="rId8"/>
    <p:sldId id="1094" r:id="rId9"/>
    <p:sldId id="1089" r:id="rId10"/>
    <p:sldId id="781" r:id="rId11"/>
    <p:sldId id="1092" r:id="rId12"/>
    <p:sldId id="1086" r:id="rId13"/>
    <p:sldId id="1083" r:id="rId14"/>
    <p:sldId id="821" r:id="rId15"/>
    <p:sldId id="1084" r:id="rId16"/>
    <p:sldId id="819" r:id="rId17"/>
    <p:sldId id="820" r:id="rId18"/>
    <p:sldId id="1087" r:id="rId19"/>
    <p:sldId id="1090" r:id="rId20"/>
    <p:sldId id="1093" r:id="rId21"/>
  </p:sldIdLst>
  <p:sldSz cx="9144000" cy="6858000" type="screen4x3"/>
  <p:notesSz cx="6934200" cy="9280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wen Chu" initials="LC" lastIdx="1" clrIdx="0"/>
  <p:cmAuthor id="2" name="Payam Torab" initials="PT" lastIdx="3" clrIdx="1"/>
  <p:cmAuthor id="3" name="Duncan Ho" initials="DH" lastIdx="4" clrIdx="2">
    <p:extLst>
      <p:ext uri="{19B8F6BF-5375-455C-9EA6-DF929625EA0E}">
        <p15:presenceInfo xmlns:p15="http://schemas.microsoft.com/office/powerpoint/2012/main" userId="S::dho@qti.qualcomm.com::cdbbd64b-6b86-4896-aca0-3d41c310760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FF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33" autoAdjust="0"/>
    <p:restoredTop sz="94553" autoAdjust="0"/>
  </p:normalViewPr>
  <p:slideViewPr>
    <p:cSldViewPr>
      <p:cViewPr varScale="1">
        <p:scale>
          <a:sx n="127" d="100"/>
          <a:sy n="127" d="100"/>
        </p:scale>
        <p:origin x="196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3156" y="66"/>
      </p:cViewPr>
      <p:guideLst>
        <p:guide orient="horz" pos="2923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fld id="{8092A520-4F1D-4F89-8AF9-8C4529E89EC8}" type="datetime1">
              <a:rPr lang="en-US" smtClean="0"/>
              <a:t>8/28/20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54F3633-8635-49BE-B7DB-4FE733D299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606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85880" y="95706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hangingPunct="0">
              <a:defRPr sz="1400" b="1">
                <a:cs typeface="+mn-cs"/>
              </a:defRPr>
            </a:lvl1pPr>
          </a:lstStyle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hangingPunct="0">
              <a:defRPr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dirty="0">
                <a:cs typeface="+mn-cs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33704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</p:spPr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8E0D2D2B-7445-43A5-B7EB-8B4F1D3BDC97}" type="datetime1">
              <a:rPr lang="en-US" smtClean="0"/>
              <a:t>8/28/20</a:t>
            </a:fld>
            <a:endParaRPr lang="en-US"/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133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Page </a:t>
            </a:r>
            <a:fld id="{B376B859-F927-4FFC-938A-1E85F81B0C78}" type="slidenum">
              <a:rPr lang="en-US" smtClean="0">
                <a:cs typeface="Arial" charset="0"/>
              </a:rPr>
              <a:pPr/>
              <a:t>1</a:t>
            </a:fld>
            <a:endParaRPr lang="en-US">
              <a:cs typeface="Arial" charset="0"/>
            </a:endParaRPr>
          </a:p>
        </p:txBody>
      </p:sp>
      <p:sp>
        <p:nvSpPr>
          <p:cNvPr id="133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133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748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8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u="none" strike="noStrike" baseline="0" dirty="0">
                <a:latin typeface="TimesNewRomanPSMT"/>
              </a:rPr>
              <a:t>Individual TWT can be set up between STAs / TDLS case</a:t>
            </a: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Bcast TWT has to be between AP/STAs per 11ax</a:t>
            </a:r>
          </a:p>
          <a:p>
            <a:pPr algn="l"/>
            <a:endParaRPr lang="en-US" sz="1800" b="0" i="0" u="none" strike="noStrike" baseline="0" dirty="0">
              <a:latin typeface="TimesNewRomanPSMT"/>
            </a:endParaRP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26.8.2 Individual TWT agreements</a:t>
            </a:r>
          </a:p>
          <a:p>
            <a:pPr algn="l"/>
            <a:endParaRPr lang="en-US" sz="1800" b="0" i="0" u="none" strike="noStrike" baseline="0" dirty="0">
              <a:latin typeface="TimesNewRomanPSMT"/>
            </a:endParaRP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— May set the TWT Protection field to 1 to indicate that TXOPs within the TWT SPs shall be initiated</a:t>
            </a: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with a NAV protection mechanism, such as (MU) RTS/CTS, or CTS-to-self frame; otherwise it shall</a:t>
            </a: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set it to 0.</a:t>
            </a: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— An HE STA shall not use the RAW mechanism for protection of TWT SPs.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3BCD5BFD-1E66-4CAF-B6A0-B57D574FABF8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25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34D31193-56AC-43B1-8B6B-1E64D724BF32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44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cts-2-self</a:t>
            </a:r>
          </a:p>
          <a:p>
            <a:pPr marL="228600" indent="-228600">
              <a:buAutoNum type="arabicParenR"/>
            </a:pPr>
            <a:r>
              <a:rPr lang="en-US" dirty="0"/>
              <a:t>Trigger</a:t>
            </a:r>
          </a:p>
          <a:p>
            <a:pPr marL="228600" indent="-228600">
              <a:buAutoNum type="arabicParenR"/>
            </a:pPr>
            <a:r>
              <a:rPr lang="en-US" dirty="0"/>
              <a:t>Let other STA(s) to </a:t>
            </a:r>
            <a:r>
              <a:rPr lang="en-US" dirty="0" err="1"/>
              <a:t>tx</a:t>
            </a:r>
            <a:r>
              <a:rPr lang="en-US" dirty="0"/>
              <a:t> on themselves. We can avoid that.</a:t>
            </a:r>
          </a:p>
          <a:p>
            <a:pPr marL="228600" indent="-228600">
              <a:buAutoNum type="arabicParenR"/>
            </a:pPr>
            <a:r>
              <a:rPr lang="en-US" dirty="0"/>
              <a:t>P2p: </a:t>
            </a:r>
            <a:r>
              <a:rPr lang="en-US" dirty="0" err="1"/>
              <a:t>softAP</a:t>
            </a:r>
            <a:r>
              <a:rPr lang="en-US" dirty="0"/>
              <a:t> / GO they send trigger.</a:t>
            </a:r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8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3BCD5BFD-1E66-4CAF-B6A0-B57D574FABF8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2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cts-2-self</a:t>
            </a:r>
          </a:p>
          <a:p>
            <a:pPr marL="228600" indent="-228600">
              <a:buAutoNum type="arabicParenR"/>
            </a:pPr>
            <a:r>
              <a:rPr lang="en-US" dirty="0"/>
              <a:t>Trigger</a:t>
            </a:r>
          </a:p>
          <a:p>
            <a:pPr marL="228600" indent="-228600">
              <a:buAutoNum type="arabicParenR"/>
            </a:pPr>
            <a:r>
              <a:rPr lang="en-US" dirty="0"/>
              <a:t>Let other STA(s) to </a:t>
            </a:r>
            <a:r>
              <a:rPr lang="en-US" dirty="0" err="1"/>
              <a:t>tx</a:t>
            </a:r>
            <a:r>
              <a:rPr lang="en-US" dirty="0"/>
              <a:t> on themselves. We can avoid that.</a:t>
            </a:r>
          </a:p>
          <a:p>
            <a:pPr marL="228600" indent="-228600">
              <a:buAutoNum type="arabicParenR"/>
            </a:pPr>
            <a:r>
              <a:rPr lang="en-US" dirty="0"/>
              <a:t>P2p: </a:t>
            </a:r>
            <a:r>
              <a:rPr lang="en-US" dirty="0" err="1"/>
              <a:t>softAP</a:t>
            </a:r>
            <a:r>
              <a:rPr lang="en-US" dirty="0"/>
              <a:t> / GO they send trigger.</a:t>
            </a:r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81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cts-2-self</a:t>
            </a:r>
          </a:p>
          <a:p>
            <a:pPr marL="228600" indent="-228600">
              <a:buAutoNum type="arabicParenR"/>
            </a:pPr>
            <a:r>
              <a:rPr lang="en-US" dirty="0"/>
              <a:t>Trigger</a:t>
            </a:r>
          </a:p>
          <a:p>
            <a:pPr marL="228600" indent="-228600">
              <a:buAutoNum type="arabicParenR"/>
            </a:pPr>
            <a:r>
              <a:rPr lang="en-US" dirty="0"/>
              <a:t>Let other STA(s) to </a:t>
            </a:r>
            <a:r>
              <a:rPr lang="en-US" dirty="0" err="1"/>
              <a:t>tx</a:t>
            </a:r>
            <a:r>
              <a:rPr lang="en-US" dirty="0"/>
              <a:t> on themselves. We can avoid that.</a:t>
            </a:r>
          </a:p>
          <a:p>
            <a:pPr marL="228600" indent="-228600">
              <a:buAutoNum type="arabicParenR"/>
            </a:pPr>
            <a:r>
              <a:rPr lang="en-US" dirty="0"/>
              <a:t>P2p: </a:t>
            </a:r>
            <a:r>
              <a:rPr lang="en-US" dirty="0" err="1"/>
              <a:t>softAP</a:t>
            </a:r>
            <a:r>
              <a:rPr lang="en-US" dirty="0"/>
              <a:t> / GO they send trigger.</a:t>
            </a:r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77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34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(verbal discussion: rest following existing protection rules.)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83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Discussion:</a:t>
            </a:r>
          </a:p>
          <a:p>
            <a:r>
              <a:rPr lang="en-US" dirty="0"/>
              <a:t>This is more a clarification. It extends to the second bullet.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FC031767-D285-4332-B5E1-514F7BF7E2C1}" type="datetime1">
              <a:rPr lang="en-US" smtClean="0"/>
              <a:t>8/28/20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2C873923-7103-4AF9-AECF-EE09B40480B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58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BCF1BB2-C288-8E40-BC88-8F74C5696B21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51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 i="0"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B3B72B-49CF-A740-AE67-2D338BB4AB48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989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2A146-6F07-41EF-8958-F5CF356A0B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35AE86-D5F8-EE46-B530-046079477657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93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508759"/>
            <a:ext cx="3808413" cy="50292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508759"/>
            <a:ext cx="3810000" cy="50292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1EFA9E1-901F-8A4F-AE2F-8206E0469E86}"/>
              </a:ext>
            </a:extLst>
          </p:cNvPr>
          <p:cNvSpPr>
            <a:spLocks noGrp="1"/>
          </p:cNvSpPr>
          <p:nvPr>
            <p:ph type="dt" idx="13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99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BB3C93B-1A5E-684D-A603-0432B37D9A2A}"/>
              </a:ext>
            </a:extLst>
          </p:cNvPr>
          <p:cNvSpPr>
            <a:spLocks noGrp="1"/>
          </p:cNvSpPr>
          <p:nvPr>
            <p:ph type="dt" idx="13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DFF71C7E-BB34-1E41-982C-63CEF188F5CC}"/>
              </a:ext>
            </a:extLst>
          </p:cNvPr>
          <p:cNvSpPr>
            <a:spLocks noGrp="1" noChangeArrowheads="1"/>
          </p:cNvSpPr>
          <p:nvPr>
            <p:ph type="sldNum" idx="14"/>
          </p:nvPr>
        </p:nvSpPr>
        <p:spPr bwMode="auto">
          <a:xfrm>
            <a:off x="4283968" y="6537960"/>
            <a:ext cx="54864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 sz="9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7614916F-BBEF-4684-B6F5-1E636F42BA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1B8D9AA-495D-0443-9F90-F1BD7FAA3FE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394960" y="6537961"/>
            <a:ext cx="3200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07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9DA8455-179A-3E4C-B4A8-A2DA81D15D88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01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0FEB86-2D24-A44F-971D-5B32DFFDD2E0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01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CF99466-7356-0C41-9339-0A465D438646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9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1" y="685802"/>
            <a:ext cx="1941513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2"/>
            <a:ext cx="56769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283968" y="6537960"/>
            <a:ext cx="54864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A8B3328-45B1-7440-A84F-0771E0244507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5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1" y="594360"/>
            <a:ext cx="790956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" name="Date Placeholder 3"/>
          <p:cNvSpPr txBox="1">
            <a:spLocks/>
          </p:cNvSpPr>
          <p:nvPr/>
        </p:nvSpPr>
        <p:spPr bwMode="auto">
          <a:xfrm>
            <a:off x="5829300" y="365760"/>
            <a:ext cx="27432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33694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endParaRPr kumimoji="0" lang="en-GB" sz="13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909560" cy="4937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797" y="594360"/>
            <a:ext cx="790956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1350" dirty="0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684213" y="6537960"/>
            <a:ext cx="54864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9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537960"/>
            <a:ext cx="78867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135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30722E2-09F1-A440-9C67-1062A586F7ED}"/>
              </a:ext>
            </a:extLst>
          </p:cNvPr>
          <p:cNvSpPr>
            <a:spLocks noGrp="1"/>
          </p:cNvSpPr>
          <p:nvPr>
            <p:ph type="dt" idx="2"/>
          </p:nvPr>
        </p:nvSpPr>
        <p:spPr>
          <a:xfrm>
            <a:off x="684214" y="320040"/>
            <a:ext cx="2743200" cy="228600"/>
          </a:xfrm>
          <a:prstGeom prst="rect">
            <a:avLst/>
          </a:prstGeom>
        </p:spPr>
        <p:txBody>
          <a:bodyPr lIns="0" tIns="0" rIns="0" bIns="0"/>
          <a:lstStyle>
            <a:lvl1pPr>
              <a:defRPr b="1"/>
            </a:lvl1pPr>
          </a:lstStyle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E89F20AF-BCB3-D24B-B0BA-4D3884E11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7960" y="320040"/>
            <a:ext cx="2057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noAutofit/>
          </a:bodyPr>
          <a:lstStyle/>
          <a:p>
            <a:pPr algn="r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350" b="1" dirty="0">
                <a:solidFill>
                  <a:srgbClr val="000000"/>
                </a:solidFill>
              </a:rPr>
              <a:t>IEEE 802.11-20/1046r1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4674C1EC-8F9C-3147-B768-BF181B2A0708}"/>
              </a:ext>
            </a:extLst>
          </p:cNvPr>
          <p:cNvSpPr>
            <a:spLocks noGrp="1" noChangeArrowheads="1"/>
          </p:cNvSpPr>
          <p:nvPr>
            <p:ph type="sldNum" idx="4"/>
          </p:nvPr>
        </p:nvSpPr>
        <p:spPr bwMode="auto">
          <a:xfrm>
            <a:off x="4283968" y="6537960"/>
            <a:ext cx="54864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 sz="9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7614916F-BBEF-4684-B6F5-1E636F42BA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60FBA31-6A64-BB49-9D04-A82D54341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4960" y="6537961"/>
            <a:ext cx="3200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4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hdr="0"/>
  <p:txStyles>
    <p:titleStyle>
      <a:lvl1pPr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000000"/>
          </a:solidFill>
          <a:latin typeface="+mj-lt"/>
          <a:ea typeface="+mj-ea"/>
          <a:cs typeface="+mj-cs"/>
        </a:defRPr>
      </a:lvl1pPr>
      <a:lvl2pPr marL="557213" indent="-214313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8572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2001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15430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18859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2288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25717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2914650" indent="-171450" algn="ctr" defTabSz="336947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257175" indent="-257175" algn="l" defTabSz="336947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1800" b="1">
          <a:solidFill>
            <a:srgbClr val="000000"/>
          </a:solidFill>
          <a:latin typeface="+mn-lt"/>
          <a:ea typeface="+mn-ea"/>
          <a:cs typeface="+mn-cs"/>
        </a:defRPr>
      </a:lvl1pPr>
      <a:lvl2pPr marL="600075" indent="-257175" algn="l" defTabSz="336947" rtl="0" eaLnBrk="1" fontAlgn="base" hangingPunct="1">
        <a:spcBef>
          <a:spcPts val="375"/>
        </a:spcBef>
        <a:spcAft>
          <a:spcPct val="0"/>
        </a:spcAft>
        <a:buClr>
          <a:srgbClr val="000000"/>
        </a:buClr>
        <a:buSzPct val="100000"/>
        <a:buFont typeface="Courier New" charset="0"/>
        <a:buChar char="o"/>
        <a:defRPr sz="1600">
          <a:solidFill>
            <a:srgbClr val="000000"/>
          </a:solidFill>
          <a:latin typeface="+mn-lt"/>
          <a:ea typeface="+mn-ea"/>
        </a:defRPr>
      </a:lvl2pPr>
      <a:lvl3pPr marL="900113" indent="-214313" algn="l" defTabSz="336947" rtl="0" eaLnBrk="1" fontAlgn="base" hangingPunct="1">
        <a:spcBef>
          <a:spcPts val="338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243013" indent="-214313" algn="l" defTabSz="336947" rtl="0" eaLnBrk="1" fontAlgn="base" hangingPunct="1">
        <a:spcBef>
          <a:spcPts val="300"/>
        </a:spcBef>
        <a:spcAft>
          <a:spcPct val="0"/>
        </a:spcAft>
        <a:buClr>
          <a:srgbClr val="000000"/>
        </a:buClr>
        <a:buSzPct val="100000"/>
        <a:buFont typeface="Wingdings" charset="2"/>
        <a:buChar char="§"/>
        <a:defRPr sz="1200">
          <a:solidFill>
            <a:srgbClr val="000000"/>
          </a:solidFill>
          <a:latin typeface="+mn-lt"/>
          <a:ea typeface="+mn-ea"/>
        </a:defRPr>
      </a:lvl4pPr>
      <a:lvl5pPr marL="1543050" indent="-171450" algn="l" defTabSz="336947" rtl="0" eaLnBrk="1" fontAlgn="base" hangingPunct="1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000">
          <a:solidFill>
            <a:srgbClr val="000000"/>
          </a:solidFill>
          <a:latin typeface="+mn-lt"/>
          <a:ea typeface="+mn-ea"/>
        </a:defRPr>
      </a:lvl5pPr>
      <a:lvl6pPr marL="1885950" indent="-171450" algn="l" defTabSz="336947" rtl="0" eaLnBrk="1" fontAlgn="base" hangingPunct="1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000000"/>
          </a:solidFill>
          <a:latin typeface="+mn-lt"/>
          <a:ea typeface="+mn-ea"/>
        </a:defRPr>
      </a:lvl6pPr>
      <a:lvl7pPr marL="2228850" indent="-171450" algn="l" defTabSz="336947" rtl="0" eaLnBrk="1" fontAlgn="base" hangingPunct="1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000000"/>
          </a:solidFill>
          <a:latin typeface="+mn-lt"/>
          <a:ea typeface="+mn-ea"/>
        </a:defRPr>
      </a:lvl7pPr>
      <a:lvl8pPr marL="2571750" indent="-171450" algn="l" defTabSz="336947" rtl="0" eaLnBrk="1" fontAlgn="base" hangingPunct="1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000000"/>
          </a:solidFill>
          <a:latin typeface="+mn-lt"/>
          <a:ea typeface="+mn-ea"/>
        </a:defRPr>
      </a:lvl8pPr>
      <a:lvl9pPr marL="2914650" indent="-171450" algn="l" defTabSz="336947" rtl="0" eaLnBrk="1" fontAlgn="base" hangingPunct="1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unyuhu@fb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ho@qti.qualcomm.com" TargetMode="External"/><Relationship Id="rId5" Type="http://schemas.openxmlformats.org/officeDocument/2006/relationships/hyperlink" Target="mailto:gcherian@qti.qualcomm.com" TargetMode="External"/><Relationship Id="rId4" Type="http://schemas.openxmlformats.org/officeDocument/2006/relationships/hyperlink" Target="mailto:torab@ieee.or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2020-07-29</a:t>
            </a: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066800"/>
          </a:xfrm>
        </p:spPr>
        <p:txBody>
          <a:bodyPr/>
          <a:lstStyle/>
          <a:p>
            <a:r>
              <a:rPr lang="en-GB" dirty="0"/>
              <a:t>Protected TWT Enhancement</a:t>
            </a:r>
            <a:br>
              <a:rPr lang="en-GB" dirty="0"/>
            </a:br>
            <a:r>
              <a:rPr lang="en-GB" dirty="0"/>
              <a:t>for Latency Sensitive Traffic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2"/>
          </p:nvPr>
        </p:nvSpPr>
        <p:spPr>
          <a:xfrm>
            <a:off x="696912" y="332601"/>
            <a:ext cx="1284287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August 2020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4E1A0C1-411E-0348-8C0C-50807DC70ECB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5349240" y="6537960"/>
            <a:ext cx="3223260" cy="228600"/>
          </a:xfrm>
        </p:spPr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553EBBC-B6A1-44FF-937F-284DD69AC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580662"/>
              </p:ext>
            </p:extLst>
          </p:nvPr>
        </p:nvGraphicFramePr>
        <p:xfrm>
          <a:off x="826257" y="2627890"/>
          <a:ext cx="7772401" cy="2247588"/>
        </p:xfrm>
        <a:graphic>
          <a:graphicData uri="http://schemas.openxmlformats.org/drawingml/2006/table">
            <a:tbl>
              <a:tblPr/>
              <a:tblGrid>
                <a:gridCol w="1801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0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240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34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effectLst/>
                          <a:latin typeface="Times New Roman"/>
                        </a:rPr>
                        <a:t>Name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</a:rPr>
                        <a:t>Affiliations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</a:rPr>
                        <a:t>Address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</a:rPr>
                        <a:t>Phone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</a:rPr>
                        <a:t>email</a:t>
                      </a:r>
                      <a:endParaRPr lang="en-US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Chunyu Hu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Facebook Inc.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1 Hacker way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 Menlo Park, CA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hlinkClick r:id="rId3"/>
                        </a:rPr>
                        <a:t>chunyuhu@fb.com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Payam Torab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hlinkClick r:id="rId4"/>
                        </a:rPr>
                        <a:t>torab@ieee.org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9942402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George Cherian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Qualcomm Inc.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5665 Morehouse Dr, San Diego CA 92131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  <a:hlinkClick r:id="rId5"/>
                        </a:rPr>
                        <a:t>gcherian@qti.qualcomm.com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7578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Duncan Ho</a:t>
                      </a: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hlinkClick r:id="rId6"/>
                        </a:rPr>
                        <a:t>dho@qti.qualcomm.com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871747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203131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96" marR="606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04636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E517A4-CE53-40ED-8E74-25FD1CDB1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8763000" cy="5090160"/>
          </a:xfrm>
        </p:spPr>
        <p:txBody>
          <a:bodyPr/>
          <a:lstStyle/>
          <a:p>
            <a:r>
              <a:rPr lang="en-US" sz="2000" dirty="0"/>
              <a:t>802.11ax D6.1 has defined:</a:t>
            </a:r>
          </a:p>
          <a:p>
            <a:pPr lvl="1"/>
            <a:r>
              <a:rPr lang="en-US" sz="1800" dirty="0"/>
              <a:t>Individual TWT:</a:t>
            </a:r>
          </a:p>
          <a:p>
            <a:pPr lvl="1"/>
            <a:endParaRPr lang="en-US" sz="1800" b="1" dirty="0"/>
          </a:p>
          <a:p>
            <a:pPr lvl="1"/>
            <a:endParaRPr lang="en-US" sz="1800" b="1" dirty="0"/>
          </a:p>
          <a:p>
            <a:pPr lvl="1"/>
            <a:endParaRPr lang="en-US" sz="1800" b="1" dirty="0"/>
          </a:p>
          <a:p>
            <a:pPr marL="342900" lvl="1" indent="0">
              <a:buNone/>
            </a:pPr>
            <a:endParaRPr lang="en-US" sz="1800" b="1" dirty="0"/>
          </a:p>
          <a:p>
            <a:pPr lvl="1"/>
            <a:r>
              <a:rPr lang="en-US" sz="1800" dirty="0"/>
              <a:t>Broadcast TWT</a:t>
            </a:r>
          </a:p>
          <a:p>
            <a:pPr lvl="1"/>
            <a:endParaRPr lang="en-US" sz="1800" b="1" dirty="0"/>
          </a:p>
          <a:p>
            <a:pPr lvl="1"/>
            <a:endParaRPr lang="en-US" sz="1800" b="1" dirty="0"/>
          </a:p>
          <a:p>
            <a:pPr lvl="1"/>
            <a:endParaRPr lang="en-US" sz="1800" b="1" dirty="0"/>
          </a:p>
          <a:p>
            <a:pPr lvl="1"/>
            <a:endParaRPr lang="en-US" sz="1800" b="1" dirty="0"/>
          </a:p>
          <a:p>
            <a:pPr lvl="1"/>
            <a:endParaRPr lang="en-US" sz="1800" b="1" dirty="0"/>
          </a:p>
          <a:p>
            <a:r>
              <a:rPr lang="en-US" sz="2000" dirty="0">
                <a:solidFill>
                  <a:schemeClr val="tx1"/>
                </a:solidFill>
              </a:rPr>
              <a:t>Propose: change bit-15 of the Request Type field to be &lt;TWT Protection&gt;, same as for Individual TWT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15F577-01BD-4156-80FD-1E54E3D2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TWT Protection Field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4B028D-E63D-497D-AD01-692CD072312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5B546-42A2-4D47-9825-BFF005136F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899B00A-5B4B-4ED3-8A8A-30671CAA5876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E07A843-BBC8-4547-905F-F614C257E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471" y="2128641"/>
            <a:ext cx="5376329" cy="12611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D4BBA4-44B4-49F2-8103-0142C0CDD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3941632"/>
            <a:ext cx="5638800" cy="121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4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9AAF84-2A2B-4D4C-9DA1-30A662D3C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3657600"/>
          </a:xfrm>
        </p:spPr>
        <p:txBody>
          <a:bodyPr/>
          <a:lstStyle/>
          <a:p>
            <a:r>
              <a:rPr lang="en-US" sz="2000" dirty="0"/>
              <a:t>A STA needs to learn the protected broadcast TWT sessions</a:t>
            </a:r>
          </a:p>
          <a:p>
            <a:pPr lvl="1"/>
            <a:r>
              <a:rPr lang="en-US" sz="1800" dirty="0"/>
              <a:t>=&gt; The AP shall include sufficient info of these TWT sessions in the Beacon/Probe Response</a:t>
            </a:r>
          </a:p>
          <a:p>
            <a:r>
              <a:rPr lang="en-US" sz="2000" dirty="0"/>
              <a:t>A STA shall include its own traffic and QoS requirement when requesting for a TWT session</a:t>
            </a:r>
          </a:p>
          <a:p>
            <a:pPr lvl="1"/>
            <a:r>
              <a:rPr lang="en-US" sz="1800" dirty="0"/>
              <a:t>=&gt; This allows the AP to perform admission control (accept/reject the request) and update its scheduling</a:t>
            </a:r>
          </a:p>
          <a:p>
            <a:r>
              <a:rPr lang="en-US" sz="2000" dirty="0"/>
              <a:t>To avoid abuse by the STAs, the AP shall announce a policy </a:t>
            </a:r>
          </a:p>
          <a:p>
            <a:pPr lvl="1"/>
            <a:r>
              <a:rPr lang="en-US" sz="1800" dirty="0"/>
              <a:t>That limits the type of traffic that it can accept for the protected TWT sessions, and/or</a:t>
            </a:r>
          </a:p>
          <a:p>
            <a:pPr lvl="1"/>
            <a:r>
              <a:rPr lang="en-US" sz="1800" dirty="0"/>
              <a:t>Limits the amount of time allocated to each and total protected TWT sessions.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4DE380-002C-4B9E-95C2-5646AC748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94360"/>
            <a:ext cx="7909560" cy="633718"/>
          </a:xfrm>
        </p:spPr>
        <p:txBody>
          <a:bodyPr/>
          <a:lstStyle/>
          <a:p>
            <a:r>
              <a:rPr lang="en-US" dirty="0"/>
              <a:t>What else is Needed?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3B7-D460-49EC-8469-C003639576B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D639C-6726-46C1-96D2-910CA138A6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EAE87F1-9372-4F14-8873-88A57E1DDA2E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854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5A452F-9587-7043-8F9A-FC7F20107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9377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Do you agree to add to the </a:t>
            </a:r>
            <a:r>
              <a:rPr lang="en-US" sz="2000" dirty="0" err="1"/>
              <a:t>TGbe</a:t>
            </a:r>
            <a:r>
              <a:rPr lang="en-US" sz="2000" dirty="0"/>
              <a:t> SFD (in R1), a mode where an AP shall be able to announce protected TWT session(s) such that: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A STA carrying latency sensitive traffic may choose to join the protected TWT session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Any STA that accesses the medium shall end its TXOP before the start of the protected SP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5AA261-37F2-3245-A0C0-2E2FA0B88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C7416-3D84-C04B-8214-F9F7621AE17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3A7CF1-C81B-504E-9F02-FAB6904EAB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B0813A9-3E1C-474D-B09B-EDDDA9F66179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802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4A7479-E27F-466A-B932-F41BBAD58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t>Do you agree to add to the TGbe SFD (</a:t>
            </a:r>
            <a:r>
              <a:rPr lang="en-US" sz="2400" dirty="0">
                <a:latin typeface="Times New Roman"/>
                <a:ea typeface="MS Gothic"/>
              </a:rPr>
              <a:t>in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t> R1):</a:t>
            </a:r>
          </a:p>
          <a:p>
            <a:pPr lvl="1"/>
            <a:r>
              <a:rPr lang="en-US" sz="2000" dirty="0">
                <a:latin typeface="Times New Roman"/>
                <a:ea typeface="MS Gothic"/>
                <a:cs typeface="+mn-cs"/>
              </a:rPr>
              <a:t>Within a protected TWT SP, a STA that is a member of the TWT session shall be able to access the medium within this SP through one of the following means:</a:t>
            </a:r>
          </a:p>
          <a:p>
            <a:pPr lvl="2">
              <a:spcBef>
                <a:spcPts val="600"/>
              </a:spcBef>
            </a:pPr>
            <a:r>
              <a:rPr lang="en-US" sz="1800" dirty="0">
                <a:latin typeface="Times New Roman"/>
                <a:ea typeface="MS Gothic"/>
                <a:cs typeface="+mn-cs"/>
              </a:rPr>
              <a:t>As a triggered PPDU sent in response to a trigger frame</a:t>
            </a:r>
          </a:p>
          <a:p>
            <a:pPr lvl="2">
              <a:spcBef>
                <a:spcPts val="600"/>
              </a:spcBef>
            </a:pPr>
            <a:r>
              <a:rPr lang="en-US" sz="1800" dirty="0">
                <a:latin typeface="Times New Roman"/>
                <a:ea typeface="MS Gothic"/>
                <a:cs typeface="+mn-cs"/>
              </a:rPr>
              <a:t>An SU PPDU using EDCA</a:t>
            </a:r>
          </a:p>
          <a:p>
            <a:pPr lvl="2">
              <a:spcBef>
                <a:spcPts val="600"/>
              </a:spcBef>
            </a:pPr>
            <a:endParaRPr lang="en-US" sz="1800" dirty="0">
              <a:latin typeface="Times New Roman"/>
              <a:ea typeface="MS Gothic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1006CE-8684-407B-AE74-08C28F1D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55F02-C9EE-400C-81AF-B379A4384D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4E98B-B7CA-4A8E-94B8-D9B3A7B2DEA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BB64B28-D92C-42B6-B264-D20DE4CE7521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11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73040B-D524-45B7-B82A-E016EAF76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/>
              <a:t>Do you agree that the TGbe SFD shall include (in R1) the support of protected TWT in Broadcast TWT as described below:</a:t>
            </a:r>
          </a:p>
          <a:p>
            <a:pPr lvl="1"/>
            <a:r>
              <a:rPr lang="en-US" sz="2000" dirty="0"/>
              <a:t>Change the Reserved bit in Figure 9-688a as in 802.11ax D6.1 to TWT Protection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070975-9298-4107-A258-5E98D2848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2C9F2-E565-4916-AAF2-3C5478DA079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ABC73-5AED-46FA-B099-28578ACCF3E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0DDBE2F-EF87-4B0C-8551-8B60E1117111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EC2035-BEB5-4792-9486-AF08F7A62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513" y="4020312"/>
            <a:ext cx="63055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655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C65F26-230A-42B5-9191-AB532282B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/>
              <a:t>Do you agree to add to the TGbe SFD (in R1):</a:t>
            </a:r>
          </a:p>
          <a:p>
            <a:pPr lvl="1"/>
            <a:r>
              <a:rPr lang="en-US" sz="2000" dirty="0"/>
              <a:t>The definition and usage of a special MAC address to indicate a group of STAs that are part of a TWT session, identified by &lt;MAC address, TWT indicator&gt;</a:t>
            </a:r>
          </a:p>
          <a:p>
            <a:pPr lvl="2"/>
            <a:r>
              <a:rPr lang="en-US" sz="1800" dirty="0"/>
              <a:t>Format TBD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Note: the TWT session could be broadcast or individual</a:t>
            </a:r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90D691-83C1-454E-A992-6B3FF155E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FB5222-ECD6-4F17-B873-32E114ABB6E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B4465-4D65-4CA8-902E-F294ADEAA8C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E38F28E-3825-4461-8EC4-15CD65A79E38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085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428202-A162-4940-A08F-8E25B3171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9377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dirty="0"/>
              <a:t>Do you agree that the TGbe SFD shall add (in R1):</a:t>
            </a:r>
          </a:p>
          <a:p>
            <a:pPr lvl="1"/>
            <a:r>
              <a:rPr lang="en-US" sz="2000" dirty="0"/>
              <a:t>A TBD signaling procedure to associate a protected TWT session with indicated TID(s)</a:t>
            </a:r>
          </a:p>
          <a:p>
            <a:pPr lvl="1"/>
            <a:r>
              <a:rPr lang="en-US" sz="2000" dirty="0"/>
              <a:t>Another TBD signaling procedure to associate the TCLAS with the TID</a:t>
            </a:r>
          </a:p>
          <a:p>
            <a:pPr lvl="1"/>
            <a:endParaRPr lang="en-US" sz="2000" dirty="0">
              <a:highlight>
                <a:srgbClr val="FFFF00"/>
              </a:highlight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850E50-2B09-416F-9A38-71DAD9E2C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#5</a:t>
            </a:r>
            <a:endParaRPr lang="en-US" strike="sngStrik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361C2F-F2A1-47CE-B035-BA29D13D6F6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C0EA0-4F01-432E-B6D7-C05C0FF631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C7A74A-8DB8-4CCC-807D-8ABEDEA02776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480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9A7425-33C2-4215-ACE9-568AA4781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marR="0" lvl="0" indent="-257175" algn="l" defTabSz="336947" rtl="0" eaLnBrk="1" fontAlgn="base" latinLnBrk="0" hangingPunct="1">
              <a:lnSpc>
                <a:spcPct val="100000"/>
              </a:lnSpc>
              <a:spcBef>
                <a:spcPts val="45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t>Do you agree that the TGbe SFD shall add support that (in R1):</a:t>
            </a:r>
          </a:p>
          <a:p>
            <a:pPr lvl="1">
              <a:defRPr/>
            </a:pPr>
            <a:r>
              <a:rPr lang="en-US" sz="2000" dirty="0"/>
              <a:t>An AP shall include sufficient information (detailed Signaling TBD) of the protected TWT sessions in the Beacon and Probe Response for a STA to:</a:t>
            </a:r>
          </a:p>
          <a:p>
            <a:pPr lvl="2">
              <a:defRPr/>
            </a:pPr>
            <a:r>
              <a:rPr lang="en-US" sz="1800" dirty="0"/>
              <a:t>Understand the SP start boundary</a:t>
            </a:r>
          </a:p>
          <a:p>
            <a:pPr lvl="2">
              <a:defRPr/>
            </a:pPr>
            <a:r>
              <a:rPr lang="en-US" sz="1800" dirty="0"/>
              <a:t>Decide whether to join such a TWT session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033003-DD05-4FF2-903E-BE9A36238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BFEB4-D3EA-4FED-BE1E-A70A5B1212F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D24CB4-9761-4C00-9899-B450246DD5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F8CB3E-4633-45E7-B7AD-D636842F7F03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54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D4BBCF-7B64-3946-8C45-FBD2A13A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Do you agree to add to the </a:t>
            </a:r>
            <a:r>
              <a:rPr lang="en-US" sz="2400" dirty="0" err="1"/>
              <a:t>TGbe</a:t>
            </a:r>
            <a:r>
              <a:rPr lang="en-US" sz="2400" dirty="0"/>
              <a:t> SFD (in R1):</a:t>
            </a:r>
          </a:p>
          <a:p>
            <a:pPr lvl="1"/>
            <a:r>
              <a:rPr lang="en-US" sz="2000" dirty="0"/>
              <a:t>An AP shall be able to announce protected TWT session(s) that are for P2P STAs such that:</a:t>
            </a:r>
          </a:p>
          <a:p>
            <a:pPr lvl="2"/>
            <a:r>
              <a:rPr lang="en-US" sz="1800" dirty="0"/>
              <a:t>Only P2P STAs that are member of the TWT session can access the medium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AB9C73-EF3A-F645-AA03-A41AA9EEC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#7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517B6-E3CF-9849-99DB-6BB0DB877F4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322A4E-A43D-2F49-83F5-7512046303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421F33-B15F-4F46-8162-8838B74BB342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72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D4BBCF-7B64-3946-8C45-FBD2A13A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Do you agree to add to the </a:t>
            </a:r>
            <a:r>
              <a:rPr lang="en-US" sz="2400" dirty="0" err="1"/>
              <a:t>TGbe</a:t>
            </a:r>
            <a:r>
              <a:rPr lang="en-US" sz="2400" dirty="0"/>
              <a:t> SFD (in R1):</a:t>
            </a:r>
          </a:p>
          <a:p>
            <a:pPr lvl="1"/>
            <a:r>
              <a:rPr lang="en-US" sz="2000" dirty="0"/>
              <a:t>An AP shall be able to announce a policy for admitting a STA into a protected TWT session</a:t>
            </a:r>
          </a:p>
          <a:p>
            <a:pPr lvl="1"/>
            <a:endParaRPr lang="en-US" sz="2000" dirty="0"/>
          </a:p>
          <a:p>
            <a:pPr marL="342900" lvl="1" indent="0">
              <a:buNone/>
            </a:pPr>
            <a:r>
              <a:rPr lang="en-US" sz="2000" dirty="0"/>
              <a:t>Note: may need to define a new term for the protected TWT session with additional access rules as described in this document</a:t>
            </a:r>
          </a:p>
          <a:p>
            <a:pPr lvl="1"/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AB9C73-EF3A-F645-AA03-A41AA9EEC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517B6-E3CF-9849-99DB-6BB0DB877F4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322A4E-A43D-2F49-83F5-7512046303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3421F33-B15F-4F46-8162-8838B74BB342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70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D564AA-1BDD-484A-8FB5-16A5AFC2A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Discuss a solution in R1 timeline based on protected TWT to provide latency sensitive traffic more predictable latency performance</a:t>
            </a:r>
          </a:p>
          <a:p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DCF611-A6AC-174C-830A-DE5BD870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DE074D-D0C0-6F4D-99BC-E66FC246E3A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033F6-69C5-C040-91AA-F1EBCC1168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4503CCD-5AC5-504E-AC1A-66C5EA4A3FDE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262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9A7425-33C2-4215-ACE9-568AA4781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600"/>
              </a:spcAft>
              <a:defRPr/>
            </a:pPr>
            <a:r>
              <a:rPr lang="en-US" sz="2400" dirty="0"/>
              <a:t>Do you agree to add to the </a:t>
            </a:r>
            <a:r>
              <a:rPr lang="en-US" sz="2400" dirty="0" err="1"/>
              <a:t>TGbe</a:t>
            </a:r>
            <a:r>
              <a:rPr lang="en-US" sz="2400" dirty="0"/>
              <a:t> SFD (in R1) the following:</a:t>
            </a:r>
          </a:p>
          <a:p>
            <a:pPr lvl="1">
              <a:defRPr/>
            </a:pPr>
            <a:r>
              <a:rPr lang="en-US" sz="2000" dirty="0">
                <a:latin typeface="Times New Roman"/>
                <a:ea typeface="MS Gothic"/>
              </a:rPr>
              <a:t>A STA shall include its traffic and QoS requirements (e.g., </a:t>
            </a:r>
            <a:r>
              <a:rPr lang="en-US" sz="2000" dirty="0"/>
              <a:t>latency delay tolerance, </a:t>
            </a:r>
            <a:r>
              <a:rPr lang="en-US" sz="2000" dirty="0">
                <a:latin typeface="Times New Roman"/>
                <a:ea typeface="MS Gothic"/>
              </a:rPr>
              <a:t>throughput needs, periodicity, offset, etc.) when requesting for a protected TWT session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033003-DD05-4FF2-903E-BE9A36238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#9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BFEB4-D3EA-4FED-BE1E-A70A5B1212F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D24CB4-9761-4C00-9899-B450246DD5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F8CB3E-4633-45E7-B7AD-D636842F7F03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37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1EF0C7-B44F-4C5E-B0DD-306F13976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199"/>
            <a:ext cx="7909560" cy="2216617"/>
          </a:xfrm>
        </p:spPr>
        <p:txBody>
          <a:bodyPr/>
          <a:lstStyle/>
          <a:p>
            <a:r>
              <a:rPr lang="en-US" dirty="0"/>
              <a:t>11-20/1045 proposed a general channel access that provides a more predictable latency performance to latency sensitive traffic</a:t>
            </a:r>
          </a:p>
          <a:p>
            <a:pPr lvl="1"/>
            <a:r>
              <a:rPr lang="en-US" dirty="0"/>
              <a:t>Can work with TWT/U-APSD for power saving gain</a:t>
            </a:r>
          </a:p>
          <a:p>
            <a:r>
              <a:rPr lang="en-US" dirty="0"/>
              <a:t>This contribution discusses an approach in R1 timeline based on protected TWT</a:t>
            </a:r>
          </a:p>
          <a:p>
            <a:pPr lvl="1"/>
            <a:r>
              <a:rPr lang="en-US" dirty="0"/>
              <a:t>Intending to leveraging existing support in meeting timeline</a:t>
            </a:r>
          </a:p>
          <a:p>
            <a:pPr lvl="1"/>
            <a:r>
              <a:rPr lang="en-US" dirty="0"/>
              <a:t>Trade off with some flexibility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F6942B-33C7-46D6-9B6C-378822D4B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C6505-B543-40BE-A401-54BEDC9591E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94E54D-03BB-42EF-BFED-88A47CB3F82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952A687-27FA-44AF-8D3F-F2C4FA72EEC2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5AD8CF8-4D91-46DB-813B-3962C2089063}"/>
              </a:ext>
            </a:extLst>
          </p:cNvPr>
          <p:cNvGrpSpPr/>
          <p:nvPr/>
        </p:nvGrpSpPr>
        <p:grpSpPr>
          <a:xfrm>
            <a:off x="625997" y="4163821"/>
            <a:ext cx="3267855" cy="1543987"/>
            <a:chOff x="4343400" y="3539442"/>
            <a:chExt cx="3267855" cy="154398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CD457A4-F7EC-440F-AA3A-CE5F0CB2C0FF}"/>
                </a:ext>
              </a:extLst>
            </p:cNvPr>
            <p:cNvSpPr/>
            <p:nvPr/>
          </p:nvSpPr>
          <p:spPr>
            <a:xfrm>
              <a:off x="4438962" y="4658632"/>
              <a:ext cx="3041125" cy="284813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Time Slot structure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489E11E-F2BD-4FB0-B114-F1972419CBD2}"/>
                </a:ext>
              </a:extLst>
            </p:cNvPr>
            <p:cNvSpPr/>
            <p:nvPr/>
          </p:nvSpPr>
          <p:spPr>
            <a:xfrm>
              <a:off x="4438962" y="4121168"/>
              <a:ext cx="1361607" cy="284813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pEDCA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459D303-CEEE-4D6B-AC79-9CCECCE82A6B}"/>
                </a:ext>
              </a:extLst>
            </p:cNvPr>
            <p:cNvSpPr/>
            <p:nvPr/>
          </p:nvSpPr>
          <p:spPr>
            <a:xfrm>
              <a:off x="6118485" y="4105087"/>
              <a:ext cx="1361607" cy="284813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TWT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2F1958B-E7EF-4A74-9DD0-395B3C59324B}"/>
                </a:ext>
              </a:extLst>
            </p:cNvPr>
            <p:cNvCxnSpPr/>
            <p:nvPr/>
          </p:nvCxnSpPr>
          <p:spPr>
            <a:xfrm>
              <a:off x="5585710" y="4405981"/>
              <a:ext cx="0" cy="252651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418F1CD-72D2-480C-A933-806A56010AFD}"/>
                </a:ext>
              </a:extLst>
            </p:cNvPr>
            <p:cNvCxnSpPr/>
            <p:nvPr/>
          </p:nvCxnSpPr>
          <p:spPr>
            <a:xfrm>
              <a:off x="6240281" y="4397395"/>
              <a:ext cx="0" cy="252651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8DB0EB5-C497-4BDC-9990-436DFC4DE29F}"/>
                </a:ext>
              </a:extLst>
            </p:cNvPr>
            <p:cNvSpPr txBox="1"/>
            <p:nvPr/>
          </p:nvSpPr>
          <p:spPr>
            <a:xfrm>
              <a:off x="5830861" y="4059556"/>
              <a:ext cx="3222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  <a:latin typeface="Calibri" panose="020F0502020204030204"/>
                </a:rPr>
                <a:t>+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EE69222-AC94-437F-8C49-33B38D7A31A9}"/>
                </a:ext>
              </a:extLst>
            </p:cNvPr>
            <p:cNvSpPr/>
            <p:nvPr/>
          </p:nvSpPr>
          <p:spPr>
            <a:xfrm>
              <a:off x="6118485" y="3643703"/>
              <a:ext cx="1361607" cy="284813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U-APSD </a:t>
              </a: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e.g.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C1FC144-F843-45AA-940A-61E1015C0B73}"/>
                </a:ext>
              </a:extLst>
            </p:cNvPr>
            <p:cNvSpPr txBox="1"/>
            <p:nvPr/>
          </p:nvSpPr>
          <p:spPr>
            <a:xfrm>
              <a:off x="5791200" y="3597609"/>
              <a:ext cx="3222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  <a:latin typeface="Calibri" panose="020F0502020204030204"/>
                </a:rPr>
                <a:t>+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0E3C5A-5702-4614-A634-3353CFE3E951}"/>
                </a:ext>
              </a:extLst>
            </p:cNvPr>
            <p:cNvSpPr/>
            <p:nvPr/>
          </p:nvSpPr>
          <p:spPr>
            <a:xfrm>
              <a:off x="4343400" y="3539442"/>
              <a:ext cx="3267855" cy="1543987"/>
            </a:xfrm>
            <a:prstGeom prst="rect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ABE8BD4-46BC-425F-BA97-C21E44681980}"/>
                </a:ext>
              </a:extLst>
            </p:cNvPr>
            <p:cNvSpPr txBox="1"/>
            <p:nvPr/>
          </p:nvSpPr>
          <p:spPr>
            <a:xfrm>
              <a:off x="4438962" y="3597609"/>
              <a:ext cx="1240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11-20/1045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3312E12-0DE0-4734-B50A-6B199B795E33}"/>
              </a:ext>
            </a:extLst>
          </p:cNvPr>
          <p:cNvSpPr/>
          <p:nvPr/>
        </p:nvSpPr>
        <p:spPr>
          <a:xfrm>
            <a:off x="5136162" y="4171013"/>
            <a:ext cx="3267855" cy="1543987"/>
          </a:xfrm>
          <a:prstGeom prst="rect">
            <a:avLst/>
          </a:prstGeom>
          <a:noFill/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CF3B7CA-88D9-4F64-8F76-A4683C82EF0E}"/>
              </a:ext>
            </a:extLst>
          </p:cNvPr>
          <p:cNvSpPr txBox="1"/>
          <p:nvPr/>
        </p:nvSpPr>
        <p:spPr>
          <a:xfrm>
            <a:off x="5181600" y="41694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Proposing in R1: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804F550-0F63-49D7-9D53-06C9EB2BA3C0}"/>
              </a:ext>
            </a:extLst>
          </p:cNvPr>
          <p:cNvGrpSpPr/>
          <p:nvPr/>
        </p:nvGrpSpPr>
        <p:grpSpPr>
          <a:xfrm>
            <a:off x="5249524" y="4607265"/>
            <a:ext cx="3041130" cy="960559"/>
            <a:chOff x="5136162" y="5303081"/>
            <a:chExt cx="3041130" cy="96055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177A53C-9AFD-4112-B98C-F45B8AFA64E7}"/>
                </a:ext>
              </a:extLst>
            </p:cNvPr>
            <p:cNvSpPr/>
            <p:nvPr/>
          </p:nvSpPr>
          <p:spPr>
            <a:xfrm>
              <a:off x="5136162" y="5303081"/>
              <a:ext cx="3041130" cy="960559"/>
            </a:xfrm>
            <a:prstGeom prst="rect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Protected TWT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630519A-5AD5-4617-A364-4DB730990EC9}"/>
                </a:ext>
              </a:extLst>
            </p:cNvPr>
            <p:cNvSpPr/>
            <p:nvPr/>
          </p:nvSpPr>
          <p:spPr>
            <a:xfrm>
              <a:off x="5243711" y="5970241"/>
              <a:ext cx="2826032" cy="19303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Channel access protection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3D94CE6-633C-4D7A-BBF5-2EDC8D327DE2}"/>
                </a:ext>
              </a:extLst>
            </p:cNvPr>
            <p:cNvSpPr/>
            <p:nvPr/>
          </p:nvSpPr>
          <p:spPr>
            <a:xfrm>
              <a:off x="5253626" y="5716920"/>
              <a:ext cx="2826032" cy="193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Signaling (advertising, req/resp etc.)</a:t>
              </a:r>
            </a:p>
          </p:txBody>
        </p:sp>
      </p:grp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CD38F114-08C6-4570-8ABE-5A8245F44282}"/>
              </a:ext>
            </a:extLst>
          </p:cNvPr>
          <p:cNvSpPr/>
          <p:nvPr/>
        </p:nvSpPr>
        <p:spPr bwMode="auto">
          <a:xfrm>
            <a:off x="4114800" y="4779038"/>
            <a:ext cx="838200" cy="30480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172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BAFA52-069C-4B82-BB7C-F2094214E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71600"/>
            <a:ext cx="8458199" cy="478536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/>
              <a:t>TWT is a mechanism where a set of Service Periods (SPs) are defined and shared between AP and non-AP STAs to reduce medium contention and improve the power efficiency of STAs.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r>
              <a:rPr lang="en-US" dirty="0"/>
              <a:t>TWT provides a periodic operation (implicit TWT) suiting periodic traffic</a:t>
            </a:r>
          </a:p>
          <a:p>
            <a:r>
              <a:rPr lang="en-US" dirty="0"/>
              <a:t>Broadcast TWT: AP can schedule TWT SP(s) with supporting STAs and shares schedule info in Beacon frames</a:t>
            </a:r>
          </a:p>
          <a:p>
            <a:pPr lvl="1"/>
            <a:r>
              <a:rPr lang="en-US" dirty="0"/>
              <a:t>Reduced negotiation overhead compared to individual TWT, but further reduction of signaling overhead can be considered</a:t>
            </a:r>
          </a:p>
          <a:p>
            <a:pPr lvl="1"/>
            <a:r>
              <a:rPr lang="en-US" dirty="0"/>
              <a:t>Information is shared on per TWT flow basis</a:t>
            </a:r>
          </a:p>
          <a:p>
            <a:r>
              <a:rPr lang="en-US" dirty="0"/>
              <a:t>Individual TWT: A protection mode using a NAV protection mechanism to protect medium access of TWT SP</a:t>
            </a:r>
          </a:p>
          <a:p>
            <a:pPr lvl="1"/>
            <a:r>
              <a:rPr lang="en-US" dirty="0"/>
              <a:t>The session info is not shared in the beacon</a:t>
            </a:r>
          </a:p>
          <a:p>
            <a:r>
              <a:rPr lang="en-US" dirty="0"/>
              <a:t>TWT is associated with a STA but not associated with a traffic class (TID or AC)</a:t>
            </a:r>
          </a:p>
          <a:p>
            <a:r>
              <a:rPr lang="en-US" dirty="0"/>
              <a:t>TWT is defined for AP/STA pairs or TDLS peers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EAA303-6B2F-4469-B3F8-BE48C61E2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94360"/>
            <a:ext cx="7909560" cy="624840"/>
          </a:xfrm>
        </p:spPr>
        <p:txBody>
          <a:bodyPr/>
          <a:lstStyle/>
          <a:p>
            <a:r>
              <a:rPr lang="en-US" dirty="0"/>
              <a:t>TWT Revisit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09EC2-56AD-412A-8249-1CC8F38608F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13497-3354-4733-B8FC-A22751E868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E1FA0CC-6A7B-4D70-BC51-728ABFE9C242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60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AD3A42-3620-494F-9DDE-3BE7F37A5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A latency sensitive traffic stream can be characterized by the following parameterized model:</a:t>
            </a:r>
          </a:p>
          <a:p>
            <a:pPr lvl="1"/>
            <a:r>
              <a:rPr lang="en-US" dirty="0"/>
              <a:t>Bursty, periodic</a:t>
            </a:r>
          </a:p>
          <a:p>
            <a:pPr lvl="1"/>
            <a:r>
              <a:rPr lang="en-US" dirty="0"/>
              <a:t>Traffic amount varies driven by application (e.g. compression) </a:t>
            </a:r>
            <a:br>
              <a:rPr lang="en-US" dirty="0"/>
            </a:br>
            <a:r>
              <a:rPr lang="en-US" dirty="0"/>
              <a:t>in addition to wireless medium dynamics</a:t>
            </a:r>
          </a:p>
          <a:p>
            <a:pPr lvl="1"/>
            <a:endParaRPr lang="en-US" dirty="0"/>
          </a:p>
          <a:p>
            <a:r>
              <a:rPr lang="en-US" dirty="0"/>
              <a:t>An application may contain multiple such streams of different parameters</a:t>
            </a:r>
          </a:p>
          <a:p>
            <a:r>
              <a:rPr lang="en-US" dirty="0"/>
              <a:t>Tethered link is a common design to balance computation power, network bandwidth and latency</a:t>
            </a:r>
          </a:p>
          <a:p>
            <a:pPr lvl="1"/>
            <a:r>
              <a:rPr lang="en-US" dirty="0"/>
              <a:t>Require support of peer-to-peer communication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96A147-DCE2-4B24-B0A5-7CCCFBC4E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Re-Cap: Latency Sensitive Traffic Characteristics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9A16CE-5C46-42F9-B8B2-E03C8D26ECA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2228F6-4761-4075-9371-7ECC1BBA2F3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CD31E73-84AD-4D6E-885F-B06BFDB13CD0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703F6D-EE7C-467C-8995-0FEB60DAF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791" y="2012717"/>
            <a:ext cx="3323409" cy="1340083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D3B4EB9-186D-4B61-B29C-71E72E5A22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8480" y="4846424"/>
            <a:ext cx="5532120" cy="163057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546BB108-BD11-40C3-8916-04CA24A6A74E}"/>
              </a:ext>
            </a:extLst>
          </p:cNvPr>
          <p:cNvSpPr txBox="1"/>
          <p:nvPr/>
        </p:nvSpPr>
        <p:spPr>
          <a:xfrm>
            <a:off x="3065086" y="4825603"/>
            <a:ext cx="1811714" cy="2797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XR System Paradigms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10D75F6-E599-43A2-B40F-80341C83D1D9}"/>
              </a:ext>
            </a:extLst>
          </p:cNvPr>
          <p:cNvSpPr txBox="1"/>
          <p:nvPr/>
        </p:nvSpPr>
        <p:spPr>
          <a:xfrm>
            <a:off x="1905000" y="49530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66670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2164F9-83B0-43BD-823C-BC2FCADFC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0"/>
            <a:ext cx="8077200" cy="4480560"/>
          </a:xfrm>
        </p:spPr>
        <p:txBody>
          <a:bodyPr/>
          <a:lstStyle/>
          <a:p>
            <a:r>
              <a:rPr lang="en-US" sz="2000" dirty="0"/>
              <a:t>Enhance channel access protection for TWT SP</a:t>
            </a:r>
          </a:p>
          <a:p>
            <a:r>
              <a:rPr lang="en-US" sz="2000" dirty="0"/>
              <a:t>Extend the concept of protected individual TWT to Broadcast TWT</a:t>
            </a:r>
          </a:p>
          <a:p>
            <a:r>
              <a:rPr lang="en-US" sz="2000" dirty="0"/>
              <a:t>Extend the usage of Broadcast TWT signaling for protected SPs</a:t>
            </a:r>
          </a:p>
          <a:p>
            <a:r>
              <a:rPr lang="en-US" sz="2000" dirty="0"/>
              <a:t>Extend the usage of TWT for low latency peer-to-peer communication</a:t>
            </a:r>
          </a:p>
          <a:p>
            <a:r>
              <a:rPr lang="en-US" sz="2000" dirty="0"/>
              <a:t>Define support allowing associating TIDs with a TWT flow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A06F8A-DCA1-423E-8A0D-4D1C83D65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57DDE-6490-45AB-AF6F-FD9BC91CA9C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5DC848-2188-48C7-B2A1-CA8EBC5CDA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C9B9CBA-94CA-46EF-9DB9-2B9F4A8C3801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59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9AAF84-2A2B-4D4C-9DA1-30A662D3C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73798"/>
            <a:ext cx="8077200" cy="5264162"/>
          </a:xfrm>
        </p:spPr>
        <p:txBody>
          <a:bodyPr/>
          <a:lstStyle/>
          <a:p>
            <a:r>
              <a:rPr lang="en-US" sz="1600" dirty="0"/>
              <a:t>Existing Protected TWT: TXOPs within TWT SPs shall be initiated with a NAV protection mechanism, such as (MU) RTS/CTS, or CTS-to-self frame. Under this rule:</a:t>
            </a:r>
          </a:p>
          <a:p>
            <a:pPr lvl="1"/>
            <a:r>
              <a:rPr lang="en-US" dirty="0"/>
              <a:t>SP start time may vary if previous transmission didn’t finish</a:t>
            </a:r>
          </a:p>
          <a:p>
            <a:pPr lvl="2"/>
            <a:r>
              <a:rPr lang="en-US" dirty="0">
                <a:sym typeface="Wingdings" pitchFamily="2" charset="2"/>
              </a:rPr>
              <a:t> </a:t>
            </a:r>
            <a:r>
              <a:rPr lang="en-US" dirty="0"/>
              <a:t>resulting in unpredictability of delay jitter</a:t>
            </a:r>
          </a:p>
          <a:p>
            <a:r>
              <a:rPr lang="en-US" dirty="0">
                <a:solidFill>
                  <a:schemeClr val="tx1"/>
                </a:solidFill>
              </a:rPr>
              <a:t>Proposed additional rule: TXOP shall stop before a protected TWT SP starts</a:t>
            </a:r>
          </a:p>
          <a:p>
            <a:pPr lvl="1"/>
            <a:r>
              <a:rPr lang="en-US" dirty="0"/>
              <a:t>Provide a more predictable latency performance: reduce jitter</a:t>
            </a:r>
          </a:p>
          <a:p>
            <a:pPr lvl="1"/>
            <a:r>
              <a:rPr lang="en-US" dirty="0"/>
              <a:t>Reduce wake-up time: additional power saving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4DE380-002C-4B9E-95C2-5646AC748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94360"/>
            <a:ext cx="7909560" cy="633718"/>
          </a:xfrm>
        </p:spPr>
        <p:txBody>
          <a:bodyPr/>
          <a:lstStyle/>
          <a:p>
            <a:r>
              <a:rPr lang="en-US" dirty="0"/>
              <a:t>Protected TWT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3B7-D460-49EC-8469-C003639576B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D639C-6726-46C1-96D2-910CA138A6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EAE87F1-9372-4F14-8873-88A57E1DDA2E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7423534-6401-41BF-A813-9D4AAD614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146778"/>
              </p:ext>
            </p:extLst>
          </p:nvPr>
        </p:nvGraphicFramePr>
        <p:xfrm>
          <a:off x="1866900" y="3767613"/>
          <a:ext cx="5410199" cy="2990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2" name="Visio" r:id="rId4" imgW="5152974" imgH="2857595" progId="Visio.Drawing.11">
                  <p:embed/>
                </p:oleObj>
              </mc:Choice>
              <mc:Fallback>
                <p:oleObj name="Visio" r:id="rId4" imgW="5152974" imgH="2857595" progId="Visio.Drawing.11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DA0BD4E-F7B5-4D87-9475-9FDA7BBAA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66900" y="3767613"/>
                        <a:ext cx="5410199" cy="29900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617F7C1-C53B-4E26-9EC3-9ADC32CE97B6}"/>
              </a:ext>
            </a:extLst>
          </p:cNvPr>
          <p:cNvSpPr txBox="1"/>
          <p:nvPr/>
        </p:nvSpPr>
        <p:spPr>
          <a:xfrm>
            <a:off x="958177" y="399288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</a:t>
            </a:r>
          </a:p>
        </p:txBody>
      </p:sp>
    </p:spTree>
    <p:extLst>
      <p:ext uri="{BB962C8B-B14F-4D97-AF65-F5344CB8AC3E}">
        <p14:creationId xmlns:p14="http://schemas.microsoft.com/office/powerpoint/2010/main" val="1364415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BAFA52-069C-4B82-BB7C-F2094214E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52600"/>
            <a:ext cx="7909560" cy="4404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Current limitation: Per the current NAV rules, only the TXOP owner is allowed to transmit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But we want to allow the member STAs to be able to transmit in the TXOP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Proposed modification: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Introduce a special MAC address to allow UL transmissions from more than one STAs in a TXOP reserved by the AP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With the special MAC address that is assigned to a group of STAs (group, by the virtue that the set of STAs that joined a particular protected TWT), any of the STAs that are part of the group will be able to transmit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For example, a CTS sent with the RA set to this special MAC address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Format of this special MAC address can be further discussed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EAA303-6B2F-4469-B3F8-BE48C61E2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94360"/>
            <a:ext cx="7909560" cy="929640"/>
          </a:xfrm>
        </p:spPr>
        <p:txBody>
          <a:bodyPr/>
          <a:lstStyle/>
          <a:p>
            <a:r>
              <a:rPr lang="en-US" dirty="0"/>
              <a:t>NAV Rules for Allowing Member STAs to Tx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09EC2-56AD-412A-8249-1CC8F38608F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13497-3354-4733-B8FC-A22751E868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E1FA0CC-6A7B-4D70-BC51-728ABFE9C242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88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9AAF84-2A2B-4D4C-9DA1-30A662D3C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8077200" cy="509016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Proposed extensions of TWT: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AP shall be able to protect an SP for P2P LS traffic who are the members of the protected TWT session (e.g., between two TDLS peers)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Using CTS-2-self as follows is a recommended mechanism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4DE380-002C-4B9E-95C2-5646AC748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94360"/>
            <a:ext cx="8382000" cy="914400"/>
          </a:xfrm>
        </p:spPr>
        <p:txBody>
          <a:bodyPr/>
          <a:lstStyle/>
          <a:p>
            <a:r>
              <a:rPr lang="en-US" dirty="0"/>
              <a:t>Extension to Support Latency Sensitive P2P Traffic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3B7-D460-49EC-8469-C003639576B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Chunyu Hu et al.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D639C-6726-46C1-96D2-910CA138A61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EAE87F1-9372-4F14-8873-88A57E1DDA2E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2020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17F7C1-C53B-4E26-9EC3-9ADC32CE97B6}"/>
              </a:ext>
            </a:extLst>
          </p:cNvPr>
          <p:cNvSpPr txBox="1"/>
          <p:nvPr/>
        </p:nvSpPr>
        <p:spPr>
          <a:xfrm>
            <a:off x="1828800" y="31242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1BFD5D3-2918-4569-AC40-15B41F48F1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180200"/>
              </p:ext>
            </p:extLst>
          </p:nvPr>
        </p:nvGraphicFramePr>
        <p:xfrm>
          <a:off x="1886741" y="2737970"/>
          <a:ext cx="6324600" cy="3586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Visio" r:id="rId4" imgW="5229258" imgH="2971761" progId="Visio.Drawing.11">
                  <p:embed/>
                </p:oleObj>
              </mc:Choice>
              <mc:Fallback>
                <p:oleObj name="Visio" r:id="rId4" imgW="5229258" imgH="2971761" progId="Visio.Drawing.11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919825B-7121-4261-922A-D512B8C991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86741" y="2737970"/>
                        <a:ext cx="6324600" cy="3586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8238115"/>
      </p:ext>
    </p:extLst>
  </p:cSld>
  <p:clrMapOvr>
    <a:masterClrMapping/>
  </p:clrMapOvr>
</p:sld>
</file>

<file path=ppt/theme/theme1.xml><?xml version="1.0" encoding="utf-8"?>
<a:theme xmlns:a="http://schemas.openxmlformats.org/drawingml/2006/main" name="iee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eee" id="{C6B0AF35-4A93-B445-96F5-0B751B41F27C}" vid="{ED04804B-1694-8442-95DB-4C07514B8E0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ieee</Template>
  <TotalTime>24423</TotalTime>
  <Words>1881</Words>
  <Application>Microsoft Macintosh PowerPoint</Application>
  <PresentationFormat>On-screen Show (4:3)</PresentationFormat>
  <Paragraphs>276</Paragraphs>
  <Slides>20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Courier New</vt:lpstr>
      <vt:lpstr>Times New Roman</vt:lpstr>
      <vt:lpstr>TimesNewRomanPSMT</vt:lpstr>
      <vt:lpstr>Wingdings</vt:lpstr>
      <vt:lpstr>ieee</vt:lpstr>
      <vt:lpstr>Visio</vt:lpstr>
      <vt:lpstr>Protected TWT Enhancement for Latency Sensitive Traffic</vt:lpstr>
      <vt:lpstr>Abstract</vt:lpstr>
      <vt:lpstr>Background</vt:lpstr>
      <vt:lpstr>TWT Revisit</vt:lpstr>
      <vt:lpstr>Re-Cap: Latency Sensitive Traffic Characteristics</vt:lpstr>
      <vt:lpstr>Proposal Summary</vt:lpstr>
      <vt:lpstr>Protected TWT</vt:lpstr>
      <vt:lpstr>NAV Rules for Allowing Member STAs to Tx</vt:lpstr>
      <vt:lpstr>Extension to Support Latency Sensitive P2P Traffic</vt:lpstr>
      <vt:lpstr>TWT Protection Field</vt:lpstr>
      <vt:lpstr>What else is Needed?</vt:lpstr>
      <vt:lpstr>SP #1</vt:lpstr>
      <vt:lpstr>SP #2</vt:lpstr>
      <vt:lpstr>SP #3</vt:lpstr>
      <vt:lpstr>SP #4</vt:lpstr>
      <vt:lpstr>SP #5</vt:lpstr>
      <vt:lpstr>SP #6</vt:lpstr>
      <vt:lpstr>SP #7</vt:lpstr>
      <vt:lpstr>SP #8</vt:lpstr>
      <vt:lpstr>SP #9</vt:lpstr>
    </vt:vector>
  </TitlesOfParts>
  <Manager>Hongyuan Zhang</Manager>
  <Company>Marvell Semiconductor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Ditributed MUMIMO</dc:title>
  <dc:subject/>
  <dc:creator>Hongyuan Zhang</dc:creator>
  <cp:keywords>September 2017</cp:keywords>
  <dc:description/>
  <cp:lastModifiedBy>Chunyu Hu</cp:lastModifiedBy>
  <cp:revision>3541</cp:revision>
  <cp:lastPrinted>1998-02-10T13:28:06Z</cp:lastPrinted>
  <dcterms:created xsi:type="dcterms:W3CDTF">2007-05-21T21:00:37Z</dcterms:created>
  <dcterms:modified xsi:type="dcterms:W3CDTF">2020-08-29T01:47:04Z</dcterms:modified>
  <cp:category>Submission</cp:category>
</cp:coreProperties>
</file>