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9" r:id="rId3"/>
    <p:sldId id="260" r:id="rId4"/>
    <p:sldId id="265" r:id="rId5"/>
    <p:sldId id="266" r:id="rId6"/>
    <p:sldId id="264" r:id="rId7"/>
    <p:sldId id="258" r:id="rId8"/>
    <p:sldId id="267" r:id="rId9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Unterhuber, Paul" initials="UP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99C94"/>
    <a:srgbClr val="F0F5F8"/>
    <a:srgbClr val="669DB2"/>
    <a:srgbClr val="FF9999"/>
    <a:srgbClr val="CC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211" autoAdjust="0"/>
    <p:restoredTop sz="94660"/>
  </p:normalViewPr>
  <p:slideViewPr>
    <p:cSldViewPr>
      <p:cViewPr varScale="1">
        <p:scale>
          <a:sx n="118" d="100"/>
          <a:sy n="118" d="100"/>
        </p:scale>
        <p:origin x="354" y="9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103" d="100"/>
          <a:sy n="103" d="100"/>
        </p:scale>
        <p:origin x="2922" y="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CCAAF-252C-4847-8D16-EDD6B40E4912}" type="datetimeFigureOut">
              <a:rPr lang="en-US" smtClean="0"/>
              <a:pPr/>
              <a:t>7/7/2020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802.11-yy/xxxxr0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Month Year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John Doe, Some Company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802.11-yy/xxxxr0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/>
              <a:t>Month Year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idx="10"/>
          </p:nvPr>
        </p:nvSpPr>
        <p:spPr/>
        <p:txBody>
          <a:bodyPr/>
          <a:lstStyle/>
          <a:p>
            <a:r>
              <a:rPr lang="en-US" smtClean="0"/>
              <a:t>doc.: IEEE 802.11-yy/xxxxr0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Month Year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3"/>
          </p:nvPr>
        </p:nvSpPr>
        <p:spPr/>
        <p:txBody>
          <a:bodyPr/>
          <a:lstStyle/>
          <a:p>
            <a:r>
              <a:rPr lang="en-US" smtClean="0"/>
              <a:t>Page </a:t>
            </a:r>
            <a:fld id="{47A7FEEB-9CD2-43FE-843C-C5350BEACB4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45901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Click to edit the outline text format</a:t>
            </a:r>
          </a:p>
          <a:p>
            <a:pPr lvl="1"/>
            <a:r>
              <a:rPr lang="en-GB" dirty="0" smtClean="0"/>
              <a:t>Second Outline Level</a:t>
            </a:r>
          </a:p>
          <a:p>
            <a:pPr lvl="2"/>
            <a:r>
              <a:rPr lang="en-GB" dirty="0" smtClean="0"/>
              <a:t>Third Outline Level</a:t>
            </a:r>
          </a:p>
          <a:p>
            <a:pPr lvl="3"/>
            <a:r>
              <a:rPr lang="en-GB" dirty="0" smtClean="0"/>
              <a:t>Fourth Outline Level</a:t>
            </a:r>
          </a:p>
          <a:p>
            <a:pPr lvl="4"/>
            <a:r>
              <a:rPr lang="en-GB" dirty="0" smtClean="0"/>
              <a:t>Fifth Outline Level</a:t>
            </a:r>
          </a:p>
          <a:p>
            <a:pPr lvl="4"/>
            <a:r>
              <a:rPr lang="en-GB" dirty="0" smtClean="0"/>
              <a:t>Sixth Outline Level</a:t>
            </a:r>
          </a:p>
          <a:p>
            <a:pPr lvl="4"/>
            <a:r>
              <a:rPr lang="en-GB" dirty="0" smtClean="0"/>
              <a:t>Seventh Outline Level</a:t>
            </a:r>
          </a:p>
          <a:p>
            <a:pPr lvl="4"/>
            <a:r>
              <a:rPr lang="en-GB" dirty="0" smtClean="0"/>
              <a:t>Eighth Outline Level</a:t>
            </a:r>
          </a:p>
          <a:p>
            <a:pPr lvl="4"/>
            <a:r>
              <a:rPr lang="en-GB" dirty="0" smtClean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 smtClean="0"/>
              <a:t>Ioannis Sarris, u-</a:t>
            </a:r>
            <a:r>
              <a:rPr lang="en-GB" dirty="0" err="1" smtClean="0"/>
              <a:t>blox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802.11-20/xxxxr0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ar-2-car.org/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590823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 smtClean="0"/>
              <a:t>On 802.11bd Mandatory Features: </a:t>
            </a:r>
            <a:br>
              <a:rPr lang="en-US" dirty="0" smtClean="0"/>
            </a:br>
            <a:r>
              <a:rPr lang="en-US" dirty="0" smtClean="0"/>
              <a:t>Input from the Car-2-Car Communications Consortium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2245221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</a:t>
            </a:r>
            <a:r>
              <a:rPr lang="en-GB" sz="2000" b="0" dirty="0" smtClean="0"/>
              <a:t>2020-06-07</a:t>
            </a:r>
            <a:endParaRPr lang="en-GB" sz="2000" b="0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22718178"/>
              </p:ext>
            </p:extLst>
          </p:nvPr>
        </p:nvGraphicFramePr>
        <p:xfrm>
          <a:off x="1004888" y="3171602"/>
          <a:ext cx="10637837" cy="2633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0" name="Document" r:id="rId4" imgW="10689851" imgH="2644269" progId="Word.Document.8">
                  <p:embed/>
                </p:oleObj>
              </mc:Choice>
              <mc:Fallback>
                <p:oleObj name="Document" r:id="rId4" imgW="10689851" imgH="2644269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04888" y="3171602"/>
                        <a:ext cx="10637837" cy="263366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2754537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09800" y="2060848"/>
            <a:ext cx="7772400" cy="2736304"/>
          </a:xfrm>
        </p:spPr>
        <p:txBody>
          <a:bodyPr/>
          <a:lstStyle/>
          <a:p>
            <a:r>
              <a:rPr lang="en-GB" altLang="en-US" sz="3400" b="0" i="1" dirty="0" smtClean="0"/>
              <a:t>Background:</a:t>
            </a:r>
            <a:r>
              <a:rPr lang="en-GB" altLang="en-US" sz="3400" b="0" i="1" dirty="0" smtClean="0"/>
              <a:t/>
            </a:r>
            <a:br>
              <a:rPr lang="en-GB" altLang="en-US" sz="3400" b="0" i="1" dirty="0" smtClean="0"/>
            </a:br>
            <a:r>
              <a:rPr lang="en-GB" altLang="en-US" sz="3400" dirty="0" smtClean="0"/>
              <a:t/>
            </a:r>
            <a:br>
              <a:rPr lang="en-GB" altLang="en-US" sz="3400" dirty="0" smtClean="0"/>
            </a:br>
            <a:r>
              <a:rPr lang="en-GB" altLang="en-US" sz="3400" dirty="0" smtClean="0"/>
              <a:t>The </a:t>
            </a:r>
            <a:r>
              <a:rPr lang="en-GB" altLang="en-US" sz="3400" dirty="0"/>
              <a:t>European</a:t>
            </a:r>
            <a:br>
              <a:rPr lang="en-GB" altLang="en-US" sz="3400" dirty="0"/>
            </a:br>
            <a:r>
              <a:rPr lang="en-GB" altLang="en-US" sz="3400" dirty="0"/>
              <a:t>CAR 2 CAR Communication Consortium</a:t>
            </a:r>
            <a:r>
              <a:rPr lang="en-GB" altLang="en-US" dirty="0"/>
              <a:t/>
            </a:r>
            <a:br>
              <a:rPr lang="en-GB" altLang="en-US" dirty="0"/>
            </a:br>
            <a:r>
              <a:rPr lang="en-US" altLang="en-US" dirty="0"/>
              <a:t/>
            </a:r>
            <a:br>
              <a:rPr lang="en-US" altLang="en-US" dirty="0"/>
            </a:br>
            <a:r>
              <a:rPr lang="en-US" altLang="en-US" sz="2400" dirty="0" smtClean="0"/>
              <a:t>is a</a:t>
            </a:r>
            <a:r>
              <a:rPr lang="de-DE" altLang="en-US" sz="2400" dirty="0" smtClean="0"/>
              <a:t>n </a:t>
            </a:r>
            <a:r>
              <a:rPr lang="de-DE" altLang="en-US" sz="2400" dirty="0"/>
              <a:t>industrial-driven,</a:t>
            </a:r>
            <a:r>
              <a:rPr lang="en-GB" altLang="en-US" sz="2400" dirty="0"/>
              <a:t/>
            </a:r>
            <a:br>
              <a:rPr lang="en-GB" altLang="en-US" sz="2400" dirty="0"/>
            </a:br>
            <a:r>
              <a:rPr lang="en-GB" altLang="en-US" sz="2400" dirty="0"/>
              <a:t>non-commercial association founded </a:t>
            </a:r>
            <a:br>
              <a:rPr lang="en-GB" altLang="en-US" sz="2400" dirty="0"/>
            </a:br>
            <a:r>
              <a:rPr lang="en-GB" altLang="en-US" sz="2400" dirty="0"/>
              <a:t>by European vehicle </a:t>
            </a:r>
            <a:r>
              <a:rPr lang="en-GB" altLang="en-US" sz="2400" dirty="0" smtClean="0"/>
              <a:t>manufacturers</a:t>
            </a:r>
            <a:br>
              <a:rPr lang="en-GB" altLang="en-US" sz="2400" dirty="0" smtClean="0"/>
            </a:br>
            <a:r>
              <a:rPr lang="en-GB" altLang="en-US" sz="2400" dirty="0"/>
              <a:t/>
            </a:r>
            <a:br>
              <a:rPr lang="en-GB" altLang="en-US" sz="2400" dirty="0"/>
            </a:br>
            <a:r>
              <a:rPr lang="en-US" sz="2400" dirty="0">
                <a:hlinkClick r:id="rId2"/>
              </a:rPr>
              <a:t>https://www.car-2-car.org</a:t>
            </a:r>
            <a:r>
              <a:rPr lang="en-US" sz="2400" dirty="0" smtClean="0">
                <a:hlinkClick r:id="rId2"/>
              </a:rPr>
              <a:t>/</a:t>
            </a:r>
            <a:endParaRPr lang="en-GB" altLang="en-US" sz="24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DE40C9FC-4879-4F20-9ECA-A574A90476B7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484243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948568" y="1340768"/>
            <a:ext cx="10266024" cy="4751968"/>
            <a:chOff x="948568" y="1052735"/>
            <a:chExt cx="10266024" cy="5040001"/>
          </a:xfrm>
        </p:grpSpPr>
        <p:sp>
          <p:nvSpPr>
            <p:cNvPr id="6" name="Rectangle 5"/>
            <p:cNvSpPr>
              <a:spLocks/>
            </p:cNvSpPr>
            <p:nvPr/>
          </p:nvSpPr>
          <p:spPr>
            <a:xfrm>
              <a:off x="948568" y="1052736"/>
              <a:ext cx="3420000" cy="5040000"/>
            </a:xfrm>
            <a:prstGeom prst="rect">
              <a:avLst/>
            </a:prstGeom>
            <a:solidFill>
              <a:srgbClr val="669DB2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altLang="en-US" sz="2000" b="1" dirty="0" smtClean="0"/>
                <a:t>Partners</a:t>
              </a:r>
            </a:p>
            <a:p>
              <a:endParaRPr lang="en-GB" altLang="en-US" sz="1400" b="1" dirty="0" smtClean="0"/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altLang="en-US" b="1" dirty="0"/>
                <a:t>GM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Honda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Hyundai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KTM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MAN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 err="1"/>
                <a:t>Groupe</a:t>
              </a:r>
              <a:r>
                <a:rPr lang="en-GB" b="1" dirty="0"/>
                <a:t> Renault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Toyota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Volkswagen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Volvo</a:t>
              </a:r>
            </a:p>
            <a:p>
              <a:pPr marL="342900" indent="-342900">
                <a:buClr>
                  <a:schemeClr val="bg1"/>
                </a:buClr>
                <a:buFont typeface="Arial" panose="020B0604020202020204" pitchFamily="34" charset="0"/>
                <a:buChar char="•"/>
              </a:pPr>
              <a:r>
                <a:rPr lang="en-GB" b="1" dirty="0"/>
                <a:t>Yamaha</a:t>
              </a:r>
              <a:endParaRPr lang="en-US" b="1" dirty="0"/>
            </a:p>
            <a:p>
              <a:endParaRPr lang="en-US" b="1" dirty="0"/>
            </a:p>
          </p:txBody>
        </p:sp>
        <p:sp>
          <p:nvSpPr>
            <p:cNvPr id="7" name="Rectangle 6"/>
            <p:cNvSpPr>
              <a:spLocks/>
            </p:cNvSpPr>
            <p:nvPr/>
          </p:nvSpPr>
          <p:spPr>
            <a:xfrm>
              <a:off x="4368568" y="1052735"/>
              <a:ext cx="3420000" cy="5040000"/>
            </a:xfrm>
            <a:prstGeom prst="rect">
              <a:avLst/>
            </a:prstGeom>
            <a:solidFill>
              <a:srgbClr val="F0F5F8"/>
            </a:solidFill>
          </p:spPr>
          <p:txBody>
            <a:bodyPr wrap="square">
              <a:spAutoFit/>
            </a:bodyPr>
            <a:lstStyle/>
            <a:p>
              <a:pPr algn="ctr"/>
              <a:r>
                <a:rPr lang="en-GB" altLang="en-US" sz="2000" b="1" dirty="0" smtClean="0">
                  <a:solidFill>
                    <a:schemeClr val="tx1"/>
                  </a:solidFill>
                </a:rPr>
                <a:t>32 </a:t>
              </a:r>
              <a:r>
                <a:rPr lang="en-GB" altLang="en-US" sz="2000" b="1" dirty="0">
                  <a:solidFill>
                    <a:schemeClr val="tx1"/>
                  </a:solidFill>
                </a:rPr>
                <a:t>a</a:t>
              </a:r>
              <a:r>
                <a:rPr lang="en-GB" altLang="en-US" sz="2000" b="1" dirty="0" smtClean="0">
                  <a:solidFill>
                    <a:schemeClr val="tx1"/>
                  </a:solidFill>
                </a:rPr>
                <a:t>ssociate members</a:t>
              </a:r>
            </a:p>
            <a:p>
              <a:endParaRPr lang="en-GB" sz="2000" b="1" dirty="0">
                <a:solidFill>
                  <a:schemeClr val="tx1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err="1" smtClean="0">
                  <a:solidFill>
                    <a:schemeClr val="tx1"/>
                  </a:solidFill>
                </a:rPr>
                <a:t>Aptiv</a:t>
              </a:r>
              <a:endParaRPr lang="en-GB" sz="2000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Autotalks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Bosch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Cohda Wireless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Continental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>
                  <a:solidFill>
                    <a:schemeClr val="tx1"/>
                  </a:solidFill>
                </a:rPr>
                <a:t>Denso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Infineon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NXP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LG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u-blox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Siemens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err="1" smtClean="0">
                  <a:solidFill>
                    <a:schemeClr val="tx1"/>
                  </a:solidFill>
                </a:rPr>
                <a:t>Valeo</a:t>
              </a:r>
              <a:endParaRPr lang="en-GB" sz="2000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…</a:t>
              </a:r>
              <a:endParaRPr lang="en-US" sz="2000" dirty="0">
                <a:solidFill>
                  <a:schemeClr val="tx1"/>
                </a:solidFill>
              </a:endParaRPr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7794592" y="1052736"/>
              <a:ext cx="3420000" cy="5040000"/>
            </a:xfrm>
            <a:prstGeom prst="rect">
              <a:avLst/>
            </a:prstGeom>
            <a:solidFill>
              <a:srgbClr val="A99C94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GB" altLang="en-US" sz="2000" b="1" dirty="0" smtClean="0">
                  <a:solidFill>
                    <a:schemeClr val="tx1"/>
                  </a:solidFill>
                </a:rPr>
                <a:t>29 development members</a:t>
              </a:r>
            </a:p>
            <a:p>
              <a:endParaRPr lang="en-GB" sz="2000" b="1" dirty="0">
                <a:solidFill>
                  <a:schemeClr val="tx1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DLR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err="1" smtClean="0">
                  <a:solidFill>
                    <a:schemeClr val="tx1"/>
                  </a:solidFill>
                </a:rPr>
                <a:t>Eurecom</a:t>
              </a:r>
              <a:endParaRPr lang="en-GB" sz="2000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err="1" smtClean="0">
                  <a:solidFill>
                    <a:schemeClr val="tx1"/>
                  </a:solidFill>
                </a:rPr>
                <a:t>Fraunhofer</a:t>
              </a:r>
              <a:endParaRPr lang="en-GB" sz="2000" dirty="0" smtClean="0">
                <a:solidFill>
                  <a:schemeClr val="tx1"/>
                </a:solidFill>
              </a:endParaRP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IMST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KTH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TNO</a:t>
              </a:r>
            </a:p>
            <a:p>
              <a:pPr marL="342900" indent="-342900">
                <a:buFont typeface="Arial" panose="020B0604020202020204" pitchFamily="34" charset="0"/>
                <a:buChar char="•"/>
              </a:pPr>
              <a:r>
                <a:rPr lang="en-GB" sz="2000" dirty="0" smtClean="0">
                  <a:solidFill>
                    <a:schemeClr val="tx1"/>
                  </a:solidFill>
                </a:rPr>
                <a:t>…</a:t>
              </a:r>
            </a:p>
            <a:p>
              <a:endParaRPr lang="en-US" sz="20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0" name="Date Placeholder 9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2" name="Rectangle 1"/>
          <p:cNvSpPr/>
          <p:nvPr/>
        </p:nvSpPr>
        <p:spPr>
          <a:xfrm>
            <a:off x="913213" y="733930"/>
            <a:ext cx="6096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altLang="en-US" i="1" dirty="0">
                <a:solidFill>
                  <a:schemeClr val="tx1"/>
                </a:solidFill>
              </a:rPr>
              <a:t>Background</a:t>
            </a:r>
            <a:r>
              <a:rPr lang="en-GB" altLang="en-US" i="1" dirty="0" smtClean="0">
                <a:solidFill>
                  <a:schemeClr val="tx1"/>
                </a:solidFill>
              </a:rPr>
              <a:t>, Car-2-Car </a:t>
            </a:r>
            <a:r>
              <a:rPr lang="en-GB" altLang="en-US" i="1" dirty="0" smtClean="0">
                <a:solidFill>
                  <a:schemeClr val="tx1"/>
                </a:solidFill>
              </a:rPr>
              <a:t>members:</a:t>
            </a:r>
            <a:r>
              <a:rPr lang="en-GB" altLang="en-US" i="1" dirty="0">
                <a:solidFill>
                  <a:schemeClr val="tx1"/>
                </a:solidFill>
              </a:rPr>
              <a:t/>
            </a:r>
            <a:br>
              <a:rPr lang="en-GB" altLang="en-US" i="1" dirty="0">
                <a:solidFill>
                  <a:schemeClr val="tx1"/>
                </a:solidFill>
              </a:rPr>
            </a:br>
            <a:endParaRPr 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4804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– </a:t>
            </a:r>
            <a:r>
              <a:rPr lang="en-US" dirty="0" smtClean="0"/>
              <a:t>Interoperability with Wi-Fi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1" y="1844824"/>
            <a:ext cx="10361084" cy="4113213"/>
          </a:xfrm>
        </p:spPr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The current NPRM proposal by the FCC allocates the lower 45 MHz </a:t>
            </a:r>
            <a:r>
              <a:rPr lang="en-US" dirty="0"/>
              <a:t>of the 5.9 GHz </a:t>
            </a:r>
            <a:r>
              <a:rPr lang="en-US" dirty="0" smtClean="0"/>
              <a:t>band for Wi-Fi operation </a:t>
            </a:r>
            <a:r>
              <a:rPr lang="en-US" dirty="0"/>
              <a:t>(802.11a/n/ac/ax/be</a:t>
            </a:r>
            <a:r>
              <a:rPr lang="en-US" dirty="0" smtClean="0"/>
              <a:t>)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Operation of 802.11bd (either 10 MHz or 20 MHz) will </a:t>
            </a:r>
            <a:r>
              <a:rPr lang="en-US" dirty="0" smtClean="0"/>
              <a:t>not </a:t>
            </a:r>
            <a:r>
              <a:rPr lang="en-US" dirty="0" smtClean="0"/>
              <a:t>be </a:t>
            </a:r>
            <a:r>
              <a:rPr lang="en-US" dirty="0" smtClean="0"/>
              <a:t>an attractive solution for the </a:t>
            </a:r>
            <a:r>
              <a:rPr lang="en-US" dirty="0" smtClean="0"/>
              <a:t>45 MHz as non-interoperable with Wi-Fi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A single 10 MHz channel for 802.11p/</a:t>
            </a:r>
            <a:r>
              <a:rPr lang="en-US" dirty="0" err="1" smtClean="0"/>
              <a:t>bd</a:t>
            </a:r>
            <a:r>
              <a:rPr lang="en-US" dirty="0" smtClean="0"/>
              <a:t> in the upper 30 MHz of the 5.9GHz band will not fulfill the needs of ITS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It is unlikely that automotive OEMs will deploy 802.11p/</a:t>
            </a:r>
            <a:r>
              <a:rPr lang="en-US" dirty="0" err="1" smtClean="0"/>
              <a:t>bd</a:t>
            </a:r>
            <a:r>
              <a:rPr lang="en-US" dirty="0" smtClean="0"/>
              <a:t> based systems if only 10 MHz of bandwidth is accessible to </a:t>
            </a:r>
            <a:r>
              <a:rPr lang="en-US" dirty="0" smtClean="0"/>
              <a:t>ITS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Could 802.11a/ac/ax be used or do we need a new 802.11bd 20 MHz mode?</a:t>
            </a:r>
            <a:endParaRPr lang="en-US" dirty="0" smtClean="0"/>
          </a:p>
          <a:p>
            <a:pPr marL="0" indent="0"/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72249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 – 256 QAM modulation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This </a:t>
            </a:r>
            <a:r>
              <a:rPr lang="en-US" dirty="0"/>
              <a:t>mode can be important for </a:t>
            </a:r>
            <a:r>
              <a:rPr lang="en-US" dirty="0" smtClean="0"/>
              <a:t>enabling high throughput, matching the specification of competitive solutions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The scope of 256-QAM however is limited to a few applications and not for </a:t>
            </a:r>
            <a:r>
              <a:rPr lang="en-US" dirty="0"/>
              <a:t>a broad </a:t>
            </a:r>
            <a:r>
              <a:rPr lang="en-US" dirty="0" smtClean="0"/>
              <a:t>deployment (similarly to 2x2 MIMO)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Implementation and verification of this feature adds cost and complexity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802.11p only defines MCS 0, 2 and 4 as mandatory, yet there were no limitations due to this (vast majority of applications </a:t>
            </a:r>
            <a:r>
              <a:rPr lang="en-US" dirty="0"/>
              <a:t>exclusively </a:t>
            </a:r>
            <a:r>
              <a:rPr lang="en-US" dirty="0" smtClean="0"/>
              <a:t>use QPSK)</a:t>
            </a:r>
          </a:p>
          <a:p>
            <a:pPr>
              <a:spcBef>
                <a:spcPts val="1800"/>
              </a:spcBef>
              <a:buFont typeface="Arial" panose="020B0604020202020204" pitchFamily="34" charset="0"/>
              <a:buChar char="•"/>
            </a:pPr>
            <a:r>
              <a:rPr lang="en-US" dirty="0" smtClean="0"/>
              <a:t>NR-V2X (Rel. 16) also defines 256-QAM as an optional mode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216140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981201"/>
            <a:ext cx="10438183" cy="4113213"/>
          </a:xfrm>
        </p:spPr>
        <p:txBody>
          <a:bodyPr/>
          <a:lstStyle/>
          <a:p>
            <a:pPr marL="0"/>
            <a:r>
              <a:rPr lang="en-US" dirty="0" smtClean="0"/>
              <a:t>Based on </a:t>
            </a:r>
            <a:r>
              <a:rPr lang="en-US" dirty="0" smtClean="0"/>
              <a:t>this discussion, the authors are making the following proposals. </a:t>
            </a:r>
            <a:r>
              <a:rPr lang="en-US" dirty="0" smtClean="0"/>
              <a:t>These were </a:t>
            </a:r>
            <a:r>
              <a:rPr lang="en-US" dirty="0"/>
              <a:t>discussed during the C2C Week #10 meeting and </a:t>
            </a:r>
            <a:r>
              <a:rPr lang="en-US" u="sng" dirty="0" smtClean="0"/>
              <a:t>were approved </a:t>
            </a:r>
            <a:r>
              <a:rPr lang="en-US" u="sng" dirty="0"/>
              <a:t>by the C2C Steering Committee</a:t>
            </a:r>
          </a:p>
          <a:p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n-US" dirty="0" smtClean="0"/>
              <a:t>The definition of </a:t>
            </a:r>
            <a:r>
              <a:rPr lang="en-US" dirty="0" smtClean="0"/>
              <a:t>an additional 20 </a:t>
            </a:r>
            <a:r>
              <a:rPr lang="en-US" dirty="0"/>
              <a:t>MHz </a:t>
            </a:r>
            <a:r>
              <a:rPr lang="en-US" dirty="0" smtClean="0"/>
              <a:t>mode which will be interoperable with Wi-Fi (802.11a/n/ac/ax/be)</a:t>
            </a:r>
          </a:p>
          <a:p>
            <a:pPr marL="457200" indent="-457200">
              <a:spcBef>
                <a:spcPts val="2400"/>
              </a:spcBef>
              <a:buFont typeface="+mj-lt"/>
              <a:buAutoNum type="arabicPeriod"/>
            </a:pPr>
            <a:r>
              <a:rPr lang="en-US" dirty="0" smtClean="0"/>
              <a:t>The classification of 256-QAM modulation as an optional feature for </a:t>
            </a:r>
            <a:r>
              <a:rPr lang="en-US" dirty="0" smtClean="0"/>
              <a:t>802.11bd</a:t>
            </a:r>
            <a:endParaRPr lang="en-US" dirty="0" smtClean="0"/>
          </a:p>
        </p:txBody>
      </p:sp>
      <p:sp>
        <p:nvSpPr>
          <p:cNvPr id="7" name="Date 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68111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dirty="0"/>
              <a:t>you </a:t>
            </a:r>
            <a:r>
              <a:rPr lang="en-US" dirty="0" smtClean="0"/>
              <a:t>support the </a:t>
            </a:r>
            <a:r>
              <a:rPr lang="en-US" dirty="0"/>
              <a:t>definition of </a:t>
            </a:r>
            <a:r>
              <a:rPr lang="en-US" dirty="0" smtClean="0"/>
              <a:t>an additional 20 </a:t>
            </a:r>
            <a:r>
              <a:rPr lang="en-US" dirty="0"/>
              <a:t>MHz mode which will be interoperable with Wi-Fi (802.11a/n/ac/ax/be</a:t>
            </a:r>
            <a:r>
              <a:rPr lang="en-US" dirty="0" smtClean="0"/>
              <a:t>)?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 / N / 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21136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Straw poll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</a:t>
            </a:r>
            <a:r>
              <a:rPr lang="en-US" dirty="0"/>
              <a:t>you support </a:t>
            </a:r>
            <a:r>
              <a:rPr lang="en-US" dirty="0" smtClean="0"/>
              <a:t>the </a:t>
            </a:r>
            <a:r>
              <a:rPr lang="en-US" dirty="0"/>
              <a:t>classification of 256-QAM modulation as an optional </a:t>
            </a:r>
            <a:r>
              <a:rPr lang="en-US" dirty="0" smtClean="0"/>
              <a:t>feature for 802.11bd?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Y / N / A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en-US" smtClean="0"/>
              <a:t>July 2020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smtClean="0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31159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6225</TotalTime>
  <Words>423</Words>
  <Application>Microsoft Office PowerPoint</Application>
  <PresentationFormat>Widescreen</PresentationFormat>
  <Paragraphs>90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4" baseType="lpstr">
      <vt:lpstr>Arial Unicode MS</vt:lpstr>
      <vt:lpstr>MS Gothic</vt:lpstr>
      <vt:lpstr>Arial</vt:lpstr>
      <vt:lpstr>Times New Roman</vt:lpstr>
      <vt:lpstr>Office Theme</vt:lpstr>
      <vt:lpstr>Microsoft Word 97 - 2003 Document</vt:lpstr>
      <vt:lpstr>On 802.11bd Mandatory Features:  Input from the Car-2-Car Communications Consortium</vt:lpstr>
      <vt:lpstr>Background:  The European CAR 2 CAR Communication Consortium  is an industrial-driven, non-commercial association founded  by European vehicle manufacturers  https://www.car-2-car.org/</vt:lpstr>
      <vt:lpstr>PowerPoint Presentation</vt:lpstr>
      <vt:lpstr>Discussion – Interoperability with Wi-Fi</vt:lpstr>
      <vt:lpstr>Discussion – 256 QAM modulation</vt:lpstr>
      <vt:lpstr>Proposal</vt:lpstr>
      <vt:lpstr>Straw poll 1</vt:lpstr>
      <vt:lpstr>Straw poll 2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xxxxx</dc:title>
  <dc:creator>Ioannis Sarris</dc:creator>
  <cp:lastModifiedBy>Ioannis Sarris</cp:lastModifiedBy>
  <cp:revision>429</cp:revision>
  <cp:lastPrinted>1601-01-01T00:00:00Z</cp:lastPrinted>
  <dcterms:created xsi:type="dcterms:W3CDTF">2018-09-03T12:09:18Z</dcterms:created>
  <dcterms:modified xsi:type="dcterms:W3CDTF">2020-07-06T21:41:51Z</dcterms:modified>
</cp:coreProperties>
</file>