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59"/>
  </p:notesMasterIdLst>
  <p:handoutMasterIdLst>
    <p:handoutMasterId r:id="rId60"/>
  </p:handoutMasterIdLst>
  <p:sldIdLst>
    <p:sldId id="256" r:id="rId2"/>
    <p:sldId id="265" r:id="rId3"/>
    <p:sldId id="257" r:id="rId4"/>
    <p:sldId id="266" r:id="rId5"/>
    <p:sldId id="267" r:id="rId6"/>
    <p:sldId id="268" r:id="rId7"/>
    <p:sldId id="269" r:id="rId8"/>
    <p:sldId id="270" r:id="rId9"/>
    <p:sldId id="271" r:id="rId10"/>
    <p:sldId id="276" r:id="rId11"/>
    <p:sldId id="407" r:id="rId12"/>
    <p:sldId id="408" r:id="rId13"/>
    <p:sldId id="409" r:id="rId14"/>
    <p:sldId id="410" r:id="rId15"/>
    <p:sldId id="411" r:id="rId16"/>
    <p:sldId id="412" r:id="rId17"/>
    <p:sldId id="413" r:id="rId18"/>
    <p:sldId id="272" r:id="rId19"/>
    <p:sldId id="414" r:id="rId20"/>
    <p:sldId id="415" r:id="rId21"/>
    <p:sldId id="591" r:id="rId22"/>
    <p:sldId id="569" r:id="rId23"/>
    <p:sldId id="570" r:id="rId24"/>
    <p:sldId id="571" r:id="rId25"/>
    <p:sldId id="572" r:id="rId26"/>
    <p:sldId id="573" r:id="rId27"/>
    <p:sldId id="590" r:id="rId28"/>
    <p:sldId id="574" r:id="rId29"/>
    <p:sldId id="575" r:id="rId30"/>
    <p:sldId id="600" r:id="rId31"/>
    <p:sldId id="601" r:id="rId32"/>
    <p:sldId id="602" r:id="rId33"/>
    <p:sldId id="603" r:id="rId34"/>
    <p:sldId id="604" r:id="rId35"/>
    <p:sldId id="605" r:id="rId36"/>
    <p:sldId id="606" r:id="rId37"/>
    <p:sldId id="592" r:id="rId38"/>
    <p:sldId id="593" r:id="rId39"/>
    <p:sldId id="594" r:id="rId40"/>
    <p:sldId id="595" r:id="rId41"/>
    <p:sldId id="596" r:id="rId42"/>
    <p:sldId id="598" r:id="rId43"/>
    <p:sldId id="599" r:id="rId44"/>
    <p:sldId id="565" r:id="rId45"/>
    <p:sldId id="566" r:id="rId46"/>
    <p:sldId id="567" r:id="rId47"/>
    <p:sldId id="568" r:id="rId48"/>
    <p:sldId id="315" r:id="rId49"/>
    <p:sldId id="312" r:id="rId50"/>
    <p:sldId id="318" r:id="rId51"/>
    <p:sldId id="472" r:id="rId52"/>
    <p:sldId id="473" r:id="rId53"/>
    <p:sldId id="474" r:id="rId54"/>
    <p:sldId id="480" r:id="rId55"/>
    <p:sldId id="259" r:id="rId56"/>
    <p:sldId id="260" r:id="rId57"/>
    <p:sldId id="261" r:id="rId58"/>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521415D9-36F7-43E2-AB2F-B90AF26B5E84}">
      <p14:sectionLst xmlns:p14="http://schemas.microsoft.com/office/powerpoint/2010/main">
        <p14:section name="Default Section" id="{F1D38888-79E6-4B8F-A7E5-96BDED502F2F}">
          <p14:sldIdLst>
            <p14:sldId id="256"/>
            <p14:sldId id="265"/>
            <p14:sldId id="257"/>
            <p14:sldId id="266"/>
            <p14:sldId id="267"/>
            <p14:sldId id="268"/>
            <p14:sldId id="269"/>
            <p14:sldId id="270"/>
            <p14:sldId id="271"/>
            <p14:sldId id="276"/>
            <p14:sldId id="407"/>
            <p14:sldId id="408"/>
            <p14:sldId id="409"/>
            <p14:sldId id="410"/>
            <p14:sldId id="411"/>
            <p14:sldId id="412"/>
            <p14:sldId id="413"/>
            <p14:sldId id="272"/>
            <p14:sldId id="414"/>
            <p14:sldId id="415"/>
            <p14:sldId id="591"/>
          </p14:sldIdLst>
        </p14:section>
        <p14:section name="July 15 - July IEEE week" id="{6EF0D20E-9CD3-4981-8AC2-171F84531D0D}">
          <p14:sldIdLst>
            <p14:sldId id="569"/>
            <p14:sldId id="570"/>
            <p14:sldId id="571"/>
            <p14:sldId id="572"/>
            <p14:sldId id="573"/>
            <p14:sldId id="590"/>
            <p14:sldId id="574"/>
            <p14:sldId id="575"/>
          </p14:sldIdLst>
        </p14:section>
        <p14:section name="July 22 Telecon" id="{830393A7-0C75-446E-876F-EDD9105A62F8}">
          <p14:sldIdLst>
            <p14:sldId id="600"/>
            <p14:sldId id="601"/>
            <p14:sldId id="602"/>
            <p14:sldId id="603"/>
            <p14:sldId id="604"/>
            <p14:sldId id="605"/>
            <p14:sldId id="606"/>
          </p14:sldIdLst>
        </p14:section>
        <p14:section name="July 29 Telecon" id="{586B1B75-E9F7-4DA0-A044-5FFB8D1F7BC3}">
          <p14:sldIdLst>
            <p14:sldId id="592"/>
            <p14:sldId id="593"/>
            <p14:sldId id="594"/>
            <p14:sldId id="595"/>
            <p14:sldId id="596"/>
            <p14:sldId id="598"/>
            <p14:sldId id="599"/>
          </p14:sldIdLst>
        </p14:section>
        <p14:section name="July 30 Plenary Telecon" id="{7FDDFD4D-1610-4DB1-9C04-2461BB5F14C7}">
          <p14:sldIdLst>
            <p14:sldId id="565"/>
            <p14:sldId id="566"/>
            <p14:sldId id="567"/>
            <p14:sldId id="568"/>
          </p14:sldIdLst>
        </p14:section>
        <p14:section name="Backup" id="{62682A0D-7317-4EE9-B56C-63AD74488E19}">
          <p14:sldIdLst>
            <p14:sldId id="315"/>
            <p14:sldId id="312"/>
            <p14:sldId id="318"/>
            <p14:sldId id="472"/>
            <p14:sldId id="473"/>
            <p14:sldId id="474"/>
            <p14:sldId id="480"/>
            <p14:sldId id="259"/>
            <p14:sldId id="260"/>
            <p14:sldId id="261"/>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734" autoAdjust="0"/>
    <p:restoredTop sz="96807" autoAdjust="0"/>
  </p:normalViewPr>
  <p:slideViewPr>
    <p:cSldViewPr>
      <p:cViewPr varScale="1">
        <p:scale>
          <a:sx n="121" d="100"/>
          <a:sy n="121" d="100"/>
        </p:scale>
        <p:origin x="126" y="510"/>
      </p:cViewPr>
      <p:guideLst>
        <p:guide orient="horz" pos="2160"/>
        <p:guide pos="3840"/>
      </p:guideLst>
    </p:cSldViewPr>
  </p:slideViewPr>
  <p:outlineViewPr>
    <p:cViewPr varScale="1">
      <p:scale>
        <a:sx n="170" d="200"/>
        <a:sy n="170" d="200"/>
      </p:scale>
      <p:origin x="0" y="0"/>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7/27/2020</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D310956-CE0F-4B68-9CE0-7A7604BB42D7}" type="slidenum">
              <a:rPr lang="en-US"/>
              <a:pPr/>
              <a:t>56</a:t>
            </a:fld>
            <a:endParaRPr lang="en-US"/>
          </a:p>
        </p:txBody>
      </p:sp>
      <p:sp>
        <p:nvSpPr>
          <p:cNvPr id="16385"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6386"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165585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AAB5CE2-8DD9-4D73-A363-75B54562E72E}" type="slidenum">
              <a:rPr lang="en-US"/>
              <a:pPr/>
              <a:t>57</a:t>
            </a:fld>
            <a:endParaRPr lang="en-US"/>
          </a:p>
        </p:txBody>
      </p:sp>
      <p:sp>
        <p:nvSpPr>
          <p:cNvPr id="1740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741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761652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a:t>
            </a:fld>
            <a:endParaRPr lang="en-US"/>
          </a:p>
        </p:txBody>
      </p:sp>
    </p:spTree>
    <p:extLst>
      <p:ext uri="{BB962C8B-B14F-4D97-AF65-F5344CB8AC3E}">
        <p14:creationId xmlns:p14="http://schemas.microsoft.com/office/powerpoint/2010/main" val="13072805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18</a:t>
            </a:fld>
            <a:endParaRPr lang="en-US"/>
          </a:p>
        </p:txBody>
      </p:sp>
    </p:spTree>
    <p:extLst>
      <p:ext uri="{BB962C8B-B14F-4D97-AF65-F5344CB8AC3E}">
        <p14:creationId xmlns:p14="http://schemas.microsoft.com/office/powerpoint/2010/main" val="18488836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28</a:t>
            </a:fld>
            <a:endParaRPr lang="en-US"/>
          </a:p>
        </p:txBody>
      </p:sp>
    </p:spTree>
    <p:extLst>
      <p:ext uri="{BB962C8B-B14F-4D97-AF65-F5344CB8AC3E}">
        <p14:creationId xmlns:p14="http://schemas.microsoft.com/office/powerpoint/2010/main" val="4187774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35</a:t>
            </a:fld>
            <a:endParaRPr lang="en-US"/>
          </a:p>
        </p:txBody>
      </p:sp>
    </p:spTree>
    <p:extLst>
      <p:ext uri="{BB962C8B-B14F-4D97-AF65-F5344CB8AC3E}">
        <p14:creationId xmlns:p14="http://schemas.microsoft.com/office/powerpoint/2010/main" val="39155986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42</a:t>
            </a:fld>
            <a:endParaRPr lang="en-US"/>
          </a:p>
        </p:txBody>
      </p:sp>
    </p:spTree>
    <p:extLst>
      <p:ext uri="{BB962C8B-B14F-4D97-AF65-F5344CB8AC3E}">
        <p14:creationId xmlns:p14="http://schemas.microsoft.com/office/powerpoint/2010/main" val="7559997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46</a:t>
            </a:fld>
            <a:endParaRPr lang="en-US"/>
          </a:p>
        </p:txBody>
      </p:sp>
    </p:spTree>
    <p:extLst>
      <p:ext uri="{BB962C8B-B14F-4D97-AF65-F5344CB8AC3E}">
        <p14:creationId xmlns:p14="http://schemas.microsoft.com/office/powerpoint/2010/main" val="702330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6A824DE9-FED7-4AB7-8253-E7DBD107D396}" type="slidenum">
              <a:rPr lang="en-US"/>
              <a:pPr/>
              <a:t>55</a:t>
            </a:fld>
            <a:endParaRPr lang="en-US"/>
          </a:p>
        </p:txBody>
      </p:sp>
      <p:sp>
        <p:nvSpPr>
          <p:cNvPr id="15361"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5362"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1047729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July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Jonathan Segev, Intel corporation</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July 2020</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July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July 2020</a:t>
            </a:r>
            <a:endParaRPr lang="en-GB"/>
          </a:p>
        </p:txBody>
      </p:sp>
      <p:sp>
        <p:nvSpPr>
          <p:cNvPr id="6" name="Footer Placeholder 5"/>
          <p:cNvSpPr>
            <a:spLocks noGrp="1"/>
          </p:cNvSpPr>
          <p:nvPr>
            <p:ph type="ftr" idx="11"/>
          </p:nvPr>
        </p:nvSpPr>
        <p:spPr/>
        <p:txBody>
          <a:bodyPr/>
          <a:lstStyle>
            <a:lvl1pPr>
              <a:defRPr/>
            </a:lvl1pPr>
          </a:lstStyle>
          <a:p>
            <a:r>
              <a:rPr lang="en-GB"/>
              <a:t>Jonathan Segev, Intel corporation</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July 2020</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a:t>Jonathan Segev, Intel corporation</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July 2020</a:t>
            </a:r>
            <a:endParaRPr lang="en-GB"/>
          </a:p>
        </p:txBody>
      </p:sp>
      <p:sp>
        <p:nvSpPr>
          <p:cNvPr id="4" name="Footer Placeholder 3"/>
          <p:cNvSpPr>
            <a:spLocks noGrp="1"/>
          </p:cNvSpPr>
          <p:nvPr>
            <p:ph type="ftr" idx="11"/>
          </p:nvPr>
        </p:nvSpPr>
        <p:spPr/>
        <p:txBody>
          <a:bodyPr/>
          <a:lstStyle>
            <a:lvl1pPr>
              <a:defRPr/>
            </a:lvl1pPr>
          </a:lstStyle>
          <a:p>
            <a:r>
              <a:rPr lang="en-GB"/>
              <a:t>Jonathan Segev, Intel corporation</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July 2020</a:t>
            </a:r>
            <a:endParaRPr lang="en-GB"/>
          </a:p>
        </p:txBody>
      </p:sp>
      <p:sp>
        <p:nvSpPr>
          <p:cNvPr id="3" name="Footer Placeholder 2"/>
          <p:cNvSpPr>
            <a:spLocks noGrp="1"/>
          </p:cNvSpPr>
          <p:nvPr>
            <p:ph type="ftr" idx="11"/>
          </p:nvPr>
        </p:nvSpPr>
        <p:spPr/>
        <p:txBody>
          <a:bodyPr/>
          <a:lstStyle>
            <a:lvl1pPr>
              <a:defRPr/>
            </a:lvl1pPr>
          </a:lstStyle>
          <a:p>
            <a:r>
              <a:rPr lang="en-GB"/>
              <a:t>Jonathan Segev, Intel corporation</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July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July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July 2020</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Jonathan Segev, Intel corporation</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802.11-20/1002r5</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hyperlink" Target="http://standards.ieee.org/develop/policies/opman/sect6.html#6.3" TargetMode="External"/><Relationship Id="rId2" Type="http://schemas.openxmlformats.org/officeDocument/2006/relationships/hyperlink" Target="http://standards.ieee.org/develop/policies/bylaws/sect6-7.html#6" TargetMode="External"/><Relationship Id="rId1" Type="http://schemas.openxmlformats.org/officeDocument/2006/relationships/slideLayout" Target="../slideLayouts/slideLayout2.xml"/><Relationship Id="rId4" Type="http://schemas.openxmlformats.org/officeDocument/2006/relationships/hyperlink" Target="http://standards.ieee.org/about/sasb/patcom/materials.htm"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_rels/slide15.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www.ieee802.org/11/Rules/rules.shtml" TargetMode="External"/><Relationship Id="rId3" Type="http://schemas.openxmlformats.org/officeDocument/2006/relationships/hyperlink" Target="https://mentor.ieee.org/802-ec/dcn/17/ec-17-0090-22-0PNP-ieee-802-lmsc-operations-manual.pdf" TargetMode="External"/><Relationship Id="rId7" Type="http://schemas.openxmlformats.org/officeDocument/2006/relationships/hyperlink" Target="https://mentor.ieee.org/802-ec/dcn/16/ec-16-0180-05-00EC-ieee-802-participation-slide.pptx" TargetMode="External"/><Relationship Id="rId2" Type="http://schemas.openxmlformats.org/officeDocument/2006/relationships/hyperlink" Target="http://standards.ieee.org/board/aud/LMSC.pdf" TargetMode="External"/><Relationship Id="rId1" Type="http://schemas.openxmlformats.org/officeDocument/2006/relationships/slideLayout" Target="../slideLayouts/slideLayout2.xml"/><Relationship Id="rId6" Type="http://schemas.openxmlformats.org/officeDocument/2006/relationships/hyperlink" Target="https://mentor.ieee.org/802-ec/dcn/17/ec-17-0120-27-0PNP-ieee-802-lmsc-chairs-guidelines.pdf" TargetMode="External"/><Relationship Id="rId5" Type="http://schemas.openxmlformats.org/officeDocument/2006/relationships/hyperlink" Target="http://grouper.ieee.org/groups/802/PNP/approved/IEEE_802_LMSC_OM_approved_120725.pdf" TargetMode="External"/><Relationship Id="rId10" Type="http://schemas.openxmlformats.org/officeDocument/2006/relationships/hyperlink" Target="https://mentor.ieee.org/802.11/dcn/14/11-14-0629-22-0000-802-11-operations-manual.docx" TargetMode="External"/><Relationship Id="rId4" Type="http://schemas.openxmlformats.org/officeDocument/2006/relationships/hyperlink" Target="http://www.ieee802.org/PNP/approved/IEEE_802_WG_PandP_v19.pdf" TargetMode="External"/><Relationship Id="rId9" Type="http://schemas.openxmlformats.org/officeDocument/2006/relationships/hyperlink" Target="http://www.ieee802.org/devdocs.shtml"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imat.ieee.org/attendance" TargetMode="External"/><Relationship Id="rId2" Type="http://schemas.openxmlformats.org/officeDocument/2006/relationships/hyperlink" Target="https://imat.ieee.org/" TargetMode="External"/><Relationship Id="rId1" Type="http://schemas.openxmlformats.org/officeDocument/2006/relationships/slideLayout" Target="../slideLayouts/slideLayout2.xml"/><Relationship Id="rId5" Type="http://schemas.openxmlformats.org/officeDocument/2006/relationships/hyperlink" Target="https://mentor.ieee.org/802.11/documents?is_dcn=DCN,%20Title,%20Author%20or%20Affiliation&amp;is_group=00az" TargetMode="External"/><Relationship Id="rId4" Type="http://schemas.openxmlformats.org/officeDocument/2006/relationships/hyperlink" Target="http://grouper.ieee.org/groups/802/11/"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tandards.ieee.org/develop/policies/antitrust.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TGaz</a:t>
            </a:r>
            <a:r>
              <a:rPr lang="en-US" altLang="en-US" dirty="0"/>
              <a:t> Next Generation Positioning </a:t>
            </a:r>
            <a:br>
              <a:rPr lang="en-US" altLang="en-US" dirty="0"/>
            </a:br>
            <a:r>
              <a:rPr lang="en-US" altLang="en-US" dirty="0"/>
              <a:t>July – Sep. Meetings Agenda</a:t>
            </a:r>
            <a:endParaRPr lang="en-GB" dirty="0"/>
          </a:p>
        </p:txBody>
      </p:sp>
      <p:sp>
        <p:nvSpPr>
          <p:cNvPr id="3074" name="Rectangle 2"/>
          <p:cNvSpPr>
            <a:spLocks noGrp="1" noChangeArrowheads="1"/>
          </p:cNvSpPr>
          <p:nvPr>
            <p:ph type="subTitle" idx="1"/>
          </p:nvPr>
        </p:nvSpPr>
        <p:spPr>
          <a:xfrm>
            <a:off x="1828800" y="1731664"/>
            <a:ext cx="8534400" cy="476250"/>
          </a:xfrm>
          <a:ln/>
        </p:spPr>
        <p:txBody>
          <a:bodyPr/>
          <a:lstStyle/>
          <a:p>
            <a:pP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2020-07-27</a:t>
            </a:r>
          </a:p>
        </p:txBody>
      </p:sp>
      <p:sp>
        <p:nvSpPr>
          <p:cNvPr id="6" name="Date Placeholder 3"/>
          <p:cNvSpPr>
            <a:spLocks noGrp="1"/>
          </p:cNvSpPr>
          <p:nvPr>
            <p:ph type="dt" idx="10"/>
          </p:nvPr>
        </p:nvSpPr>
        <p:spPr/>
        <p:txBody>
          <a:bodyPr/>
          <a:lstStyle/>
          <a:p>
            <a:r>
              <a:rPr lang="en-US"/>
              <a:t>July 2020</a:t>
            </a:r>
            <a:endParaRPr lang="en-GB" dirty="0"/>
          </a:p>
        </p:txBody>
      </p:sp>
      <p:sp>
        <p:nvSpPr>
          <p:cNvPr id="7" name="Footer Placeholder 4"/>
          <p:cNvSpPr>
            <a:spLocks noGrp="1"/>
          </p:cNvSpPr>
          <p:nvPr>
            <p:ph type="ftr" idx="11"/>
          </p:nvPr>
        </p:nvSpPr>
        <p:spPr/>
        <p:txBody>
          <a:bodyPr/>
          <a:lstStyle/>
          <a:p>
            <a:r>
              <a:rPr lang="en-GB"/>
              <a:t>Jonathan Segev, Intel corporation</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2053151161"/>
              </p:ext>
            </p:extLst>
          </p:nvPr>
        </p:nvGraphicFramePr>
        <p:xfrm>
          <a:off x="993775" y="2405063"/>
          <a:ext cx="10542588" cy="2470150"/>
        </p:xfrm>
        <a:graphic>
          <a:graphicData uri="http://schemas.openxmlformats.org/presentationml/2006/ole">
            <mc:AlternateContent xmlns:mc="http://schemas.openxmlformats.org/markup-compatibility/2006">
              <mc:Choice xmlns:v="urn:schemas-microsoft-com:vml" Requires="v">
                <p:oleObj spid="_x0000_s3325" name="Document" r:id="rId4" imgW="10822609" imgH="2534496" progId="Word.Document.8">
                  <p:embed/>
                </p:oleObj>
              </mc:Choice>
              <mc:Fallback>
                <p:oleObj name="Document" r:id="rId4" imgW="10822609" imgH="2534496" progId="Word.Document.8">
                  <p:embed/>
                  <p:pic>
                    <p:nvPicPr>
                      <p:cNvPr id="0" name="Picture 3"/>
                      <p:cNvPicPr>
                        <a:picLocks noChangeAspect="1" noChangeArrowheads="1"/>
                      </p:cNvPicPr>
                      <p:nvPr/>
                    </p:nvPicPr>
                    <p:blipFill>
                      <a:blip r:embed="rId5"/>
                      <a:srcRect/>
                      <a:stretch>
                        <a:fillRect/>
                      </a:stretch>
                    </p:blipFill>
                    <p:spPr bwMode="auto">
                      <a:xfrm>
                        <a:off x="993775" y="2405063"/>
                        <a:ext cx="10542588" cy="2470150"/>
                      </a:xfrm>
                      <a:prstGeom prst="rect">
                        <a:avLst/>
                      </a:prstGeom>
                      <a:noFill/>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p:txBody>
          <a:bodyPr/>
          <a:lstStyle/>
          <a:p>
            <a:pPr>
              <a:lnSpc>
                <a:spcPct val="80000"/>
              </a:lnSpc>
            </a:pPr>
            <a:endParaRPr lang="en-US" altLang="en-US" sz="700" u="sng" dirty="0">
              <a:solidFill>
                <a:srgbClr val="FF0000"/>
              </a:solidFill>
            </a:endParaRP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br>
              <a:rPr lang="en-US" altLang="en-US" sz="2000" b="1" dirty="0">
                <a:solidFill>
                  <a:schemeClr val="tx1"/>
                </a:solidFill>
                <a:latin typeface="Calibri" panose="020F0502020204030204" pitchFamily="34" charset="0"/>
                <a:cs typeface="Calibri" panose="020F0502020204030204" pitchFamily="34" charset="0"/>
              </a:rPr>
            </a:b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2"/>
              </a:rPr>
              <a:t>http://standards.ieee.org/develop/policies/bylaws/sect6-7.html#6</a:t>
            </a:r>
            <a:r>
              <a:rPr lang="en-US" altLang="en-US" sz="1600" b="1" dirty="0">
                <a:solidFill>
                  <a:schemeClr val="tx1"/>
                </a:solidFill>
                <a:latin typeface="Calibri" panose="020F0502020204030204" pitchFamily="34" charset="0"/>
                <a:cs typeface="Calibri" panose="020F0502020204030204" pitchFamily="34" charset="0"/>
              </a:rPr>
              <a:t>) </a:t>
            </a:r>
          </a:p>
          <a:p>
            <a:pPr marL="914400" lvl="2" indent="0">
              <a:lnSpc>
                <a:spcPct val="90000"/>
              </a:lnSpc>
              <a:buSzPct val="150000"/>
            </a:pPr>
            <a:r>
              <a:rPr lang="en-US" altLang="en-US" sz="1600" b="1" dirty="0">
                <a:solidFill>
                  <a:schemeClr val="tx1"/>
                </a:solidFill>
                <a:latin typeface="Calibri" panose="020F0502020204030204" pitchFamily="34" charset="0"/>
                <a:cs typeface="Calibri" panose="020F0502020204030204" pitchFamily="34" charset="0"/>
              </a:rPr>
              <a:t>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3"/>
              </a:rPr>
              <a:t>http://standards.ieee.org/develop/policies/opman/sect6.html#6.3</a:t>
            </a:r>
            <a:r>
              <a:rPr lang="en-US" altLang="en-US" sz="1600" b="1" dirty="0">
                <a:solidFill>
                  <a:schemeClr val="tx1"/>
                </a:solidFill>
                <a:latin typeface="Calibri" panose="020F0502020204030204" pitchFamily="34" charset="0"/>
                <a:cs typeface="Calibri" panose="020F0502020204030204" pitchFamily="34" charset="0"/>
              </a:rPr>
              <a:t>) </a:t>
            </a:r>
          </a:p>
          <a:p>
            <a:pPr lvl="1">
              <a:lnSpc>
                <a:spcPct val="90000"/>
              </a:lnSpc>
              <a:buFont typeface="Monotype Sorts"/>
              <a:buNone/>
            </a:pPr>
            <a:endParaRPr lang="en-US" altLang="en-US" dirty="0"/>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hlinkClick r:id="rId4"/>
              </a:rPr>
              <a:t>http://standards.ieee.org/about/sasb/patcom/materials.htm</a:t>
            </a:r>
            <a:r>
              <a:rPr lang="en-US" altLang="en-US" b="1" i="1" dirty="0">
                <a:solidFill>
                  <a:schemeClr val="tx1"/>
                </a:solidFill>
                <a:latin typeface="Calibri" panose="020F0502020204030204" pitchFamily="34" charset="0"/>
                <a:cs typeface="Calibri" panose="020F0502020204030204" pitchFamily="34" charset="0"/>
              </a:rPr>
              <a:t> </a:t>
            </a:r>
          </a:p>
          <a:p>
            <a:pPr lvl="1">
              <a:lnSpc>
                <a:spcPct val="90000"/>
              </a:lnSpc>
              <a:spcBef>
                <a:spcPct val="0"/>
              </a:spcBef>
              <a:buFont typeface="Monotype Sorts"/>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dirty="0">
                <a:solidFill>
                  <a:schemeClr val="tx1"/>
                </a:solidFill>
                <a:latin typeface="Calibri" panose="020F0502020204030204" pitchFamily="34" charset="0"/>
                <a:cs typeface="Calibri" panose="020F0502020204030204" pitchFamily="34" charset="0"/>
              </a:rPr>
              <a:t>	</a:t>
            </a:r>
            <a:r>
              <a:rPr lang="en-US" altLang="en-US" sz="2800" b="1" dirty="0">
                <a:solidFill>
                  <a:schemeClr val="tx1"/>
                </a:solidFill>
                <a:latin typeface="Calibri" panose="020F0502020204030204" pitchFamily="34" charset="0"/>
                <a:cs typeface="Calibri" panose="020F0502020204030204" pitchFamily="34" charset="0"/>
              </a:rPr>
              <a:t>If you have questions, contact the IEEE-SA Standards Board Patent Committee Administrator at patcom@ieee.org</a:t>
            </a: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
        <p:nvSpPr>
          <p:cNvPr id="7" name="Text Box 7">
            <a:extLst>
              <a:ext uri="{FF2B5EF4-FFF2-40B4-BE49-F238E27FC236}">
                <a16:creationId xmlns:a16="http://schemas.microsoft.com/office/drawing/2014/main" id="{2BD2B973-A9A5-4E5A-BD4B-E53956EE2E16}"/>
              </a:ext>
            </a:extLst>
          </p:cNvPr>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716215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9381D-498F-4C09-A385-5E7B21EFC3D5}"/>
              </a:ext>
            </a:extLst>
          </p:cNvPr>
          <p:cNvSpPr>
            <a:spLocks noGrp="1"/>
          </p:cNvSpPr>
          <p:nvPr>
            <p:ph type="title"/>
          </p:nvPr>
        </p:nvSpPr>
        <p:spPr/>
        <p:txBody>
          <a:bodyPr/>
          <a:lstStyle/>
          <a:p>
            <a:r>
              <a:rPr lang="en-US" altLang="en-US" dirty="0"/>
              <a:t>Instructions for Chairs of </a:t>
            </a:r>
            <a:br>
              <a:rPr lang="en-US" altLang="en-US" dirty="0"/>
            </a:br>
            <a:r>
              <a:rPr lang="en-US" altLang="en-US" dirty="0"/>
              <a:t>standards development activities</a:t>
            </a:r>
            <a:endParaRPr lang="en-US" dirty="0"/>
          </a:p>
        </p:txBody>
      </p:sp>
      <p:sp>
        <p:nvSpPr>
          <p:cNvPr id="3" name="Content Placeholder 2">
            <a:extLst>
              <a:ext uri="{FF2B5EF4-FFF2-40B4-BE49-F238E27FC236}">
                <a16:creationId xmlns:a16="http://schemas.microsoft.com/office/drawing/2014/main" id="{FCC9B7F8-4564-4C97-B98D-59A952A879D7}"/>
              </a:ext>
            </a:extLst>
          </p:cNvPr>
          <p:cNvSpPr>
            <a:spLocks noGrp="1"/>
          </p:cNvSpPr>
          <p:nvPr>
            <p:ph idx="1"/>
          </p:nvPr>
        </p:nvSpPr>
        <p:spPr/>
        <p:txBody>
          <a:bodyPr/>
          <a:lstStyle/>
          <a:p>
            <a:pPr>
              <a:spcBef>
                <a:spcPts val="0"/>
              </a:spcBef>
              <a:spcAft>
                <a:spcPts val="0"/>
              </a:spcAft>
              <a:buClrTx/>
              <a:buSzPct val="120000"/>
              <a:buFont typeface="Arial" panose="020B0604020202020204" pitchFamily="34" charset="0"/>
              <a:buChar char="•"/>
            </a:pPr>
            <a:r>
              <a:rPr lang="en-US" altLang="en-US" sz="2133" dirty="0">
                <a:latin typeface="Montserrat" panose="00000500000000000000" pitchFamily="2" charset="0"/>
                <a:cs typeface="Calibri" pitchFamily="34" charset="0"/>
              </a:rPr>
              <a:t>At the beginning of each standards development meeting the chair or a designee is to:</a:t>
            </a:r>
          </a:p>
          <a:p>
            <a:pPr marL="714375" lvl="2" indent="-342900">
              <a:buSzPct val="150000"/>
              <a:buFont typeface="Arial" panose="020B0604020202020204" pitchFamily="34" charset="0"/>
              <a:buChar char="•"/>
            </a:pPr>
            <a:r>
              <a:rPr lang="en-US" altLang="en-US" sz="1867" dirty="0"/>
              <a:t>Show the following slides (or provide them beforehand)</a:t>
            </a:r>
          </a:p>
          <a:p>
            <a:pPr marL="714375" lvl="2" indent="-342900">
              <a:buSzPct val="150000"/>
              <a:buFont typeface="Arial" panose="020B0604020202020204" pitchFamily="34" charset="0"/>
              <a:buChar char="•"/>
            </a:pPr>
            <a:r>
              <a:rPr lang="en-US" altLang="en-US" sz="1867" dirty="0"/>
              <a:t>Advise the standards development group participants that: </a:t>
            </a:r>
          </a:p>
          <a:p>
            <a:pPr marL="714375" lvl="2" indent="-342900">
              <a:buSzPct val="150000"/>
              <a:buFont typeface="Arial" panose="020B0604020202020204" pitchFamily="34" charset="0"/>
              <a:buChar char="•"/>
            </a:pPr>
            <a:r>
              <a:rPr lang="en-US" altLang="en-US" sz="1867" dirty="0"/>
              <a:t>IEEE SA’s copyright policy is described in Clause 7 of the IEEE SA Standards Board Bylaws and Clause 6.1 of the IEEE SA Standards Board Operations Manual;</a:t>
            </a:r>
          </a:p>
          <a:p>
            <a:pPr marL="714375" lvl="2" indent="-342900">
              <a:buSzPct val="150000"/>
              <a:buFont typeface="Arial" panose="020B0604020202020204" pitchFamily="34" charset="0"/>
              <a:buChar char="•"/>
            </a:pPr>
            <a:r>
              <a:rPr lang="en-US" altLang="en-US" sz="1867" dirty="0"/>
              <a:t>Any material submitted during standards development, whether verbal, recorded, or in written form, is a Contribution and shall comply with the IEEE SA Copyright Policy; </a:t>
            </a:r>
          </a:p>
          <a:p>
            <a:pPr marL="714375" lvl="2" indent="-342900">
              <a:buSzPct val="150000"/>
              <a:buFont typeface="Arial" panose="020B0604020202020204" pitchFamily="34" charset="0"/>
              <a:buChar char="•"/>
            </a:pPr>
            <a:r>
              <a:rPr lang="en-US" altLang="en-US" sz="1867" dirty="0"/>
              <a:t>Instruct the Secretary to record in the minutes of the relevant meeting: </a:t>
            </a:r>
          </a:p>
          <a:p>
            <a:pPr marL="714375" lvl="2" indent="-342900">
              <a:buSzPct val="150000"/>
              <a:buFont typeface="Arial" panose="020B0604020202020204" pitchFamily="34" charset="0"/>
              <a:buChar char="•"/>
            </a:pPr>
            <a:r>
              <a:rPr lang="en-US" altLang="en-US" sz="1867" dirty="0"/>
              <a:t>That the foregoing information was provided and that the copyright slides were shown (or provided beforehand). </a:t>
            </a:r>
          </a:p>
          <a:p>
            <a:endParaRPr lang="en-US" dirty="0"/>
          </a:p>
        </p:txBody>
      </p:sp>
      <p:sp>
        <p:nvSpPr>
          <p:cNvPr id="4" name="Slide Number Placeholder 3">
            <a:extLst>
              <a:ext uri="{FF2B5EF4-FFF2-40B4-BE49-F238E27FC236}">
                <a16:creationId xmlns:a16="http://schemas.microsoft.com/office/drawing/2014/main" id="{C4C408C7-984E-4847-B383-5EA6A6453288}"/>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6A5591B6-54E4-4223-8222-2A70F3CAF683}"/>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A7920B7-5FE0-48DA-BAD8-840E92CF33D9}"/>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5556630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C00A3-DB52-46F6-8BA3-8C6D8FF5DEBE}"/>
              </a:ext>
            </a:extLst>
          </p:cNvPr>
          <p:cNvSpPr>
            <a:spLocks noGrp="1"/>
          </p:cNvSpPr>
          <p:nvPr>
            <p:ph type="title"/>
          </p:nvPr>
        </p:nvSpPr>
        <p:spPr/>
        <p:txBody>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0CC06F6C-0FB2-4558-ABFA-963A2CE51776}"/>
              </a:ext>
            </a:extLst>
          </p:cNvPr>
          <p:cNvSpPr>
            <a:spLocks noGrp="1"/>
          </p:cNvSpPr>
          <p:nvPr>
            <p:ph idx="1"/>
          </p:nvPr>
        </p:nvSpPr>
        <p:spPr/>
        <p:txBody>
          <a:bodyPr/>
          <a:lstStyle/>
          <a:p>
            <a:pPr>
              <a:buFont typeface="Arial" panose="020B0604020202020204" pitchFamily="34" charset="0"/>
              <a:buChar char="•"/>
            </a:pPr>
            <a:r>
              <a:rPr lang="en-US" altLang="en-US" sz="2133" dirty="0"/>
              <a:t>By participating in this activity, you agree to comply with the IEEE Code of Ethics, all applicable laws, and all IEEE policies and procedures including, but not limited to, the IEEE SA Copyright Policy. </a:t>
            </a:r>
          </a:p>
          <a:p>
            <a:pPr marL="457200" indent="-457200">
              <a:spcBef>
                <a:spcPts val="0"/>
              </a:spcBef>
              <a:spcAft>
                <a:spcPts val="0"/>
              </a:spcAft>
              <a:buClr>
                <a:srgbClr val="CC3300"/>
              </a:buClr>
              <a:buSzPct val="50000"/>
              <a:buFont typeface="Arial" panose="020B0604020202020204" pitchFamily="34" charset="0"/>
              <a:buChar char="•"/>
            </a:pPr>
            <a:endParaRPr lang="en-US" altLang="en-US" sz="2933" dirty="0">
              <a:latin typeface="Calibri" pitchFamily="34" charset="0"/>
              <a:cs typeface="Calibri" pitchFamily="34" charset="0"/>
            </a:endParaRPr>
          </a:p>
          <a:p>
            <a:pPr marL="857250" lvl="1" indent="-342900">
              <a:buSzPct val="150000"/>
              <a:buFont typeface="Arial" panose="020B0604020202020204" pitchFamily="34" charset="0"/>
              <a:buChar char="•"/>
            </a:pPr>
            <a:r>
              <a:rPr lang="en-US" altLang="en-US" sz="2067" dirty="0"/>
              <a:t>Previously Published material (copyright assertion indicated) shall not be presented/submitted to the Working Group nor incorporated into a Working Group draft unless permission is granted. </a:t>
            </a:r>
          </a:p>
          <a:p>
            <a:pPr marL="857250" lvl="1" indent="-342900">
              <a:buSzPct val="150000"/>
              <a:buFont typeface="Arial" panose="020B0604020202020204" pitchFamily="34" charset="0"/>
              <a:buChar char="•"/>
            </a:pPr>
            <a:r>
              <a:rPr lang="en-US" altLang="en-US" sz="2067" dirty="0"/>
              <a:t>Prior to presentation or submission, you shall notify the Working Group Chair of previously Published material and should assist the Chair in obtaining copyright permission acceptable to IEEE SA.</a:t>
            </a:r>
          </a:p>
          <a:p>
            <a:pPr marL="857250" lvl="1" indent="-342900">
              <a:buSzPct val="150000"/>
              <a:buFont typeface="Arial" panose="020B0604020202020204" pitchFamily="34" charset="0"/>
              <a:buChar char="•"/>
            </a:pPr>
            <a:r>
              <a:rPr lang="en-US" altLang="en-US" sz="2067" dirty="0"/>
              <a:t>For material that is not previously Published, IEEE is automatically granted a license to use any material that is presented or submitted.</a:t>
            </a:r>
          </a:p>
          <a:p>
            <a:pPr marL="1257300" lvl="2" indent="-342900">
              <a:buSzPct val="150000"/>
              <a:buFont typeface="Arial" panose="020B0604020202020204" pitchFamily="34" charset="0"/>
              <a:buChar char="•"/>
            </a:pPr>
            <a:endParaRPr lang="en-US" altLang="en-US" sz="1867" dirty="0"/>
          </a:p>
          <a:p>
            <a:endParaRPr lang="en-US" dirty="0"/>
          </a:p>
        </p:txBody>
      </p:sp>
      <p:sp>
        <p:nvSpPr>
          <p:cNvPr id="4" name="Slide Number Placeholder 3">
            <a:extLst>
              <a:ext uri="{FF2B5EF4-FFF2-40B4-BE49-F238E27FC236}">
                <a16:creationId xmlns:a16="http://schemas.microsoft.com/office/drawing/2014/main" id="{A2CB711C-7186-4CEE-93A2-5B6066F641EB}"/>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a:extLst>
              <a:ext uri="{FF2B5EF4-FFF2-40B4-BE49-F238E27FC236}">
                <a16:creationId xmlns:a16="http://schemas.microsoft.com/office/drawing/2014/main" id="{902AB1CD-967A-4C97-BD34-D9BC1AF6A29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DC4397C-3B7B-4F45-BF1C-6EA5A0FA6867}"/>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9739136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867B5-056F-4B22-A63A-98560D29CB8B}"/>
              </a:ext>
            </a:extLst>
          </p:cNvPr>
          <p:cNvSpPr>
            <a:spLocks noGrp="1"/>
          </p:cNvSpPr>
          <p:nvPr>
            <p:ph type="title"/>
          </p:nvPr>
        </p:nvSpPr>
        <p:spPr/>
        <p:txBody>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7671ACA1-CCAE-47EC-BBF1-CCE10AC9F0D1}"/>
              </a:ext>
            </a:extLst>
          </p:cNvPr>
          <p:cNvSpPr>
            <a:spLocks noGrp="1"/>
          </p:cNvSpPr>
          <p:nvPr>
            <p:ph idx="1"/>
          </p:nvPr>
        </p:nvSpPr>
        <p:spPr>
          <a:xfrm>
            <a:off x="914401" y="1700809"/>
            <a:ext cx="10361084" cy="4393606"/>
          </a:xfrm>
        </p:spPr>
        <p:txBody>
          <a:bodyPr/>
          <a:lstStyle/>
          <a:p>
            <a:pPr marL="400050">
              <a:buSzPct val="150000"/>
              <a:buFont typeface="Arial" panose="020B0604020202020204" pitchFamily="34" charset="0"/>
              <a:buChar char="•"/>
            </a:pPr>
            <a:r>
              <a:rPr lang="en-US" sz="1800" dirty="0"/>
              <a:t>The IEEE SA Copyright Policy is described in the IEEE SA Standards Board Bylaws and IEEE SA Standards Board Operations Manual”</a:t>
            </a:r>
          </a:p>
          <a:p>
            <a:pPr marL="800100" lvl="1">
              <a:buSzPct val="150000"/>
              <a:buFont typeface="Arial" panose="020B0604020202020204" pitchFamily="34" charset="0"/>
              <a:buChar char="•"/>
            </a:pPr>
            <a:r>
              <a:rPr lang="en-US" sz="1800" dirty="0"/>
              <a:t>IEEE SA Copyright Policy, see </a:t>
            </a:r>
            <a:br>
              <a:rPr lang="en-US" sz="1800" dirty="0"/>
            </a:br>
            <a:r>
              <a:rPr lang="en-US" sz="1800" dirty="0"/>
              <a:t>	Clause 7 of the IEEE SA Standards Board Bylaws</a:t>
            </a:r>
            <a:br>
              <a:rPr lang="en-US" sz="1800" dirty="0"/>
            </a:br>
            <a:r>
              <a:rPr lang="en-US" sz="1800" dirty="0"/>
              <a:t> 	</a:t>
            </a:r>
            <a:r>
              <a:rPr lang="en-US" sz="1600" dirty="0">
                <a:hlinkClick r:id="rId2"/>
              </a:rPr>
              <a:t>https://standards.ieee.org/about/policies/bylaws/sect6-7.html#7</a:t>
            </a:r>
            <a:br>
              <a:rPr lang="en-US" sz="1600" dirty="0"/>
            </a:br>
            <a:r>
              <a:rPr lang="en-US" sz="1800" dirty="0"/>
              <a:t>	Clause 6.1 of the IEEE SA Standards Board Operations Manual</a:t>
            </a:r>
            <a:br>
              <a:rPr lang="en-US" sz="1800" dirty="0"/>
            </a:br>
            <a:r>
              <a:rPr lang="en-US" sz="1800" dirty="0"/>
              <a:t>	</a:t>
            </a:r>
            <a:r>
              <a:rPr lang="en-US" sz="1600" dirty="0">
                <a:hlinkClick r:id="rId3"/>
              </a:rPr>
              <a:t>https://standards.ieee.org/about/policies/opman/sect6.html</a:t>
            </a:r>
            <a:endParaRPr lang="en-US" sz="1600" dirty="0"/>
          </a:p>
          <a:p>
            <a:pPr marL="400050">
              <a:buSzPct val="150000"/>
              <a:buFont typeface="Arial" panose="020B0604020202020204" pitchFamily="34" charset="0"/>
              <a:buChar char="•"/>
            </a:pPr>
            <a:r>
              <a:rPr lang="en-US" sz="1800" dirty="0"/>
              <a:t>IEEE SA Copyright Permission</a:t>
            </a:r>
          </a:p>
          <a:p>
            <a:pPr marL="800100" lvl="1">
              <a:buSzPct val="150000"/>
              <a:buFont typeface="Arial" panose="020B0604020202020204" pitchFamily="34" charset="0"/>
              <a:buChar char="•"/>
            </a:pPr>
            <a:r>
              <a:rPr lang="en-US" sz="1600" dirty="0">
                <a:hlinkClick r:id="rId4"/>
              </a:rPr>
              <a:t>https://standards.ieee.org/content/dam/ieee-standards/standards/web/documents/other/permissionltrs.zip</a:t>
            </a:r>
            <a:endParaRPr lang="en-US" sz="1600" dirty="0"/>
          </a:p>
          <a:p>
            <a:pPr marL="400050">
              <a:buSzPct val="150000"/>
              <a:buFont typeface="Arial" panose="020B0604020202020204" pitchFamily="34" charset="0"/>
              <a:buChar char="•"/>
            </a:pPr>
            <a:r>
              <a:rPr lang="en-US" sz="1800" dirty="0"/>
              <a:t>IEEE SA Copyright FAQs</a:t>
            </a:r>
          </a:p>
          <a:p>
            <a:pPr marL="800100" lvl="1">
              <a:buSzPct val="150000"/>
              <a:buFont typeface="Arial" panose="020B0604020202020204" pitchFamily="34" charset="0"/>
              <a:buChar char="•"/>
            </a:pPr>
            <a:r>
              <a:rPr lang="en-US" sz="1600" dirty="0">
                <a:hlinkClick r:id="rId5"/>
              </a:rPr>
              <a:t>http://standards.ieee.org/faqs/copyrights.html/</a:t>
            </a:r>
            <a:endParaRPr lang="en-US" sz="1600" dirty="0"/>
          </a:p>
          <a:p>
            <a:pPr marL="400050">
              <a:buSzPct val="150000"/>
              <a:buFont typeface="Arial" panose="020B0604020202020204" pitchFamily="34" charset="0"/>
              <a:buChar char="•"/>
            </a:pPr>
            <a:r>
              <a:rPr lang="en-US" sz="1800" dirty="0"/>
              <a:t>IEEE SA Best Practices for IEEE Standards Development </a:t>
            </a:r>
          </a:p>
          <a:p>
            <a:pPr marL="800100" lvl="1">
              <a:buSzPct val="150000"/>
              <a:buFont typeface="Arial" panose="020B0604020202020204" pitchFamily="34" charset="0"/>
              <a:buChar char="•"/>
            </a:pPr>
            <a:r>
              <a:rPr lang="en-US" sz="1600" dirty="0">
                <a:hlinkClick r:id="rId6"/>
              </a:rPr>
              <a:t>http://standards.ieee.org/develop/policies/best_practices_for_ieee_standards_development_051215.pdf</a:t>
            </a:r>
            <a:endParaRPr lang="en-US" sz="1600" dirty="0"/>
          </a:p>
          <a:p>
            <a:pPr marL="400050">
              <a:buSzPct val="150000"/>
              <a:buFont typeface="Arial" panose="020B0604020202020204" pitchFamily="34" charset="0"/>
              <a:buChar char="•"/>
            </a:pPr>
            <a:r>
              <a:rPr lang="en-US" sz="1800" dirty="0"/>
              <a:t>Distribution of Draft Standards (see 6.1.3 of the SASB Operations Manual)</a:t>
            </a:r>
          </a:p>
          <a:p>
            <a:pPr marL="800100" lvl="1">
              <a:buSzPct val="150000"/>
              <a:buFont typeface="Arial" panose="020B0604020202020204" pitchFamily="34" charset="0"/>
              <a:buChar char="•"/>
            </a:pPr>
            <a:r>
              <a:rPr lang="en-US" sz="1600" dirty="0">
                <a:hlinkClick r:id="rId3"/>
              </a:rPr>
              <a:t>https://standards.ieee.org/about/policies/opman/sect6.html</a:t>
            </a:r>
            <a:endParaRPr lang="en-US" sz="1600" dirty="0"/>
          </a:p>
          <a:p>
            <a:pPr marL="1200150" lvl="2" indent="-285750">
              <a:buSzPct val="150000"/>
              <a:buFont typeface="Arial" panose="020B0604020202020204" pitchFamily="34" charset="0"/>
              <a:buChar char="•"/>
            </a:pPr>
            <a:endParaRPr lang="en-US" altLang="en-US" sz="1600" dirty="0"/>
          </a:p>
          <a:p>
            <a:endParaRPr lang="en-US" dirty="0"/>
          </a:p>
        </p:txBody>
      </p:sp>
      <p:sp>
        <p:nvSpPr>
          <p:cNvPr id="4" name="Slide Number Placeholder 3">
            <a:extLst>
              <a:ext uri="{FF2B5EF4-FFF2-40B4-BE49-F238E27FC236}">
                <a16:creationId xmlns:a16="http://schemas.microsoft.com/office/drawing/2014/main" id="{0244AEF8-B7C8-4DB3-9F05-59E54AA53D93}"/>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02D09226-2F44-4C45-81F3-123E0BBC5508}"/>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A3F1F8B9-0E84-4058-9F56-76BABF9321DE}"/>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6378857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D5DEE-C8DA-4C6B-8BED-5EA3EF765966}"/>
              </a:ext>
            </a:extLst>
          </p:cNvPr>
          <p:cNvSpPr>
            <a:spLocks noGrp="1"/>
          </p:cNvSpPr>
          <p:nvPr>
            <p:ph type="title"/>
          </p:nvPr>
        </p:nvSpPr>
        <p:spPr/>
        <p:txBody>
          <a:bodyPr/>
          <a:lstStyle/>
          <a:p>
            <a:r>
              <a:rPr lang="en-US" dirty="0"/>
              <a:t>Participant behavior in IEEE-SA activities is guided</a:t>
            </a:r>
            <a:br>
              <a:rPr lang="en-US" dirty="0"/>
            </a:br>
            <a:r>
              <a:rPr lang="en-US" dirty="0"/>
              <a:t>by the IEEE Codes of Ethics &amp; Conduct</a:t>
            </a:r>
          </a:p>
        </p:txBody>
      </p:sp>
      <p:sp>
        <p:nvSpPr>
          <p:cNvPr id="3" name="Content Placeholder 2">
            <a:extLst>
              <a:ext uri="{FF2B5EF4-FFF2-40B4-BE49-F238E27FC236}">
                <a16:creationId xmlns:a16="http://schemas.microsoft.com/office/drawing/2014/main" id="{7C9C6ED2-3037-4E43-8F84-9580D81E57F4}"/>
              </a:ext>
            </a:extLst>
          </p:cNvPr>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800" dirty="0">
                <a:hlinkClick r:id="rId2"/>
              </a:rPr>
              <a:t>IEEE Code of Ethics</a:t>
            </a:r>
            <a:endParaRPr lang="en-US" sz="1800" dirty="0"/>
          </a:p>
          <a:p>
            <a:pPr lvl="1">
              <a:buFont typeface="Arial" panose="020B0604020202020204" pitchFamily="34" charset="0"/>
              <a:buChar char="•"/>
            </a:pPr>
            <a:r>
              <a:rPr lang="en-US" sz="1800" dirty="0">
                <a:hlinkClick r:id="rId3"/>
              </a:rPr>
              <a:t>IEEE Code of Conduct</a:t>
            </a:r>
            <a:endParaRPr lang="en-US" sz="180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800" i="1" dirty="0"/>
              <a:t>Uphold the highest standards of integrity, responsible behavior, and ethical and professional conduct</a:t>
            </a:r>
          </a:p>
          <a:p>
            <a:pPr lvl="1">
              <a:buFont typeface="Arial" panose="020B0604020202020204" pitchFamily="34" charset="0"/>
              <a:buChar char="•"/>
            </a:pPr>
            <a:r>
              <a:rPr lang="en-US" sz="1800" i="1" dirty="0"/>
              <a:t>Treat people fairly and with respect, to not engage in harassment, discrimination, or retaliation, and to protect people's privacy.</a:t>
            </a:r>
          </a:p>
          <a:p>
            <a:pPr lvl="1">
              <a:buFont typeface="Arial" panose="020B0604020202020204" pitchFamily="34" charset="0"/>
              <a:buChar char="•"/>
            </a:pPr>
            <a:r>
              <a:rPr lang="en-US" sz="1800" i="1"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a:p>
            <a:endParaRPr lang="en-US" dirty="0"/>
          </a:p>
        </p:txBody>
      </p:sp>
      <p:sp>
        <p:nvSpPr>
          <p:cNvPr id="4" name="Slide Number Placeholder 3">
            <a:extLst>
              <a:ext uri="{FF2B5EF4-FFF2-40B4-BE49-F238E27FC236}">
                <a16:creationId xmlns:a16="http://schemas.microsoft.com/office/drawing/2014/main" id="{EE6641B8-FC1C-4C01-BDA8-2FDEE38EE1EC}"/>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F8DECA6E-672A-4DCF-8287-9FDE96C3C220}"/>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67C40B0B-DEA2-4E68-BDD5-D6DC977CCFFE}"/>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072873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40E08-CCA3-4D3E-AEAE-A7FACF56B421}"/>
              </a:ext>
            </a:extLst>
          </p:cNvPr>
          <p:cNvSpPr>
            <a:spLocks noGrp="1"/>
          </p:cNvSpPr>
          <p:nvPr>
            <p:ph type="title"/>
          </p:nvPr>
        </p:nvSpPr>
        <p:spPr>
          <a:xfrm>
            <a:off x="914401" y="685801"/>
            <a:ext cx="10361084" cy="798983"/>
          </a:xfrm>
        </p:spPr>
        <p:txBody>
          <a:bodyPr/>
          <a:lstStyle/>
          <a:p>
            <a:r>
              <a:rPr lang="en-US" sz="2800" dirty="0"/>
              <a:t>Participants in the IEEE-SA “individual process” shall</a:t>
            </a:r>
            <a:br>
              <a:rPr lang="en-US" sz="2800" dirty="0"/>
            </a:br>
            <a:r>
              <a:rPr lang="en-US" sz="2800" dirty="0"/>
              <a:t>act independently of others, including employers</a:t>
            </a:r>
          </a:p>
        </p:txBody>
      </p:sp>
      <p:sp>
        <p:nvSpPr>
          <p:cNvPr id="3" name="Content Placeholder 2">
            <a:extLst>
              <a:ext uri="{FF2B5EF4-FFF2-40B4-BE49-F238E27FC236}">
                <a16:creationId xmlns:a16="http://schemas.microsoft.com/office/drawing/2014/main" id="{F526F47A-3B9D-4696-A759-6B3DFB860B77}"/>
              </a:ext>
            </a:extLst>
          </p:cNvPr>
          <p:cNvSpPr>
            <a:spLocks noGrp="1"/>
          </p:cNvSpPr>
          <p:nvPr>
            <p:ph idx="1"/>
          </p:nvPr>
        </p:nvSpPr>
        <p:spPr>
          <a:xfrm>
            <a:off x="914401" y="1700809"/>
            <a:ext cx="10361084" cy="4393606"/>
          </a:xfrm>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pPr>
              <a:buFont typeface="Arial" panose="020B0604020202020204" pitchFamily="34" charset="0"/>
              <a:buChar char="•"/>
            </a:pPr>
            <a:r>
              <a:rPr lang="en-US" sz="2000" dirty="0"/>
              <a:t>This means participants:</a:t>
            </a:r>
          </a:p>
          <a:p>
            <a:pPr lvl="1">
              <a:buFont typeface="Arial" panose="020B0604020202020204" pitchFamily="34" charset="0"/>
              <a:buChar char="•"/>
            </a:pPr>
            <a:r>
              <a:rPr lang="en-US" sz="1800" b="1" dirty="0">
                <a:solidFill>
                  <a:srgbClr val="00B050"/>
                </a:solidFill>
              </a:rPr>
              <a:t>Shall act &amp; vote </a:t>
            </a:r>
            <a:r>
              <a:rPr lang="en-US" sz="1800" dirty="0"/>
              <a:t>based on their personal &amp; independent opinions derived from their expertise, knowledge, and qualifications</a:t>
            </a:r>
          </a:p>
          <a:p>
            <a:pPr lvl="1">
              <a:buFont typeface="Arial" panose="020B0604020202020204" pitchFamily="34" charset="0"/>
              <a:buChar char="•"/>
            </a:pPr>
            <a:r>
              <a:rPr lang="en-US" sz="1800" b="1" dirty="0">
                <a:solidFill>
                  <a:srgbClr val="FF0000"/>
                </a:solidFill>
              </a:rPr>
              <a:t>Shall not act or vote </a:t>
            </a:r>
            <a:r>
              <a:rPr lang="en-US" sz="180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800" b="1"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2000" dirty="0"/>
              <a:t>By participating in standards activities using the “</a:t>
            </a:r>
            <a:r>
              <a:rPr lang="en-US" sz="2000" i="1" dirty="0"/>
              <a:t>individual process</a:t>
            </a:r>
            <a:r>
              <a:rPr lang="en-US" sz="2000" dirty="0"/>
              <a:t>”, you are deemed to accept these requirements; if you are unable to satisfy these requirements then you shall immediately cease any participation</a:t>
            </a:r>
          </a:p>
          <a:p>
            <a:endParaRPr lang="en-US" dirty="0"/>
          </a:p>
        </p:txBody>
      </p:sp>
      <p:sp>
        <p:nvSpPr>
          <p:cNvPr id="4" name="Slide Number Placeholder 3">
            <a:extLst>
              <a:ext uri="{FF2B5EF4-FFF2-40B4-BE49-F238E27FC236}">
                <a16:creationId xmlns:a16="http://schemas.microsoft.com/office/drawing/2014/main" id="{59D86CC0-33BF-4C00-A7A4-C5103662E342}"/>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96261505-27DD-41D0-8E2B-B9D15FA0F588}"/>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FE19497-391C-4125-BC18-B393DE4B555B}"/>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3916880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2A7BD1-9BED-4378-8F03-6216A076641D}"/>
              </a:ext>
            </a:extLst>
          </p:cNvPr>
          <p:cNvSpPr>
            <a:spLocks noGrp="1"/>
          </p:cNvSpPr>
          <p:nvPr>
            <p:ph type="title"/>
          </p:nvPr>
        </p:nvSpPr>
        <p:spPr/>
        <p:txBody>
          <a:bodyPr/>
          <a:lstStyle/>
          <a:p>
            <a:r>
              <a:rPr lang="en-US" dirty="0"/>
              <a:t>IEEE-SA standards activities shall allow the fair &amp;</a:t>
            </a:r>
            <a:br>
              <a:rPr lang="en-US" dirty="0"/>
            </a:br>
            <a:r>
              <a:rPr lang="en-US" dirty="0"/>
              <a:t>equitable consideration of all viewpoints</a:t>
            </a:r>
          </a:p>
        </p:txBody>
      </p:sp>
      <p:sp>
        <p:nvSpPr>
          <p:cNvPr id="3" name="Content Placeholder 2">
            <a:extLst>
              <a:ext uri="{FF2B5EF4-FFF2-40B4-BE49-F238E27FC236}">
                <a16:creationId xmlns:a16="http://schemas.microsoft.com/office/drawing/2014/main" id="{895D588B-82FF-4BB6-9D77-8D907E5547A7}"/>
              </a:ext>
            </a:extLst>
          </p:cNvPr>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800" dirty="0"/>
              <a:t>This means no participant may exercise “</a:t>
            </a:r>
            <a:r>
              <a:rPr lang="en-US" sz="1800" i="1" dirty="0"/>
              <a:t>authority, leadership, or influence by reason of superior leverage, strength, or representation to the exclusion of fair and equitable consideration of other viewpoints</a:t>
            </a:r>
            <a:r>
              <a:rPr lang="en-US" sz="1800" dirty="0"/>
              <a:t>” or “</a:t>
            </a:r>
            <a:r>
              <a:rPr lang="en-US" sz="1800" i="1" dirty="0"/>
              <a:t>to hinder the progress of the standards development activity</a:t>
            </a:r>
            <a:r>
              <a:rPr lang="en-US" sz="180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a:p>
            <a:endParaRPr lang="en-US" dirty="0"/>
          </a:p>
        </p:txBody>
      </p:sp>
      <p:sp>
        <p:nvSpPr>
          <p:cNvPr id="4" name="Slide Number Placeholder 3">
            <a:extLst>
              <a:ext uri="{FF2B5EF4-FFF2-40B4-BE49-F238E27FC236}">
                <a16:creationId xmlns:a16="http://schemas.microsoft.com/office/drawing/2014/main" id="{2D1327A7-BCDD-471B-880B-68C5DC7672EC}"/>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28F3C2B7-DAF1-4549-9719-366CD8CE2C6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E9DF7CC4-8212-49D5-BF5F-10757093C41C}"/>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9589008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7D9D7-C959-48E2-8347-87FB53507919}"/>
              </a:ext>
            </a:extLst>
          </p:cNvPr>
          <p:cNvSpPr>
            <a:spLocks noGrp="1"/>
          </p:cNvSpPr>
          <p:nvPr>
            <p:ph type="title"/>
          </p:nvPr>
        </p:nvSpPr>
        <p:spPr/>
        <p:txBody>
          <a:bodyPr/>
          <a:lstStyle/>
          <a:p>
            <a:r>
              <a:rPr lang="en-US" dirty="0"/>
              <a:t>IEEE SA Policy Documents</a:t>
            </a:r>
          </a:p>
        </p:txBody>
      </p:sp>
      <p:sp>
        <p:nvSpPr>
          <p:cNvPr id="3" name="Content Placeholder 2">
            <a:extLst>
              <a:ext uri="{FF2B5EF4-FFF2-40B4-BE49-F238E27FC236}">
                <a16:creationId xmlns:a16="http://schemas.microsoft.com/office/drawing/2014/main" id="{E82EEE88-48DE-4859-8699-DF7E4EC8F6ED}"/>
              </a:ext>
            </a:extLst>
          </p:cNvPr>
          <p:cNvSpPr>
            <a:spLocks noGrp="1"/>
          </p:cNvSpPr>
          <p:nvPr>
            <p:ph idx="1"/>
          </p:nvPr>
        </p:nvSpPr>
        <p:spPr>
          <a:xfrm>
            <a:off x="914401" y="1751013"/>
            <a:ext cx="10361084" cy="4343401"/>
          </a:xfrm>
        </p:spPr>
        <p:txBody>
          <a:bodyPr/>
          <a:lstStyle/>
          <a:p>
            <a:r>
              <a:rPr lang="en-US" dirty="0"/>
              <a:t>IEEE Code of Ethics</a:t>
            </a:r>
          </a:p>
          <a:p>
            <a:pPr lvl="1"/>
            <a:r>
              <a:rPr lang="en-US" dirty="0">
                <a:hlinkClick r:id="rId2"/>
              </a:rPr>
              <a:t>http://www.ieee.org/about/corporate/governance/p7-8.html</a:t>
            </a:r>
            <a:r>
              <a:rPr lang="en-US" dirty="0"/>
              <a:t> </a:t>
            </a:r>
          </a:p>
          <a:p>
            <a:r>
              <a:rPr lang="en-US" dirty="0"/>
              <a:t>IEEE Standards Association (IEEE-SA) Affiliation FAQ</a:t>
            </a:r>
          </a:p>
          <a:p>
            <a:pPr lvl="1"/>
            <a:r>
              <a:rPr lang="en-US" dirty="0">
                <a:hlinkClick r:id="rId3"/>
              </a:rPr>
              <a:t>http://standards.ieee.org/faqs/affiliation.html</a:t>
            </a:r>
            <a:r>
              <a:rPr lang="en-US" dirty="0"/>
              <a:t> </a:t>
            </a:r>
          </a:p>
          <a:p>
            <a:r>
              <a:rPr lang="en-US" dirty="0"/>
              <a:t>Antitrust and Competition Policy</a:t>
            </a:r>
          </a:p>
          <a:p>
            <a:pPr lvl="1"/>
            <a:r>
              <a:rPr lang="en-US" dirty="0">
                <a:hlinkClick r:id="rId4"/>
              </a:rPr>
              <a:t>http://standards.ieee.org/resources/antitrust-guidelines.pdf</a:t>
            </a:r>
            <a:r>
              <a:rPr lang="en-US" dirty="0"/>
              <a:t>  </a:t>
            </a:r>
            <a:endParaRPr lang="en-US" dirty="0">
              <a:hlinkClick r:id="rId5"/>
            </a:endParaRPr>
          </a:p>
          <a:p>
            <a:r>
              <a:rPr lang="en-US" dirty="0"/>
              <a:t>Letter of Assurance Form</a:t>
            </a:r>
          </a:p>
          <a:p>
            <a:pPr lvl="1"/>
            <a:r>
              <a:rPr lang="en-US" dirty="0">
                <a:hlinkClick r:id="rId6"/>
              </a:rPr>
              <a:t>http://standards.ieee.org/develop/policies/bylaws/sect6-7.html#loa</a:t>
            </a:r>
            <a:r>
              <a:rPr lang="en-US" dirty="0"/>
              <a:t> </a:t>
            </a:r>
          </a:p>
          <a:p>
            <a:pPr lvl="1"/>
            <a:r>
              <a:rPr lang="en-US" dirty="0">
                <a:hlinkClick r:id="rId5"/>
              </a:rPr>
              <a:t>https://development.standards.ieee.org/myproject/Public//mytools/mob/loa.pdf</a:t>
            </a:r>
          </a:p>
          <a:p>
            <a:r>
              <a:rPr lang="en-US" dirty="0"/>
              <a:t>IEEE-SA Patent Committee FAQ &amp; Patent slides</a:t>
            </a:r>
          </a:p>
          <a:p>
            <a:pPr lvl="1"/>
            <a:r>
              <a:rPr lang="en-US" dirty="0">
                <a:hlinkClick r:id="rId7"/>
              </a:rPr>
              <a:t>http://standards.ieee.org/board/pat/faq.pdf</a:t>
            </a:r>
            <a:r>
              <a:rPr lang="en-US" dirty="0"/>
              <a:t> and </a:t>
            </a:r>
            <a:r>
              <a:rPr lang="en-US" dirty="0">
                <a:hlinkClick r:id="rId5"/>
              </a:rPr>
              <a:t>http://standards.ieee.org/board/pat/pat-slideset.ppt</a:t>
            </a:r>
            <a:r>
              <a:rPr lang="en-US" dirty="0"/>
              <a:t> </a:t>
            </a:r>
          </a:p>
          <a:p>
            <a:pPr>
              <a:buNone/>
            </a:pPr>
            <a:endParaRPr lang="en-GB" sz="1200" dirty="0"/>
          </a:p>
          <a:p>
            <a:endParaRPr lang="en-US" dirty="0"/>
          </a:p>
        </p:txBody>
      </p:sp>
      <p:sp>
        <p:nvSpPr>
          <p:cNvPr id="4" name="Slide Number Placeholder 3">
            <a:extLst>
              <a:ext uri="{FF2B5EF4-FFF2-40B4-BE49-F238E27FC236}">
                <a16:creationId xmlns:a16="http://schemas.microsoft.com/office/drawing/2014/main" id="{860BF99C-1593-4E31-B040-51A5B30284AC}"/>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BBAD4E8E-71BA-45BE-9C0D-60E8520D27E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33E165B6-163C-4F2F-A330-74EE3956B570}"/>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1935525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SA Rules Documents</a:t>
            </a:r>
          </a:p>
        </p:txBody>
      </p:sp>
      <p:sp>
        <p:nvSpPr>
          <p:cNvPr id="3" name="Content Placeholder 2"/>
          <p:cNvSpPr>
            <a:spLocks noGrp="1"/>
          </p:cNvSpPr>
          <p:nvPr>
            <p:ph idx="1"/>
          </p:nvPr>
        </p:nvSpPr>
        <p:spPr>
          <a:xfrm>
            <a:off x="914400" y="1830391"/>
            <a:ext cx="10798223" cy="4264024"/>
          </a:xfrm>
        </p:spPr>
        <p:txBody>
          <a:bodyPr/>
          <a:lstStyle/>
          <a:p>
            <a:pPr lvl="0" defTabSz="914400" eaLnBrk="0" hangingPunct="0">
              <a:spcBef>
                <a:spcPct val="20000"/>
              </a:spcBef>
              <a:buClrTx/>
              <a:buSzTx/>
              <a:buFontTx/>
              <a:buChar char="•"/>
              <a:defRPr/>
            </a:pPr>
            <a:endParaRPr lang="en-US" dirty="0"/>
          </a:p>
          <a:p>
            <a:pPr lvl="0" defTabSz="914400" eaLnBrk="0" hangingPunct="0">
              <a:spcBef>
                <a:spcPct val="20000"/>
              </a:spcBef>
              <a:buClrTx/>
              <a:buSzTx/>
              <a:buFontTx/>
              <a:buChar char="•"/>
              <a:defRPr/>
            </a:pPr>
            <a:r>
              <a:rPr lang="en-US" dirty="0"/>
              <a:t>The current version of the IEEE-SA Standards Board Bylaws is available at: </a:t>
            </a:r>
          </a:p>
          <a:p>
            <a:pPr lvl="1" defTabSz="914400" eaLnBrk="0" hangingPunct="0">
              <a:spcBef>
                <a:spcPct val="20000"/>
              </a:spcBef>
              <a:buClrTx/>
              <a:buSzTx/>
              <a:defRPr/>
            </a:pPr>
            <a:r>
              <a:rPr lang="en-US" sz="2400" dirty="0">
                <a:hlinkClick r:id="rId3"/>
              </a:rPr>
              <a:t>http://standards.ieee.org/develop/policies/bylaws/index.html</a:t>
            </a:r>
            <a:r>
              <a:rPr lang="en-US" sz="2400" dirty="0"/>
              <a:t> (HTML version) </a:t>
            </a:r>
          </a:p>
          <a:p>
            <a:pPr lvl="1" defTabSz="914400" eaLnBrk="0" hangingPunct="0">
              <a:spcBef>
                <a:spcPct val="20000"/>
              </a:spcBef>
              <a:buClrTx/>
              <a:buSzTx/>
              <a:defRPr/>
            </a:pPr>
            <a:r>
              <a:rPr lang="en-US" sz="2400" dirty="0">
                <a:hlinkClick r:id="rId4"/>
              </a:rPr>
              <a:t>http://standards.ieee.org/develop/policies/bylaws/sb_bylaws.pdf</a:t>
            </a:r>
            <a:r>
              <a:rPr lang="en-US" sz="2400" dirty="0"/>
              <a:t> (PDF version)</a:t>
            </a:r>
            <a:r>
              <a:rPr lang="en-US" sz="1800" dirty="0"/>
              <a:t> </a:t>
            </a:r>
          </a:p>
          <a:p>
            <a:pPr lvl="0" defTabSz="914400" eaLnBrk="0" hangingPunct="0">
              <a:spcBef>
                <a:spcPct val="20000"/>
              </a:spcBef>
              <a:buClrTx/>
              <a:buSzTx/>
              <a:defRPr/>
            </a:pPr>
            <a:br>
              <a:rPr lang="en-US" sz="1600" dirty="0"/>
            </a:br>
            <a:endParaRPr lang="en-US" sz="1600" dirty="0"/>
          </a:p>
          <a:p>
            <a:pPr lvl="0" defTabSz="914400" eaLnBrk="0" hangingPunct="0">
              <a:spcBef>
                <a:spcPct val="20000"/>
              </a:spcBef>
              <a:buClrTx/>
              <a:buSzTx/>
              <a:buFontTx/>
              <a:buChar char="•"/>
              <a:defRPr/>
            </a:pPr>
            <a:r>
              <a:rPr lang="en-US" dirty="0"/>
              <a:t>The current version of the IEEE-SA Standards Board Operations Manual is available at: </a:t>
            </a:r>
          </a:p>
          <a:p>
            <a:pPr lvl="1" defTabSz="914400" eaLnBrk="0" hangingPunct="0">
              <a:spcBef>
                <a:spcPct val="20000"/>
              </a:spcBef>
              <a:buClrTx/>
              <a:buSzTx/>
              <a:defRPr/>
            </a:pPr>
            <a:r>
              <a:rPr lang="en-US" sz="2400" dirty="0">
                <a:hlinkClick r:id="rId5"/>
              </a:rPr>
              <a:t>http://standards.ieee.org/develop/policies/opman/index.html</a:t>
            </a:r>
            <a:r>
              <a:rPr lang="en-US" sz="2400" dirty="0"/>
              <a:t> (HTML version) </a:t>
            </a:r>
          </a:p>
          <a:p>
            <a:pPr lvl="1" defTabSz="914400" eaLnBrk="0" hangingPunct="0">
              <a:spcBef>
                <a:spcPct val="20000"/>
              </a:spcBef>
              <a:buClrTx/>
              <a:buSzTx/>
              <a:defRPr/>
            </a:pPr>
            <a:r>
              <a:rPr lang="en-US" sz="2400" dirty="0">
                <a:hlinkClick r:id="rId6"/>
              </a:rPr>
              <a:t>http://standards.ieee.org/develop/policies/opman/sb_om.pdf</a:t>
            </a:r>
            <a:r>
              <a:rPr lang="en-US" sz="2400" dirty="0"/>
              <a:t> (PDF version) </a:t>
            </a:r>
          </a:p>
          <a:p>
            <a:pPr lvl="0" defTabSz="914400" eaLnBrk="0" hangingPunct="0">
              <a:spcBef>
                <a:spcPct val="20000"/>
              </a:spcBef>
              <a:buClrTx/>
              <a:buSzTx/>
              <a:defRPr/>
            </a:pPr>
            <a:endParaRPr lang="en-GB" sz="1200"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6646741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9EAFFD-A63C-4806-B36A-FDB3DA79B804}"/>
              </a:ext>
            </a:extLst>
          </p:cNvPr>
          <p:cNvSpPr>
            <a:spLocks noGrp="1"/>
          </p:cNvSpPr>
          <p:nvPr>
            <p:ph type="title"/>
          </p:nvPr>
        </p:nvSpPr>
        <p:spPr/>
        <p:txBody>
          <a:bodyPr/>
          <a:lstStyle/>
          <a:p>
            <a:r>
              <a:rPr lang="en-US" dirty="0"/>
              <a:t>IEEE 802 Ground Rules</a:t>
            </a:r>
          </a:p>
        </p:txBody>
      </p:sp>
      <p:sp>
        <p:nvSpPr>
          <p:cNvPr id="3" name="Content Placeholder 2">
            <a:extLst>
              <a:ext uri="{FF2B5EF4-FFF2-40B4-BE49-F238E27FC236}">
                <a16:creationId xmlns:a16="http://schemas.microsoft.com/office/drawing/2014/main" id="{AA2E66CF-1199-4401-85E7-EC54CBC31898}"/>
              </a:ext>
            </a:extLst>
          </p:cNvPr>
          <p:cNvSpPr>
            <a:spLocks noGrp="1"/>
          </p:cNvSpPr>
          <p:nvPr>
            <p:ph idx="1"/>
          </p:nvPr>
        </p:nvSpPr>
        <p:spPr/>
        <p:txBody>
          <a:bodyPr/>
          <a:lstStyle/>
          <a:p>
            <a:pPr indent="-457200">
              <a:buFont typeface="Arial" panose="020B0604020202020204" pitchFamily="34" charset="0"/>
              <a:buChar char="•"/>
            </a:pPr>
            <a:r>
              <a:rPr lang="en-US" dirty="0">
                <a:cs typeface="DejaVu Sans" pitchFamily="34" charset="0"/>
              </a:rPr>
              <a:t>Respect … give it, get it</a:t>
            </a:r>
          </a:p>
          <a:p>
            <a:pPr indent="-457200">
              <a:buFont typeface="Arial" panose="020B0604020202020204" pitchFamily="34" charset="0"/>
              <a:buChar char="•"/>
            </a:pPr>
            <a:r>
              <a:rPr lang="en-US" dirty="0">
                <a:cs typeface="DejaVu Sans" pitchFamily="34" charset="0"/>
              </a:rPr>
              <a:t>NO product pitches</a:t>
            </a:r>
          </a:p>
          <a:p>
            <a:pPr indent="-457200">
              <a:buFont typeface="Arial" panose="020B0604020202020204" pitchFamily="34" charset="0"/>
              <a:buChar char="•"/>
            </a:pPr>
            <a:r>
              <a:rPr lang="en-US" dirty="0">
                <a:cs typeface="DejaVu Sans" pitchFamily="34" charset="0"/>
              </a:rPr>
              <a:t>NO corporate pitches</a:t>
            </a:r>
          </a:p>
          <a:p>
            <a:pPr indent="-457200">
              <a:buFont typeface="Arial" panose="020B0604020202020204" pitchFamily="34" charset="0"/>
              <a:buChar char="•"/>
            </a:pPr>
            <a:r>
              <a:rPr lang="en-US" dirty="0">
                <a:cs typeface="DejaVu Sans" pitchFamily="34" charset="0"/>
              </a:rPr>
              <a:t>NO prices</a:t>
            </a:r>
          </a:p>
          <a:p>
            <a:pPr indent="-457200">
              <a:buFont typeface="Arial" panose="020B0604020202020204" pitchFamily="34" charset="0"/>
              <a:buChar char="•"/>
            </a:pPr>
            <a:r>
              <a:rPr lang="en-US" dirty="0">
                <a:cs typeface="DejaVu Sans" pitchFamily="34" charset="0"/>
              </a:rPr>
              <a:t>NO restrictive notices – (no confidentially notices in email)</a:t>
            </a:r>
          </a:p>
          <a:p>
            <a:pPr indent="-457200">
              <a:buFont typeface="Arial" panose="020B0604020202020204" pitchFamily="34" charset="0"/>
              <a:buChar char="•"/>
            </a:pPr>
            <a:r>
              <a:rPr lang="en-US" dirty="0">
                <a:cs typeface="DejaVu Sans" pitchFamily="34" charset="0"/>
              </a:rPr>
              <a:t>Presentations must be openly available</a:t>
            </a:r>
          </a:p>
          <a:p>
            <a:endParaRPr lang="en-US" dirty="0"/>
          </a:p>
        </p:txBody>
      </p:sp>
      <p:sp>
        <p:nvSpPr>
          <p:cNvPr id="4" name="Slide Number Placeholder 3">
            <a:extLst>
              <a:ext uri="{FF2B5EF4-FFF2-40B4-BE49-F238E27FC236}">
                <a16:creationId xmlns:a16="http://schemas.microsoft.com/office/drawing/2014/main" id="{2F38F93E-E7B4-4037-B49B-013B2239B90B}"/>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2DC6924C-5B2A-4369-BAF1-60422B9B5FC6}"/>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F34D0F77-3728-49EB-902A-704204CA4083}"/>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9657353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1" y="2708920"/>
            <a:ext cx="10361084" cy="3385494"/>
          </a:xfrm>
        </p:spPr>
        <p:txBody>
          <a:bodyPr/>
          <a:lstStyle/>
          <a:p>
            <a:pPr algn="ctr">
              <a:lnSpc>
                <a:spcPct val="90000"/>
              </a:lnSpc>
              <a:buFontTx/>
              <a:buNone/>
            </a:pPr>
            <a:r>
              <a:rPr lang="en-US" altLang="en-US" sz="4400" dirty="0" err="1">
                <a:cs typeface="Times New Roman" panose="02020603050405020304" pitchFamily="18" charset="0"/>
              </a:rPr>
              <a:t>Telecon</a:t>
            </a:r>
            <a:r>
              <a:rPr lang="en-US" altLang="en-US" sz="4400" dirty="0">
                <a:cs typeface="Times New Roman" panose="02020603050405020304" pitchFamily="18" charset="0"/>
              </a:rPr>
              <a:t> Agenda </a:t>
            </a:r>
          </a:p>
          <a:p>
            <a:pPr algn="ctr">
              <a:lnSpc>
                <a:spcPct val="90000"/>
              </a:lnSpc>
              <a:buFontTx/>
              <a:buNone/>
            </a:pPr>
            <a:endParaRPr lang="en-US" altLang="en-US" dirty="0">
              <a:cs typeface="Times New Roman" panose="02020603050405020304" pitchFamily="18" charset="0"/>
            </a:endParaRPr>
          </a:p>
          <a:p>
            <a:pPr marL="1524000">
              <a:lnSpc>
                <a:spcPct val="90000"/>
              </a:lnSpc>
              <a:buFontTx/>
              <a:buNone/>
            </a:pPr>
            <a:r>
              <a:rPr lang="en-US" altLang="en-US" dirty="0">
                <a:cs typeface="Times New Roman" panose="02020603050405020304" pitchFamily="18" charset="0"/>
              </a:rPr>
              <a:t>Chair: </a:t>
            </a:r>
            <a:r>
              <a:rPr lang="en-US" altLang="en-US" b="0" dirty="0">
                <a:cs typeface="Times New Roman" panose="02020603050405020304" pitchFamily="18" charset="0"/>
              </a:rPr>
              <a:t>Jonathan Segev </a:t>
            </a:r>
            <a:r>
              <a:rPr lang="en-US" altLang="en-US" sz="1800" b="0" dirty="0">
                <a:cs typeface="Times New Roman" panose="02020603050405020304" pitchFamily="18" charset="0"/>
              </a:rPr>
              <a:t>(Intel Corporation)</a:t>
            </a:r>
          </a:p>
          <a:p>
            <a:pPr marL="1524000">
              <a:lnSpc>
                <a:spcPct val="90000"/>
              </a:lnSpc>
            </a:pPr>
            <a:r>
              <a:rPr lang="en-US" altLang="en-US" dirty="0">
                <a:cs typeface="Times New Roman" panose="02020603050405020304" pitchFamily="18" charset="0"/>
              </a:rPr>
              <a:t>Vice Chair: </a:t>
            </a:r>
            <a:r>
              <a:rPr lang="en-US" altLang="en-US" b="0" dirty="0">
                <a:cs typeface="Times New Roman" panose="02020603050405020304" pitchFamily="18" charset="0"/>
              </a:rPr>
              <a:t>Assaf Kasher </a:t>
            </a:r>
            <a:r>
              <a:rPr lang="en-US" altLang="en-US" sz="1800" b="0" dirty="0">
                <a:cs typeface="Times New Roman" panose="02020603050405020304" pitchFamily="18" charset="0"/>
              </a:rPr>
              <a:t>(Qualcomm)</a:t>
            </a:r>
          </a:p>
          <a:p>
            <a:pPr marL="1524000">
              <a:lnSpc>
                <a:spcPct val="90000"/>
              </a:lnSpc>
              <a:buFontTx/>
              <a:buNone/>
            </a:pPr>
            <a:r>
              <a:rPr lang="en-US" altLang="en-US" dirty="0">
                <a:cs typeface="Times New Roman" panose="02020603050405020304" pitchFamily="18" charset="0"/>
              </a:rPr>
              <a:t>Technical Editor: </a:t>
            </a:r>
            <a:r>
              <a:rPr lang="en-US" altLang="en-US" b="0" dirty="0">
                <a:cs typeface="Times New Roman" panose="02020603050405020304" pitchFamily="18" charset="0"/>
              </a:rPr>
              <a:t>Chao Chun Wang </a:t>
            </a:r>
            <a:r>
              <a:rPr lang="en-US" altLang="en-US" sz="1800" b="0" dirty="0">
                <a:cs typeface="Times New Roman" panose="02020603050405020304" pitchFamily="18" charset="0"/>
              </a:rPr>
              <a:t>(</a:t>
            </a:r>
            <a:r>
              <a:rPr lang="en-US" altLang="en-US" sz="1800" b="0" dirty="0" err="1">
                <a:cs typeface="Times New Roman" panose="02020603050405020304" pitchFamily="18" charset="0"/>
              </a:rPr>
              <a:t>MediaTek</a:t>
            </a:r>
            <a:r>
              <a:rPr lang="en-US" altLang="en-US" sz="1800" b="0" dirty="0">
                <a:cs typeface="Times New Roman" panose="02020603050405020304" pitchFamily="18" charset="0"/>
              </a:rPr>
              <a:t>), </a:t>
            </a:r>
            <a:r>
              <a:rPr lang="en-US" altLang="en-US" b="0" dirty="0">
                <a:cs typeface="Times New Roman" panose="02020603050405020304" pitchFamily="18" charset="0"/>
              </a:rPr>
              <a:t>Roy Want </a:t>
            </a:r>
            <a:r>
              <a:rPr lang="en-US" altLang="en-US" sz="1800" b="0" dirty="0">
                <a:cs typeface="Times New Roman" panose="02020603050405020304" pitchFamily="18" charset="0"/>
              </a:rPr>
              <a:t>(Google)</a:t>
            </a:r>
          </a:p>
          <a:p>
            <a:pPr marL="1524000">
              <a:lnSpc>
                <a:spcPct val="90000"/>
              </a:lnSpc>
              <a:buFontTx/>
              <a:buNone/>
            </a:pPr>
            <a:r>
              <a:rPr lang="en-US" altLang="en-US" dirty="0">
                <a:cs typeface="Times New Roman" panose="02020603050405020304" pitchFamily="18" charset="0"/>
              </a:rPr>
              <a:t>Secretary (acting)</a:t>
            </a:r>
            <a:r>
              <a:rPr lang="en-US" altLang="en-US" b="0" dirty="0">
                <a:cs typeface="Times New Roman" panose="02020603050405020304" pitchFamily="18" charset="0"/>
              </a:rPr>
              <a:t>: Assaf Kasher </a:t>
            </a:r>
            <a:r>
              <a:rPr lang="en-US" altLang="en-US" sz="1800" b="0" dirty="0">
                <a:cs typeface="Times New Roman" panose="02020603050405020304" pitchFamily="18" charset="0"/>
              </a:rPr>
              <a:t>(Qualcomm)</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
        <p:nvSpPr>
          <p:cNvPr id="7" name="Title 1"/>
          <p:cNvSpPr>
            <a:spLocks noGrp="1"/>
          </p:cNvSpPr>
          <p:nvPr>
            <p:ph type="title"/>
          </p:nvPr>
        </p:nvSpPr>
        <p:spPr>
          <a:xfrm>
            <a:off x="914401" y="685801"/>
            <a:ext cx="10361084" cy="1663079"/>
          </a:xfrm>
        </p:spPr>
        <p:txBody>
          <a:bodyPr/>
          <a:lstStyle/>
          <a:p>
            <a:r>
              <a:rPr lang="en-US" altLang="en-US" sz="4000" dirty="0">
                <a:solidFill>
                  <a:srgbClr val="0000FF"/>
                </a:solidFill>
                <a:cs typeface="Times New Roman" panose="02020603050405020304" pitchFamily="18" charset="0"/>
              </a:rPr>
              <a:t>IEEE 802.11</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Task Group AZ</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Next Generation Positioning </a:t>
            </a:r>
            <a:endParaRPr lang="en-US" sz="4000" dirty="0"/>
          </a:p>
        </p:txBody>
      </p:sp>
    </p:spTree>
    <p:extLst>
      <p:ext uri="{BB962C8B-B14F-4D97-AF65-F5344CB8AC3E}">
        <p14:creationId xmlns:p14="http://schemas.microsoft.com/office/powerpoint/2010/main" val="15585008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AE60AC-FC90-43B0-A5DF-6AE8F7E48DA7}"/>
              </a:ext>
            </a:extLst>
          </p:cNvPr>
          <p:cNvSpPr>
            <a:spLocks noGrp="1"/>
          </p:cNvSpPr>
          <p:nvPr>
            <p:ph type="title"/>
          </p:nvPr>
        </p:nvSpPr>
        <p:spPr>
          <a:xfrm>
            <a:off x="914401" y="685801"/>
            <a:ext cx="10361084" cy="763591"/>
          </a:xfrm>
        </p:spPr>
        <p:txBody>
          <a:bodyPr/>
          <a:lstStyle/>
          <a:p>
            <a:r>
              <a:rPr lang="en-US" dirty="0"/>
              <a:t>IEEE 802 Rules Documents </a:t>
            </a:r>
          </a:p>
        </p:txBody>
      </p:sp>
      <p:sp>
        <p:nvSpPr>
          <p:cNvPr id="3" name="Content Placeholder 2">
            <a:extLst>
              <a:ext uri="{FF2B5EF4-FFF2-40B4-BE49-F238E27FC236}">
                <a16:creationId xmlns:a16="http://schemas.microsoft.com/office/drawing/2014/main" id="{53129AE0-154C-44C2-BB01-C9AED5640D70}"/>
              </a:ext>
            </a:extLst>
          </p:cNvPr>
          <p:cNvSpPr>
            <a:spLocks noGrp="1"/>
          </p:cNvSpPr>
          <p:nvPr>
            <p:ph idx="1"/>
          </p:nvPr>
        </p:nvSpPr>
        <p:spPr>
          <a:xfrm>
            <a:off x="914401" y="1340768"/>
            <a:ext cx="10361084" cy="4768080"/>
          </a:xfrm>
        </p:spPr>
        <p:txBody>
          <a:bodyPr/>
          <a:lstStyle/>
          <a:p>
            <a:r>
              <a:rPr lang="en-US" sz="2000" dirty="0"/>
              <a:t>IEEE 802 Policies &amp; Procedures (Approved June 2014)</a:t>
            </a:r>
          </a:p>
          <a:p>
            <a:pPr lvl="1"/>
            <a:r>
              <a:rPr lang="en-US" sz="1800" dirty="0">
                <a:hlinkClick r:id="rId2"/>
              </a:rPr>
              <a:t>http://standards.ieee.org/board/aud/LMSC.pdf</a:t>
            </a:r>
            <a:endParaRPr lang="en-US" sz="1800" dirty="0"/>
          </a:p>
          <a:p>
            <a:r>
              <a:rPr lang="en-US" sz="2000" dirty="0"/>
              <a:t>IEEE 802 Operations Manual (Approved 13 July 2018)</a:t>
            </a:r>
          </a:p>
          <a:p>
            <a:pPr lvl="1">
              <a:lnSpc>
                <a:spcPct val="80000"/>
              </a:lnSpc>
              <a:defRPr/>
            </a:pPr>
            <a:r>
              <a:rPr lang="en-US" altLang="en-US" sz="1800" dirty="0">
                <a:hlinkClick r:id="rId3"/>
              </a:rPr>
              <a:t>https://mentor.ieee.org/802-ec/dcn/17/ec-17-0090-22-0PNP-ieee-802-lmsc-operations-manual.pdf</a:t>
            </a:r>
            <a:r>
              <a:rPr lang="en-US" altLang="en-US" sz="1800" dirty="0"/>
              <a:t> </a:t>
            </a:r>
          </a:p>
          <a:p>
            <a:pPr>
              <a:lnSpc>
                <a:spcPct val="80000"/>
              </a:lnSpc>
              <a:defRPr/>
            </a:pPr>
            <a:r>
              <a:rPr lang="en-US" sz="2000" dirty="0"/>
              <a:t>IEEE 802 Working Group Policies &amp; Procedures (29 July 2016)</a:t>
            </a:r>
            <a:r>
              <a:rPr lang="en-US" altLang="en-US" sz="2000" dirty="0"/>
              <a:t> </a:t>
            </a:r>
          </a:p>
          <a:p>
            <a:pPr lvl="1"/>
            <a:r>
              <a:rPr lang="en-US" altLang="en-US" sz="1800" dirty="0">
                <a:hlinkClick r:id="rId4"/>
              </a:rPr>
              <a:t>http://www.ieee802.org/PNP/approved/IEEE_802_WG_PandP_v19.pdf</a:t>
            </a:r>
            <a:r>
              <a:rPr lang="en-US" altLang="en-US" sz="1800" dirty="0"/>
              <a:t> </a:t>
            </a:r>
          </a:p>
          <a:p>
            <a:r>
              <a:rPr lang="en-US" sz="2000" dirty="0"/>
              <a:t>IEEE 802 LMSC Chair's Guidelines (Approved 13 July 2018)</a:t>
            </a:r>
            <a:endParaRPr lang="en-US" sz="2000" dirty="0">
              <a:hlinkClick r:id="rId5"/>
            </a:endParaRPr>
          </a:p>
          <a:p>
            <a:pPr lvl="1"/>
            <a:r>
              <a:rPr lang="en-US" sz="1800" dirty="0">
                <a:hlinkClick r:id="rId6"/>
              </a:rPr>
              <a:t>https://mentor.ieee.org/802-ec/dcn/17/ec-17-0120-27-0PNP-ieee-802-lmsc-chairs-guidelines.pdf</a:t>
            </a:r>
            <a:r>
              <a:rPr lang="en-US" sz="1800" dirty="0"/>
              <a:t> </a:t>
            </a:r>
          </a:p>
          <a:p>
            <a:r>
              <a:rPr lang="en-US" sz="2000" dirty="0"/>
              <a:t>Participation in IEEE 802 Meetings</a:t>
            </a:r>
          </a:p>
          <a:p>
            <a:pPr lvl="1"/>
            <a:r>
              <a:rPr lang="en-US" sz="1800" u="sng" dirty="0">
                <a:hlinkClick r:id="rId7"/>
              </a:rPr>
              <a:t>https://mentor.ieee.org/802-ec/dcn/16/ec-16-0180-05-00EC-ieee-802-participation-slide.pptx</a:t>
            </a:r>
            <a:endParaRPr lang="en-US" sz="1600" dirty="0"/>
          </a:p>
          <a:p>
            <a:r>
              <a:rPr lang="en-US" sz="2000" dirty="0"/>
              <a:t>Policies and Procedures hierarchy: </a:t>
            </a:r>
            <a:r>
              <a:rPr lang="en-US" sz="2000" b="0" dirty="0">
                <a:hlinkClick r:id="rId8"/>
              </a:rPr>
              <a:t>http://www.ieee802.org/11/Rules/rules.shtml</a:t>
            </a:r>
            <a:endParaRPr lang="en-US" sz="2000" b="0" dirty="0"/>
          </a:p>
          <a:p>
            <a:pPr marL="342900" lvl="1" indent="-342900">
              <a:buFontTx/>
              <a:buChar char="•"/>
            </a:pPr>
            <a:r>
              <a:rPr lang="en-US" altLang="en-US" sz="1800" b="1" dirty="0"/>
              <a:t>IEEE 802 Procedural document website: </a:t>
            </a:r>
            <a:r>
              <a:rPr lang="en-US" altLang="en-US" sz="1800" dirty="0">
                <a:hlinkClick r:id="rId9"/>
              </a:rPr>
              <a:t>http://www.ieee802.org/devdocs.shtml</a:t>
            </a:r>
            <a:r>
              <a:rPr lang="en-US" altLang="en-US" sz="1800" dirty="0"/>
              <a:t> </a:t>
            </a:r>
          </a:p>
          <a:p>
            <a:r>
              <a:rPr lang="en-US" sz="2000" dirty="0"/>
              <a:t>IEEE 802.11 WG Operations Manual (Approved 13 July 2018):</a:t>
            </a:r>
          </a:p>
          <a:p>
            <a:pPr lvl="1"/>
            <a:r>
              <a:rPr lang="en-US" altLang="en-US" sz="1800" dirty="0">
                <a:hlinkClick r:id="rId10"/>
              </a:rPr>
              <a:t>https://mentor.ieee.org/802.11/dcn/14/11-14-0629-22-0000-802-11-operations-manual.docx</a:t>
            </a:r>
            <a:endParaRPr lang="en-US" sz="1800" dirty="0"/>
          </a:p>
          <a:p>
            <a:endParaRPr lang="en-US" dirty="0"/>
          </a:p>
        </p:txBody>
      </p:sp>
      <p:sp>
        <p:nvSpPr>
          <p:cNvPr id="4" name="Slide Number Placeholder 3">
            <a:extLst>
              <a:ext uri="{FF2B5EF4-FFF2-40B4-BE49-F238E27FC236}">
                <a16:creationId xmlns:a16="http://schemas.microsoft.com/office/drawing/2014/main" id="{F7AB0DEE-B75D-4F9D-8547-3D3A0FCBB9A3}"/>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0F91ADEB-41AD-4208-8901-68E8AF7B8E9E}"/>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7AC68828-28ED-4DFE-BE1B-A085FB5C0529}"/>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5149861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99BFC-3A65-4FC4-8124-D9D869BE3776}"/>
              </a:ext>
            </a:extLst>
          </p:cNvPr>
          <p:cNvSpPr>
            <a:spLocks noGrp="1"/>
          </p:cNvSpPr>
          <p:nvPr>
            <p:ph type="title"/>
          </p:nvPr>
        </p:nvSpPr>
        <p:spPr/>
        <p:txBody>
          <a:bodyPr/>
          <a:lstStyle/>
          <a:p>
            <a:r>
              <a:rPr lang="en-US" dirty="0"/>
              <a:t>Meeting Decorum</a:t>
            </a:r>
          </a:p>
        </p:txBody>
      </p:sp>
      <p:sp>
        <p:nvSpPr>
          <p:cNvPr id="3" name="Content Placeholder 2">
            <a:extLst>
              <a:ext uri="{FF2B5EF4-FFF2-40B4-BE49-F238E27FC236}">
                <a16:creationId xmlns:a16="http://schemas.microsoft.com/office/drawing/2014/main" id="{1EE5522F-9327-4DF8-BBE7-DC428B3E56CE}"/>
              </a:ext>
            </a:extLst>
          </p:cNvPr>
          <p:cNvSpPr>
            <a:spLocks noGrp="1"/>
          </p:cNvSpPr>
          <p:nvPr>
            <p:ph idx="1"/>
          </p:nvPr>
        </p:nvSpPr>
        <p:spPr/>
        <p:txBody>
          <a:bodyPr/>
          <a:lstStyle/>
          <a:p>
            <a:r>
              <a:rPr lang="en-US" dirty="0"/>
              <a:t>Please mute the microphone unless you want to address the group.</a:t>
            </a:r>
          </a:p>
        </p:txBody>
      </p:sp>
      <p:sp>
        <p:nvSpPr>
          <p:cNvPr id="4" name="Slide Number Placeholder 3">
            <a:extLst>
              <a:ext uri="{FF2B5EF4-FFF2-40B4-BE49-F238E27FC236}">
                <a16:creationId xmlns:a16="http://schemas.microsoft.com/office/drawing/2014/main" id="{942A35F6-F31A-4E2C-AA8B-E621F2C4BA29}"/>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a:extLst>
              <a:ext uri="{FF2B5EF4-FFF2-40B4-BE49-F238E27FC236}">
                <a16:creationId xmlns:a16="http://schemas.microsoft.com/office/drawing/2014/main" id="{2E15D0AA-5587-4F6A-8719-CC318052017D}"/>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5373F3AC-C323-4AA4-B1D4-4EAFFFD5690C}"/>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6916828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July IEEE  Week Agenda</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(3min)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(12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strike="sngStrike" dirty="0"/>
              <a:t>11-20-0836     11az Secure LTF design (Bin Tian) – SP.</a:t>
            </a:r>
          </a:p>
          <a:p>
            <a:pPr lvl="1" algn="just">
              <a:spcBef>
                <a:spcPct val="20000"/>
              </a:spcBef>
              <a:buFontTx/>
              <a:buChar char="•"/>
            </a:pPr>
            <a:r>
              <a:rPr lang="en-US" sz="1400" dirty="0"/>
              <a:t>11-20-0963 	cid-3880-kdk-hltk (Nehru Bhandaru)</a:t>
            </a:r>
          </a:p>
          <a:p>
            <a:pPr lvl="1" algn="just">
              <a:spcBef>
                <a:spcPct val="20000"/>
              </a:spcBef>
              <a:buFontTx/>
              <a:buChar char="•"/>
            </a:pPr>
            <a:r>
              <a:rPr lang="en-US" sz="1400" dirty="0"/>
              <a:t>11-20-0698	LB 249 CID 3940 resolution (Solomon Trainin/Assaf Kasher) – 2nd review</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 (5min) </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0112165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11-20-0698</a:t>
            </a:r>
          </a:p>
        </p:txBody>
      </p:sp>
      <p:sp>
        <p:nvSpPr>
          <p:cNvPr id="3" name="Content Placeholder 2"/>
          <p:cNvSpPr>
            <a:spLocks noGrp="1"/>
          </p:cNvSpPr>
          <p:nvPr>
            <p:ph idx="1"/>
          </p:nvPr>
        </p:nvSpPr>
        <p:spPr/>
        <p:txBody>
          <a:bodyPr/>
          <a:lstStyle/>
          <a:p>
            <a:r>
              <a:rPr lang="en-US" dirty="0" err="1"/>
              <a:t>Strawpoll</a:t>
            </a:r>
            <a:endParaRPr lang="en-US" dirty="0"/>
          </a:p>
          <a:p>
            <a:r>
              <a:rPr lang="en-US" b="0" dirty="0"/>
              <a:t>We agree to the CID resolutions 3940 as</a:t>
            </a:r>
            <a:r>
              <a:rPr lang="en-GB" b="0" dirty="0"/>
              <a:t> </a:t>
            </a:r>
            <a:r>
              <a:rPr lang="en-US" b="0" dirty="0"/>
              <a:t>depicted in document 11-20-698r2</a:t>
            </a:r>
          </a:p>
          <a:p>
            <a:endParaRPr lang="en-US" b="0" dirty="0"/>
          </a:p>
          <a:p>
            <a:r>
              <a:rPr lang="en-US" b="0" dirty="0"/>
              <a:t>Results (Y/N/A) 21/1/25</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8826512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marL="457200" lvl="1" indent="0" algn="just">
              <a:spcBef>
                <a:spcPct val="20000"/>
              </a:spcBef>
            </a:pPr>
            <a:r>
              <a:rPr lang="en-US" sz="1400" dirty="0"/>
              <a:t>TBC</a:t>
            </a:r>
          </a:p>
          <a:p>
            <a:pPr lvl="1" algn="just">
              <a:spcBef>
                <a:spcPct val="20000"/>
              </a:spcBef>
              <a:buFontTx/>
              <a:buChar char="•"/>
            </a:pPr>
            <a:r>
              <a:rPr lang="en-US" sz="1400" dirty="0"/>
              <a:t>11-20-0698	</a:t>
            </a:r>
            <a:r>
              <a:rPr lang="en-US" sz="1400" strike="sngStrike" dirty="0"/>
              <a:t>LB 249 CID 3940 resolution (Assaf Kasher)</a:t>
            </a:r>
          </a:p>
          <a:p>
            <a:pPr lvl="1" algn="just">
              <a:spcBef>
                <a:spcPct val="20000"/>
              </a:spcBef>
              <a:buFontTx/>
              <a:buChar char="•"/>
            </a:pPr>
            <a:r>
              <a:rPr lang="en-US" sz="1400" dirty="0"/>
              <a:t>11-20-0963 	cid-3880-kdk-hltk (Nehru Bhandaru) (SP)</a:t>
            </a:r>
          </a:p>
          <a:p>
            <a:pPr lvl="1" algn="just">
              <a:spcBef>
                <a:spcPct val="20000"/>
              </a:spcBef>
              <a:buFontTx/>
              <a:buChar char="•"/>
            </a:pPr>
            <a:r>
              <a:rPr lang="en-US" sz="1400" dirty="0"/>
              <a:t>11-20-1020     Some LB 249 Passive TB Ranging CR (Erik Lindskog)</a:t>
            </a:r>
          </a:p>
          <a:p>
            <a:pPr marL="457200" lvl="1" indent="0" algn="just">
              <a:spcBef>
                <a:spcPct val="20000"/>
              </a:spcBef>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988271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July 22		(Wednesday), 13:00 ET – 14:30 ET</a:t>
            </a:r>
          </a:p>
          <a:p>
            <a:pPr>
              <a:buFont typeface="Arial" panose="020B0604020202020204" pitchFamily="34" charset="0"/>
              <a:buChar char="•"/>
            </a:pPr>
            <a:r>
              <a:rPr lang="en-US" altLang="en-US" b="0" dirty="0"/>
              <a:t>July 29		(Wednesday), 13:00 ET – 14:30 ET</a:t>
            </a:r>
          </a:p>
          <a:p>
            <a:pPr>
              <a:buFont typeface="Arial" panose="020B0604020202020204" pitchFamily="34" charset="0"/>
              <a:buChar char="•"/>
            </a:pPr>
            <a:r>
              <a:rPr lang="en-US" altLang="en-US" b="0" dirty="0"/>
              <a:t>Aug. 5		(Wednesday), 13:00 ET – 14:30 ET</a:t>
            </a:r>
          </a:p>
          <a:p>
            <a:pPr>
              <a:buFont typeface="Arial" panose="020B0604020202020204" pitchFamily="34" charset="0"/>
              <a:buChar char="•"/>
            </a:pPr>
            <a:r>
              <a:rPr lang="en-US" altLang="en-US" b="0" dirty="0"/>
              <a:t>Aug. 19		(Wednesday), 13:00 ET – 14:30 ET</a:t>
            </a:r>
          </a:p>
          <a:p>
            <a:pPr>
              <a:buFont typeface="Arial" panose="020B0604020202020204" pitchFamily="34" charset="0"/>
              <a:buChar char="•"/>
            </a:pPr>
            <a:r>
              <a:rPr lang="en-US" altLang="en-US" b="0" dirty="0"/>
              <a:t>Aug. 26		(Wednesday), 13:00 ET – 14:30 ET</a:t>
            </a:r>
          </a:p>
          <a:p>
            <a:pPr>
              <a:buFont typeface="Arial" panose="020B0604020202020204" pitchFamily="34" charset="0"/>
              <a:buChar char="•"/>
            </a:pPr>
            <a:endParaRPr lang="en-US" altLang="en-US" b="0" dirty="0"/>
          </a:p>
          <a:p>
            <a:pPr>
              <a:buFont typeface="Arial" panose="020B0604020202020204" pitchFamily="34" charset="0"/>
              <a:buChar char="•"/>
            </a:pPr>
            <a:endParaRPr lang="en-US" altLang="en-US" b="0" dirty="0"/>
          </a:p>
          <a:p>
            <a:pPr>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25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9239423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July 30 		(Thu.) 10:00 ET – 11:00 ET.</a:t>
            </a:r>
          </a:p>
          <a:p>
            <a:pPr>
              <a:buFont typeface="Arial" panose="020B0604020202020204" pitchFamily="34" charset="0"/>
              <a:buChar char="•"/>
            </a:pPr>
            <a:r>
              <a:rPr lang="en-US" altLang="en-US" b="0" dirty="0"/>
              <a:t>Aug. 27		(Thu.) 10:00 ET – 11:00 ET. </a:t>
            </a:r>
          </a:p>
          <a:p>
            <a:pPr>
              <a:buFont typeface="Arial" panose="020B0604020202020204" pitchFamily="34" charset="0"/>
              <a:buChar char="•"/>
            </a:pPr>
            <a:r>
              <a:rPr lang="en-US" altLang="en-US" b="0" dirty="0"/>
              <a:t>Sep.	 24		(Thu.) 10:00 ET – 11:00 ET.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589732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3EC27-6141-4CE5-B3D7-B6AF4E612F05}"/>
              </a:ext>
            </a:extLst>
          </p:cNvPr>
          <p:cNvSpPr>
            <a:spLocks noGrp="1"/>
          </p:cNvSpPr>
          <p:nvPr>
            <p:ph type="title"/>
          </p:nvPr>
        </p:nvSpPr>
        <p:spPr/>
        <p:txBody>
          <a:bodyPr/>
          <a:lstStyle/>
          <a:p>
            <a:r>
              <a:rPr lang="en-US" dirty="0"/>
              <a:t>Comment Resolution status</a:t>
            </a:r>
          </a:p>
        </p:txBody>
      </p:sp>
      <p:sp>
        <p:nvSpPr>
          <p:cNvPr id="3" name="Content Placeholder 2">
            <a:extLst>
              <a:ext uri="{FF2B5EF4-FFF2-40B4-BE49-F238E27FC236}">
                <a16:creationId xmlns:a16="http://schemas.microsoft.com/office/drawing/2014/main" id="{BBD7776F-5E63-41BB-8AF1-29B1A3F569CC}"/>
              </a:ext>
            </a:extLst>
          </p:cNvPr>
          <p:cNvSpPr>
            <a:spLocks noGrp="1"/>
          </p:cNvSpPr>
          <p:nvPr>
            <p:ph idx="1"/>
          </p:nvPr>
        </p:nvSpPr>
        <p:spPr>
          <a:xfrm>
            <a:off x="695400" y="1916832"/>
            <a:ext cx="10361084" cy="4113213"/>
          </a:xfrm>
        </p:spPr>
        <p:txBody>
          <a:bodyPr/>
          <a:lstStyle/>
          <a:p>
            <a:pP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dirty="0"/>
              <a:t>LB249 Comment results status : </a:t>
            </a:r>
          </a:p>
          <a:p>
            <a:pPr lvl="1">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dirty="0"/>
              <a:t>Resolved 140 out of 460 Technical comments</a:t>
            </a:r>
          </a:p>
          <a:p>
            <a:pPr lvl="1">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dirty="0"/>
              <a:t>Resolved 430 out of 540 Editorial comments</a:t>
            </a:r>
          </a:p>
          <a:p>
            <a:pPr>
              <a:buFont typeface="Arial" panose="020B0604020202020204" pitchFamily="34" charset="0"/>
              <a:buChar char="•"/>
            </a:pPr>
            <a:r>
              <a:rPr lang="en-US" dirty="0"/>
              <a:t>There are still 121 unassigned technical comments!</a:t>
            </a:r>
          </a:p>
        </p:txBody>
      </p:sp>
      <p:sp>
        <p:nvSpPr>
          <p:cNvPr id="4" name="Slide Number Placeholder 3">
            <a:extLst>
              <a:ext uri="{FF2B5EF4-FFF2-40B4-BE49-F238E27FC236}">
                <a16:creationId xmlns:a16="http://schemas.microsoft.com/office/drawing/2014/main" id="{369AF0FC-3E38-43A2-AAC9-8ED2A7483BB2}"/>
              </a:ext>
            </a:extLst>
          </p:cNvPr>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a:extLst>
              <a:ext uri="{FF2B5EF4-FFF2-40B4-BE49-F238E27FC236}">
                <a16:creationId xmlns:a16="http://schemas.microsoft.com/office/drawing/2014/main" id="{EF0D330B-1214-47D1-B29C-10011BB66D37}"/>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F98578F3-2F52-4D26-A1C3-782068FCF06B}"/>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7488397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0370382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44964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pPr indent="12700" algn="just">
              <a:spcBef>
                <a:spcPct val="20000"/>
              </a:spcBef>
            </a:pPr>
            <a:r>
              <a:rPr lang="en-US" altLang="en-US" dirty="0"/>
              <a:t>This submission contains the agenda for IEEE 802.11 </a:t>
            </a:r>
            <a:r>
              <a:rPr lang="en-US" altLang="en-US" dirty="0" err="1"/>
              <a:t>TGaz</a:t>
            </a:r>
            <a:r>
              <a:rPr lang="en-US" altLang="en-US" dirty="0"/>
              <a:t> Next Generation Positioning of teleconferences running between the March 25 and July IEEE meetings.</a:t>
            </a:r>
          </a:p>
          <a:p>
            <a:pPr indent="12700" algn="just">
              <a:spcBef>
                <a:spcPct val="20000"/>
              </a:spcBef>
            </a:pP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July 2020</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July 22</a:t>
            </a:r>
            <a:r>
              <a:rPr lang="en-US" altLang="en-US" baseline="30000" dirty="0">
                <a:solidFill>
                  <a:schemeClr val="tx2"/>
                </a:solidFill>
              </a:rPr>
              <a:t>nd</a:t>
            </a:r>
            <a:r>
              <a:rPr lang="en-US" altLang="en-US" dirty="0">
                <a:solidFill>
                  <a:schemeClr val="tx2"/>
                </a:solidFill>
              </a:rPr>
              <a:t> Telecon</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(3min)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(15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11-20-0963 	cid-3880-kdk-hltk (Nehru Bhandaru) – 15 min </a:t>
            </a:r>
          </a:p>
          <a:p>
            <a:pPr lvl="1" algn="just">
              <a:spcBef>
                <a:spcPct val="20000"/>
              </a:spcBef>
              <a:buFontTx/>
              <a:buChar char="•"/>
            </a:pPr>
            <a:r>
              <a:rPr lang="en-US" sz="1400" dirty="0"/>
              <a:t>11-20-1097	Secure LTF using DFT </a:t>
            </a:r>
            <a:r>
              <a:rPr lang="en-US" sz="1400" dirty="0" err="1"/>
              <a:t>Precoded</a:t>
            </a:r>
            <a:r>
              <a:rPr lang="en-US" sz="1400" dirty="0"/>
              <a:t> OFDM (Christian Berger) – 40 min </a:t>
            </a:r>
          </a:p>
          <a:p>
            <a:pPr lvl="1" algn="just">
              <a:spcBef>
                <a:spcPct val="20000"/>
              </a:spcBef>
              <a:buFontTx/>
              <a:buChar char="•"/>
            </a:pPr>
            <a:r>
              <a:rPr lang="en-US" sz="1400" dirty="0"/>
              <a:t>11-20-1106	RSNXE for PASN (Nehru Bhandaru) – as time permits</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 (5min) </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4682710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11-20-963</a:t>
            </a:r>
          </a:p>
        </p:txBody>
      </p:sp>
      <p:sp>
        <p:nvSpPr>
          <p:cNvPr id="3" name="Content Placeholder 2"/>
          <p:cNvSpPr>
            <a:spLocks noGrp="1"/>
          </p:cNvSpPr>
          <p:nvPr>
            <p:ph idx="1"/>
          </p:nvPr>
        </p:nvSpPr>
        <p:spPr/>
        <p:txBody>
          <a:bodyPr/>
          <a:lstStyle/>
          <a:p>
            <a:r>
              <a:rPr lang="en-US" dirty="0" err="1"/>
              <a:t>Strawpoll</a:t>
            </a:r>
            <a:endParaRPr lang="en-US" dirty="0"/>
          </a:p>
          <a:p>
            <a:r>
              <a:rPr lang="en-US" b="0" dirty="0"/>
              <a:t>We agree to the resolutions of CID 3880 as</a:t>
            </a:r>
            <a:r>
              <a:rPr lang="en-GB" b="0" dirty="0"/>
              <a:t> </a:t>
            </a:r>
            <a:r>
              <a:rPr lang="en-US" b="0" dirty="0"/>
              <a:t>depicted in document 11-20-963r2.</a:t>
            </a:r>
          </a:p>
          <a:p>
            <a:endParaRPr lang="en-US" b="0" dirty="0"/>
          </a:p>
          <a:p>
            <a:r>
              <a:rPr lang="en-US" b="0" dirty="0"/>
              <a:t>Results (Y/N/A): unanimous consent</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5289034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11-20-1106	RSNXE for PASN (Nehru Bhandaru) - SP</a:t>
            </a:r>
          </a:p>
          <a:p>
            <a:pPr lvl="1" algn="just">
              <a:spcBef>
                <a:spcPct val="20000"/>
              </a:spcBef>
              <a:buFontTx/>
              <a:buChar char="•"/>
            </a:pPr>
            <a:r>
              <a:rPr lang="en-US" sz="1400" dirty="0"/>
              <a:t>11-20-1020     Some LB 249 Passive TB Ranging CR (Erik Lindskog) – moving past 7/29.</a:t>
            </a:r>
          </a:p>
          <a:p>
            <a:pPr marL="457200" lvl="1" indent="0" algn="just">
              <a:spcBef>
                <a:spcPct val="20000"/>
              </a:spcBef>
            </a:pPr>
            <a:endParaRPr lang="en-US" sz="1400" dirty="0"/>
          </a:p>
          <a:p>
            <a:pPr marL="457200" lvl="1" indent="0" algn="just">
              <a:spcBef>
                <a:spcPct val="20000"/>
              </a:spcBef>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7348873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July 29		(Wednesday), 13:00 ET – 14:30 ET</a:t>
            </a:r>
          </a:p>
          <a:p>
            <a:pPr>
              <a:buFont typeface="Arial" panose="020B0604020202020204" pitchFamily="34" charset="0"/>
              <a:buChar char="•"/>
            </a:pPr>
            <a:r>
              <a:rPr lang="en-US" altLang="en-US" b="0" dirty="0"/>
              <a:t>Aug. 5		(Wednesday), 13:00 ET – 14:30 ET</a:t>
            </a:r>
          </a:p>
          <a:p>
            <a:pPr>
              <a:buFont typeface="Arial" panose="020B0604020202020204" pitchFamily="34" charset="0"/>
              <a:buChar char="•"/>
            </a:pPr>
            <a:r>
              <a:rPr lang="en-US" altLang="en-US" b="0" dirty="0"/>
              <a:t>Aug. 19		(Wednesday), 13:00 ET – 14:30 ET</a:t>
            </a:r>
          </a:p>
          <a:p>
            <a:pPr>
              <a:buFont typeface="Arial" panose="020B0604020202020204" pitchFamily="34" charset="0"/>
              <a:buChar char="•"/>
            </a:pPr>
            <a:r>
              <a:rPr lang="en-US" altLang="en-US" b="0" dirty="0"/>
              <a:t>Aug. 26		(Wednesday), 13:00 ET – 14:30 ET</a:t>
            </a:r>
          </a:p>
          <a:p>
            <a:pPr>
              <a:buFont typeface="Arial" panose="020B0604020202020204" pitchFamily="34" charset="0"/>
              <a:buChar char="•"/>
            </a:pPr>
            <a:r>
              <a:rPr lang="en-US" altLang="en-US" b="0" dirty="0"/>
              <a:t>Sep. 2		(Wednesday), 13:00 ET – 14:30 ET</a:t>
            </a:r>
          </a:p>
          <a:p>
            <a:pPr>
              <a:buFont typeface="Arial" panose="020B0604020202020204" pitchFamily="34" charset="0"/>
              <a:buChar char="•"/>
            </a:pPr>
            <a:r>
              <a:rPr lang="en-US" altLang="en-US" b="0" dirty="0"/>
              <a:t>Sep. 9		(Wednesday), 13:00 ET – 14:30 ET</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33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3735191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July 30 		(Thu.) 10:00 ET – 11:00 ET.</a:t>
            </a:r>
          </a:p>
          <a:p>
            <a:pPr>
              <a:buFont typeface="Arial" panose="020B0604020202020204" pitchFamily="34" charset="0"/>
              <a:buChar char="•"/>
            </a:pPr>
            <a:r>
              <a:rPr lang="en-US" altLang="en-US" b="0" dirty="0"/>
              <a:t>Aug. 27		(Thu.) 10:00 ET – 11:00 ET. </a:t>
            </a:r>
          </a:p>
          <a:p>
            <a:pPr>
              <a:buFont typeface="Arial" panose="020B0604020202020204" pitchFamily="34" charset="0"/>
              <a:buChar char="•"/>
            </a:pPr>
            <a:r>
              <a:rPr lang="en-US" altLang="en-US" b="0" dirty="0"/>
              <a:t>Sep.	 24		(Thu.) 10:00 ET – 11:00 ET.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1690320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32581524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0984775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July 29</a:t>
            </a:r>
            <a:r>
              <a:rPr lang="en-US" altLang="en-US" baseline="30000" dirty="0">
                <a:solidFill>
                  <a:schemeClr val="tx2"/>
                </a:solidFill>
              </a:rPr>
              <a:t>th</a:t>
            </a:r>
            <a:r>
              <a:rPr lang="en-US" altLang="en-US" dirty="0">
                <a:solidFill>
                  <a:schemeClr val="tx2"/>
                </a:solidFill>
              </a:rPr>
              <a:t> Telecon</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(3min)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(15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11-20-1106	RSNXE for PASN (Nehru Bhandaru) – as time permits</a:t>
            </a:r>
          </a:p>
          <a:p>
            <a:pPr lvl="1" algn="just">
              <a:spcBef>
                <a:spcPct val="20000"/>
              </a:spcBef>
              <a:buFontTx/>
              <a:buChar char="•"/>
            </a:pPr>
            <a:r>
              <a:rPr lang="en-US" sz="1400" dirty="0"/>
              <a:t>11-20-1097	Secure LTF using DFT </a:t>
            </a:r>
            <a:r>
              <a:rPr lang="en-US" sz="1400" dirty="0" err="1"/>
              <a:t>Precoded</a:t>
            </a:r>
            <a:r>
              <a:rPr lang="en-US" sz="1400" dirty="0"/>
              <a:t> OFDM (Christian Berger) – follow up </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 (5min) </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8240452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11-20-???</a:t>
            </a:r>
          </a:p>
        </p:txBody>
      </p:sp>
      <p:sp>
        <p:nvSpPr>
          <p:cNvPr id="3" name="Content Placeholder 2"/>
          <p:cNvSpPr>
            <a:spLocks noGrp="1"/>
          </p:cNvSpPr>
          <p:nvPr>
            <p:ph idx="1"/>
          </p:nvPr>
        </p:nvSpPr>
        <p:spPr/>
        <p:txBody>
          <a:bodyPr/>
          <a:lstStyle/>
          <a:p>
            <a:r>
              <a:rPr lang="en-US" dirty="0" err="1"/>
              <a:t>Strawpoll</a:t>
            </a:r>
            <a:endParaRPr lang="en-US" dirty="0"/>
          </a:p>
          <a:p>
            <a:r>
              <a:rPr lang="en-US" b="0" dirty="0"/>
              <a:t>We agree to the resolutions of CID ??? as</a:t>
            </a:r>
            <a:r>
              <a:rPr lang="en-GB" b="0" dirty="0"/>
              <a:t> </a:t>
            </a:r>
            <a:r>
              <a:rPr lang="en-US" b="0" dirty="0"/>
              <a:t>depicted in document 11-20-???</a:t>
            </a:r>
          </a:p>
          <a:p>
            <a:endParaRPr lang="en-US" b="0" dirty="0"/>
          </a:p>
          <a:p>
            <a:r>
              <a:rPr lang="en-US" b="0" dirty="0"/>
              <a:t>Results (Y/N/A):</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10893633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11-20-1020     Some LB 249 Passive TB Ranging CR (Erik Lindskog)</a:t>
            </a:r>
          </a:p>
          <a:p>
            <a:pPr marL="457200" lvl="1" indent="0" algn="just">
              <a:spcBef>
                <a:spcPct val="20000"/>
              </a:spcBef>
            </a:pPr>
            <a:endParaRPr lang="en-US" sz="1400" dirty="0"/>
          </a:p>
          <a:p>
            <a:pPr marL="457200" lvl="1" indent="0" algn="just">
              <a:spcBef>
                <a:spcPct val="20000"/>
              </a:spcBef>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39</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5515761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345977"/>
          </a:xfrm>
        </p:spPr>
        <p:txBody>
          <a:bodyPr/>
          <a:lstStyle/>
          <a:p>
            <a:r>
              <a:rPr lang="en-US" altLang="en-US" sz="4400" dirty="0"/>
              <a:t>Logistics</a:t>
            </a:r>
            <a:endParaRPr lang="en-US" sz="4400" dirty="0"/>
          </a:p>
        </p:txBody>
      </p:sp>
      <p:sp>
        <p:nvSpPr>
          <p:cNvPr id="3" name="Content Placeholder 2"/>
          <p:cNvSpPr>
            <a:spLocks noGrp="1"/>
          </p:cNvSpPr>
          <p:nvPr>
            <p:ph idx="1"/>
          </p:nvPr>
        </p:nvSpPr>
        <p:spPr>
          <a:xfrm>
            <a:off x="551384" y="1268760"/>
            <a:ext cx="11017223" cy="4825655"/>
          </a:xfrm>
        </p:spPr>
        <p:txBody>
          <a:bodyPr/>
          <a:lstStyle/>
          <a:p>
            <a:pPr marL="457200" indent="-457200"/>
            <a:r>
              <a:rPr lang="en-US" altLang="en-US" sz="2000" dirty="0"/>
              <a:t>Attendance:</a:t>
            </a:r>
            <a:endParaRPr lang="en-US" altLang="en-US" sz="2000" dirty="0">
              <a:hlinkClick r:id="rId2"/>
            </a:endParaRPr>
          </a:p>
          <a:p>
            <a:pPr lvl="1"/>
            <a:r>
              <a:rPr lang="en-US" altLang="en-US" sz="1800" dirty="0"/>
              <a:t>Please register by logging to IMAT and register your attendance per WG chair guidance:</a:t>
            </a:r>
          </a:p>
          <a:p>
            <a:pPr lvl="1"/>
            <a:r>
              <a:rPr lang="en-US" sz="1800" dirty="0">
                <a:hlinkClick r:id="rId3"/>
              </a:rPr>
              <a:t>https://imat.ieee.org/attendance</a:t>
            </a:r>
            <a:endParaRPr lang="en-US" sz="1800" dirty="0"/>
          </a:p>
          <a:p>
            <a:pPr lvl="1"/>
            <a:r>
              <a:rPr lang="en-US" altLang="en-US" sz="1800" dirty="0"/>
              <a:t>Attendees are required to register their attendance. </a:t>
            </a:r>
          </a:p>
          <a:p>
            <a:pPr lvl="1"/>
            <a:endParaRPr lang="en-US" altLang="en-US" sz="1800" dirty="0"/>
          </a:p>
          <a:p>
            <a:r>
              <a:rPr lang="en-US" altLang="en-US" sz="2000" dirty="0"/>
              <a:t>Meeting coordinates: </a:t>
            </a:r>
          </a:p>
          <a:p>
            <a:r>
              <a:rPr lang="en-US" altLang="en-US" sz="1800" dirty="0"/>
              <a:t>	</a:t>
            </a:r>
            <a:r>
              <a:rPr lang="en-US" altLang="en-US" sz="1800" b="0" dirty="0"/>
              <a:t>Wed. 13:00 ET/10:00AM PT for 1:30 </a:t>
            </a:r>
            <a:r>
              <a:rPr lang="en-US" altLang="en-US" sz="1800" b="0" dirty="0" err="1"/>
              <a:t>hrs</a:t>
            </a:r>
            <a:r>
              <a:rPr lang="en-US" altLang="en-US" sz="1800" b="0" dirty="0"/>
              <a:t> or Thu. 10:00 ET/7:00AM PT for </a:t>
            </a:r>
            <a:r>
              <a:rPr lang="en-US" altLang="en-US" sz="1800" b="0" dirty="0" err="1"/>
              <a:t>TGaz</a:t>
            </a:r>
            <a:r>
              <a:rPr lang="en-US" altLang="en-US" sz="1800" b="0" dirty="0"/>
              <a:t> Plenary</a:t>
            </a:r>
          </a:p>
          <a:p>
            <a:r>
              <a:rPr lang="en-US" altLang="en-US" sz="1800" b="0" dirty="0"/>
              <a:t>	We are using WebEx, meeting credentials can be found in the IEEE 802.11 calendar </a:t>
            </a:r>
            <a:r>
              <a:rPr lang="en-US" altLang="en-US" sz="1800" b="0" dirty="0">
                <a:hlinkClick r:id="rId4"/>
              </a:rPr>
              <a:t>here</a:t>
            </a:r>
            <a:r>
              <a:rPr lang="en-US" altLang="en-US" sz="1800" b="0" dirty="0"/>
              <a:t>.</a:t>
            </a:r>
          </a:p>
          <a:p>
            <a:endParaRPr lang="en-US" altLang="en-US" sz="1800" dirty="0"/>
          </a:p>
          <a:p>
            <a:r>
              <a:rPr lang="en-US" altLang="en-US" sz="2000" dirty="0"/>
              <a:t>Documentation</a:t>
            </a:r>
          </a:p>
          <a:p>
            <a:pPr lvl="1"/>
            <a:r>
              <a:rPr lang="en-US" altLang="en-US" sz="1800" dirty="0">
                <a:hlinkClick r:id="rId5"/>
              </a:rPr>
              <a:t>https://mentor.ieee.org/802.11/documents</a:t>
            </a:r>
            <a:endParaRPr lang="en-US" altLang="en-US" sz="1800" dirty="0"/>
          </a:p>
          <a:p>
            <a:pPr lvl="1"/>
            <a:r>
              <a:rPr lang="en-US" altLang="en-US" sz="1800" dirty="0"/>
              <a:t>Use “</a:t>
            </a:r>
            <a:r>
              <a:rPr lang="en-US" altLang="en-US" sz="1800" dirty="0" err="1"/>
              <a:t>TGaz</a:t>
            </a:r>
            <a:r>
              <a:rPr lang="en-US" altLang="en-US" sz="1800" dirty="0"/>
              <a:t>” folder for documents relating to the </a:t>
            </a:r>
            <a:r>
              <a:rPr lang="en-US" altLang="en-US" sz="1800" dirty="0" err="1"/>
              <a:t>TGaz</a:t>
            </a:r>
            <a:r>
              <a:rPr lang="en-US" altLang="en-US" sz="1800" dirty="0"/>
              <a:t> activity.</a:t>
            </a:r>
          </a:p>
          <a:p>
            <a:pPr lvl="1"/>
            <a:endParaRPr lang="en-US" altLang="en-US" sz="1800" dirty="0"/>
          </a:p>
          <a:p>
            <a:endParaRPr lang="en-US" sz="2000" dirty="0"/>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7617671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Aug. 5		(Wednesday), 13:00 ET – 14:30 ET</a:t>
            </a:r>
          </a:p>
          <a:p>
            <a:pPr>
              <a:buFont typeface="Arial" panose="020B0604020202020204" pitchFamily="34" charset="0"/>
              <a:buChar char="•"/>
            </a:pPr>
            <a:r>
              <a:rPr lang="en-US" altLang="en-US" b="0" dirty="0"/>
              <a:t>Aug. 19		(Wednesday), 13:00 ET – 14:30 ET</a:t>
            </a:r>
          </a:p>
          <a:p>
            <a:pPr>
              <a:buFont typeface="Arial" panose="020B0604020202020204" pitchFamily="34" charset="0"/>
              <a:buChar char="•"/>
            </a:pPr>
            <a:r>
              <a:rPr lang="en-US" altLang="en-US" b="0" dirty="0"/>
              <a:t>Aug. 26		(Wednesday), 13:00 ET – 14:30 ET</a:t>
            </a:r>
          </a:p>
          <a:p>
            <a:pPr>
              <a:buFont typeface="Arial" panose="020B0604020202020204" pitchFamily="34" charset="0"/>
              <a:buChar char="•"/>
            </a:pPr>
            <a:r>
              <a:rPr lang="en-US" altLang="en-US" b="0" dirty="0"/>
              <a:t>Sep. 2		(Wednesday), 13:00 ET – 14:30 ET</a:t>
            </a:r>
          </a:p>
          <a:p>
            <a:pPr>
              <a:buFont typeface="Arial" panose="020B0604020202020204" pitchFamily="34" charset="0"/>
              <a:buChar char="•"/>
            </a:pPr>
            <a:r>
              <a:rPr lang="en-US" altLang="en-US" b="0" dirty="0"/>
              <a:t>Sep. 9		(Wednesday), 13:00 ET – 14:30 ET</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40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31413640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July 30 		(Thu.) 10:00 ET – 11:00 ET.</a:t>
            </a:r>
          </a:p>
          <a:p>
            <a:pPr>
              <a:buFont typeface="Arial" panose="020B0604020202020204" pitchFamily="34" charset="0"/>
              <a:buChar char="•"/>
            </a:pPr>
            <a:r>
              <a:rPr lang="en-US" altLang="en-US" b="0" dirty="0"/>
              <a:t>Aug. 27		(Thu.) 10:00 ET – 11:00 ET. </a:t>
            </a:r>
          </a:p>
          <a:p>
            <a:pPr>
              <a:buFont typeface="Arial" panose="020B0604020202020204" pitchFamily="34" charset="0"/>
              <a:buChar char="•"/>
            </a:pPr>
            <a:r>
              <a:rPr lang="en-US" altLang="en-US" b="0" dirty="0"/>
              <a:t>Sep.	 24		(Thu.) 10:00 ET – 11:00 ET.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8480966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59141088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78458671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July 30</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(3min)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(12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Consider motions of submission </a:t>
            </a:r>
            <a:r>
              <a:rPr lang="en-US" sz="1800" b="0" dirty="0"/>
              <a:t>11-20-0771r2 </a:t>
            </a:r>
            <a:r>
              <a:rPr lang="en-US" sz="1800" b="0" dirty="0" err="1"/>
              <a:t>TGaz</a:t>
            </a:r>
            <a:r>
              <a:rPr lang="en-US" sz="1800" b="0" dirty="0"/>
              <a:t> Plenary Meeting Motion compendium</a:t>
            </a:r>
            <a:endParaRPr lang="en-US" sz="1600" b="0" dirty="0"/>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49722357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18919039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92558875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66220738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t>Backup</a:t>
            </a:r>
          </a:p>
        </p:txBody>
      </p:sp>
      <p:sp>
        <p:nvSpPr>
          <p:cNvPr id="3" name="Content Placeholder 2"/>
          <p:cNvSpPr>
            <a:spLocks noGrp="1"/>
          </p:cNvSpPr>
          <p:nvPr>
            <p:ph idx="1"/>
          </p:nvPr>
        </p:nvSpPr>
        <p:spPr/>
        <p:txBody>
          <a:bodyPr/>
          <a:lstStyle/>
          <a:p>
            <a:r>
              <a:rPr lang="en-US" dirty="0"/>
              <a:t>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2128420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adopt text</a:t>
            </a:r>
          </a:p>
        </p:txBody>
      </p:sp>
      <p:sp>
        <p:nvSpPr>
          <p:cNvPr id="3" name="Content Placeholder 2"/>
          <p:cNvSpPr>
            <a:spLocks noGrp="1"/>
          </p:cNvSpPr>
          <p:nvPr>
            <p:ph idx="1"/>
          </p:nvPr>
        </p:nvSpPr>
        <p:spPr/>
        <p:txBody>
          <a:bodyPr/>
          <a:lstStyle/>
          <a:p>
            <a:r>
              <a:rPr lang="en-US" dirty="0"/>
              <a:t>Motion</a:t>
            </a:r>
          </a:p>
          <a:p>
            <a:pPr marL="0" indent="0"/>
            <a:r>
              <a:rPr lang="en-US" b="0" dirty="0"/>
              <a:t>Move to adopt document 11-18-xxxx r? to the 802.11az draft, instruct the technical editor to incorporate it in the 802.11az draft amendment text and empower the editor to perform editorial changes.</a:t>
            </a:r>
          </a:p>
          <a:p>
            <a:pPr marL="0" indent="0"/>
            <a:endParaRPr lang="en-US" b="0" dirty="0"/>
          </a:p>
          <a:p>
            <a:r>
              <a:rPr lang="en-US" dirty="0"/>
              <a:t>Moved: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6116015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altLang="en-US" dirty="0"/>
              <a:t>Following 5 slides</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1748105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11-20/140 “Meeting Minutes January 2020 session” posted to Mentor January 13</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11-20/14r0 as </a:t>
            </a:r>
            <a:r>
              <a:rPr lang="en-US" sz="2000" b="0" dirty="0" err="1"/>
              <a:t>TGaz</a:t>
            </a:r>
            <a:r>
              <a:rPr lang="en-US" sz="2000" b="0" dirty="0"/>
              <a:t> meeting minutes for the Jan. 2020 meeting. </a:t>
            </a:r>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72920324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11-20/249 “</a:t>
            </a:r>
            <a:r>
              <a:rPr lang="en-US" sz="2000" b="0" dirty="0" err="1"/>
              <a:t>TGaz</a:t>
            </a:r>
            <a:r>
              <a:rPr lang="en-US" sz="2000" b="0" dirty="0"/>
              <a:t> telecon minutes January 8</a:t>
            </a:r>
            <a:r>
              <a:rPr lang="en-US" sz="2000" b="0" baseline="30000" dirty="0"/>
              <a:t>th</a:t>
            </a:r>
            <a:r>
              <a:rPr lang="en-US" sz="2000" b="0" dirty="0"/>
              <a:t> 2020” posted to Mentor January 29</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11-20/249r0 as </a:t>
            </a:r>
            <a:r>
              <a:rPr lang="en-US" sz="2000" b="0" dirty="0" err="1"/>
              <a:t>TGaz</a:t>
            </a:r>
            <a:r>
              <a:rPr lang="en-US" sz="2000" b="0" dirty="0"/>
              <a:t> meeting minutes for the Jan. 8</a:t>
            </a:r>
            <a:r>
              <a:rPr lang="en-US" sz="2000" b="0" baseline="30000" dirty="0"/>
              <a:t>th</a:t>
            </a:r>
            <a:r>
              <a:rPr lang="en-US" sz="2000" b="0" dirty="0"/>
              <a:t> 2020 telecon. </a:t>
            </a:r>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56344695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11-20/251 “</a:t>
            </a:r>
            <a:r>
              <a:rPr lang="en-US" sz="2000" b="0" dirty="0" err="1"/>
              <a:t>TGaz</a:t>
            </a:r>
            <a:r>
              <a:rPr lang="en-US" sz="2000" b="0" dirty="0"/>
              <a:t> telecon minutes January-February 2020” posted to Mentor Mar. 25</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11-20/251r0 as </a:t>
            </a:r>
            <a:r>
              <a:rPr lang="en-US" sz="2000" b="0" dirty="0" err="1"/>
              <a:t>TGaz</a:t>
            </a:r>
            <a:r>
              <a:rPr lang="en-US" sz="2000" b="0" dirty="0"/>
              <a:t> meeting minutes for the Jan. 29</a:t>
            </a:r>
            <a:r>
              <a:rPr lang="en-US" sz="2000" b="0" baseline="30000" dirty="0"/>
              <a:t>th</a:t>
            </a:r>
            <a:r>
              <a:rPr lang="en-US" sz="2000" b="0" dirty="0"/>
              <a:t>, Feb. 5</a:t>
            </a:r>
            <a:r>
              <a:rPr lang="en-US" sz="2000" b="0" baseline="30000" dirty="0"/>
              <a:t>th</a:t>
            </a:r>
            <a:r>
              <a:rPr lang="en-US" sz="2000" b="0" dirty="0"/>
              <a:t> , Feb. 12</a:t>
            </a:r>
            <a:r>
              <a:rPr lang="en-US" sz="2000" b="0" baseline="30000" dirty="0"/>
              <a:t>th</a:t>
            </a:r>
            <a:r>
              <a:rPr lang="en-US" sz="2000" b="0" dirty="0"/>
              <a:t> and Mar. 4 2020 telecons. </a:t>
            </a:r>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02645408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11-20/419 “Ad Hoc Meeting Minutes Mar 2020 Session” posted to Mentor Apr. 10</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11-20/419r1 as </a:t>
            </a:r>
            <a:r>
              <a:rPr lang="en-US" sz="2000" b="0" dirty="0" err="1"/>
              <a:t>TGaz</a:t>
            </a:r>
            <a:r>
              <a:rPr lang="en-US" sz="2000" b="0" dirty="0"/>
              <a:t> meeting minutes for the Mar. Ad-hoc meeting.</a:t>
            </a:r>
          </a:p>
          <a:p>
            <a:pPr marL="0" indent="0"/>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2226193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LB249-Clause-9-4-CIDs</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11-20-0388r2 for CIDs 3648, 3026, 3027, 3262, 3573, 3574, 3575, 3028, 3029, 3638, 3916, 3918, 4002, 3042 and 4003</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Mar. Ad Hoc (Y/N/A): 9/0/1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54</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23022984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2/4</a:t>
            </a:r>
          </a:p>
        </p:txBody>
      </p:sp>
      <p:sp>
        <p:nvSpPr>
          <p:cNvPr id="6146"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5. Menu select View, Master, Slide Master, select the top master page (theme slide master).  Place the document designator in the right hand side of the header.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Document designator example "doc.: IEEE 802.11-04/9876r0"      , or </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                                                  "doc.: IEEE 802.11-04/9876r2"</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6. Menu select Insert, Header and Footer (5 data fields):</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Slide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Date &amp;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Notes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Data and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Header = document designator (e.g. “doc.: IEEE 802.11-04/9876r0”)</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Click "Apply to all".</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7. Delete the four template instruction slides.</a:t>
            </a:r>
          </a:p>
        </p:txBody>
      </p:sp>
      <p:sp>
        <p:nvSpPr>
          <p:cNvPr id="6" name="Slide Number Placeholder 5"/>
          <p:cNvSpPr>
            <a:spLocks noGrp="1"/>
          </p:cNvSpPr>
          <p:nvPr>
            <p:ph type="sldNum" idx="12"/>
          </p:nvPr>
        </p:nvSpPr>
        <p:spPr/>
        <p:txBody>
          <a:bodyPr/>
          <a:lstStyle/>
          <a:p>
            <a:r>
              <a:rPr lang="en-GB"/>
              <a:t>Slide </a:t>
            </a:r>
            <a:fld id="{6C8F0547-AFA8-4805-9A22-12721CDE959F}" type="slidenum">
              <a:rPr lang="en-GB"/>
              <a:pPr/>
              <a:t>55</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July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3/4</a:t>
            </a:r>
          </a:p>
        </p:txBody>
      </p:sp>
      <p:sp>
        <p:nvSpPr>
          <p:cNvPr id="7170" name="Rectangle 2"/>
          <p:cNvSpPr>
            <a:spLocks noGrp="1" noChangeArrowheads="1"/>
          </p:cNvSpPr>
          <p:nvPr>
            <p:ph idx="1"/>
          </p:nvPr>
        </p:nvSpPr>
        <p:spPr>
          <a:ln/>
        </p:spPr>
        <p:txBody>
          <a:bodyPr/>
          <a:lstStyle/>
          <a:p>
            <a:pPr marL="341313" indent="-34131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u="sng"/>
              <a:t>PowerPoint Submission Preparation Summary:</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Things to do:	7</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Fields to fill in:	12</a:t>
            </a:r>
          </a:p>
        </p:txBody>
      </p:sp>
      <p:sp>
        <p:nvSpPr>
          <p:cNvPr id="6" name="Slide Number Placeholder 5"/>
          <p:cNvSpPr>
            <a:spLocks noGrp="1"/>
          </p:cNvSpPr>
          <p:nvPr>
            <p:ph type="sldNum" idx="12"/>
          </p:nvPr>
        </p:nvSpPr>
        <p:spPr/>
        <p:txBody>
          <a:bodyPr/>
          <a:lstStyle/>
          <a:p>
            <a:r>
              <a:rPr lang="en-GB"/>
              <a:t>Slide </a:t>
            </a:r>
            <a:fld id="{640FCA93-0460-4BB8-89C2-809FD46B8F3F}" type="slidenum">
              <a:rPr lang="en-GB"/>
              <a:pPr/>
              <a:t>56</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July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802.11 Template Instructions 4/4</a:t>
            </a:r>
            <a:br>
              <a:rPr lang="en-GB" dirty="0"/>
            </a:br>
            <a:r>
              <a:rPr lang="en-GB" dirty="0"/>
              <a:t>Recommendations</a:t>
            </a:r>
          </a:p>
        </p:txBody>
      </p:sp>
      <p:sp>
        <p:nvSpPr>
          <p:cNvPr id="8194"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a) Always create a new presentation using the template, rather than using someone else's presentation.</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b) For quick and easy creation of new 802.11 submissions, place the 802.11 template files in the template folder area on your computer.  Typical locations are:</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c:\Program Files\Microsoft Office\Templates\802.11,        or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c:\Documents and Settings\User Name\Application Data\Microsoft\Templates\802.11</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To create a new submission from within PowerPoint, menu select File, New, then select the appropriate 802.11 template file.</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 </a:t>
            </a:r>
            <a:r>
              <a:rPr lang="en-GB" u="sng" dirty="0"/>
              <a:t>When you update or revise your presentation</a:t>
            </a:r>
            <a:r>
              <a:rPr lang="en-GB" dirty="0"/>
              <a:t>, remember to check all </a:t>
            </a:r>
            <a:r>
              <a:rPr lang="en-GB" u="sng" dirty="0"/>
              <a:t>6 fields</a:t>
            </a:r>
            <a:r>
              <a:rPr lang="en-GB" dirty="0"/>
              <a:t> in steps 5 and 6 for the correct values.</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rev: 2010-03-01</a:t>
            </a:r>
          </a:p>
        </p:txBody>
      </p:sp>
      <p:sp>
        <p:nvSpPr>
          <p:cNvPr id="6" name="Slide Number Placeholder 5"/>
          <p:cNvSpPr>
            <a:spLocks noGrp="1"/>
          </p:cNvSpPr>
          <p:nvPr>
            <p:ph type="sldNum" idx="12"/>
          </p:nvPr>
        </p:nvSpPr>
        <p:spPr/>
        <p:txBody>
          <a:bodyPr/>
          <a:lstStyle/>
          <a:p>
            <a:r>
              <a:rPr lang="en-GB"/>
              <a:t>Slide </a:t>
            </a:r>
            <a:fld id="{376AAD83-5B70-4C1C-AF28-E722C9F0524D}" type="slidenum">
              <a:rPr lang="en-GB"/>
              <a:pPr/>
              <a:t>57</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July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366935"/>
          </a:xfrm>
        </p:spPr>
        <p:txBody>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dirty="0"/>
          </a:p>
        </p:txBody>
      </p:sp>
      <p:sp>
        <p:nvSpPr>
          <p:cNvPr id="3" name="Content Placeholder 2"/>
          <p:cNvSpPr>
            <a:spLocks noGrp="1"/>
          </p:cNvSpPr>
          <p:nvPr>
            <p:ph idx="1"/>
          </p:nvPr>
        </p:nvSpPr>
        <p:spPr>
          <a:xfrm>
            <a:off x="551384" y="1340768"/>
            <a:ext cx="11233248" cy="4753647"/>
          </a:xfrm>
        </p:spPr>
        <p:txBody>
          <a:bodyPr/>
          <a:lstStyle/>
          <a:p>
            <a:pPr marL="0" lvl="0" indent="0" defTabSz="914400" eaLnBrk="0" hangingPunct="0">
              <a:lnSpc>
                <a:spcPct val="80000"/>
              </a:lnSpc>
              <a:spcBef>
                <a:spcPct val="20000"/>
              </a:spcBef>
              <a:spcAft>
                <a:spcPct val="30000"/>
              </a:spcAft>
              <a:buClr>
                <a:srgbClr val="CC3300"/>
              </a:buClr>
              <a:buSzPct val="50000"/>
            </a:pPr>
            <a:r>
              <a:rPr lang="en-US" altLang="en-US" sz="1800" dirty="0">
                <a:latin typeface="Calibri" panose="020F0502020204030204" pitchFamily="34" charset="0"/>
                <a:cs typeface="Calibri" panose="020F0502020204030204" pitchFamily="34" charset="0"/>
              </a:rPr>
              <a:t>The IEEE-SA strongly recommends that at each WG meeting the chair or a designee:</a:t>
            </a:r>
            <a:endParaRPr lang="en-US" altLang="en-US" sz="1800" b="0"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defTabSz="914400" eaLnBrk="0" hangingPunct="0">
              <a:lnSpc>
                <a:spcPct val="2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defTabSz="914400" eaLnBrk="0" hangingPunct="0">
              <a:lnSpc>
                <a:spcPct val="80000"/>
              </a:lnSpc>
              <a:spcBef>
                <a:spcPct val="20000"/>
              </a:spcBef>
              <a:buClr>
                <a:srgbClr val="CC3300"/>
              </a:buClr>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defTabSz="914400" eaLnBrk="0" hangingPunct="0">
              <a:lnSpc>
                <a:spcPct val="80000"/>
              </a:lnSpc>
              <a:spcBef>
                <a:spcPct val="5000"/>
              </a:spcBef>
              <a:buClr>
                <a:srgbClr val="CC3300"/>
              </a:buClr>
              <a:buSzPct val="50000"/>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50000"/>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2375309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p:txBody>
          <a:bodyPr/>
          <a:lstStyle/>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defTabSz="914400" eaLnBrk="0" hangingPunct="0">
              <a:spcBef>
                <a:spcPct val="20000"/>
              </a:spcBef>
              <a:buClr>
                <a:srgbClr val="CC3300"/>
              </a:buClr>
              <a:buSzPct val="50000"/>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
        <p:nvSpPr>
          <p:cNvPr id="7" name="Text Box 1028">
            <a:extLst>
              <a:ext uri="{FF2B5EF4-FFF2-40B4-BE49-F238E27FC236}">
                <a16:creationId xmlns:a16="http://schemas.microsoft.com/office/drawing/2014/main" id="{7AA2D575-91B0-4E34-8C3F-8540C2FF2D4B}"/>
              </a:ext>
            </a:extLst>
          </p:cNvPr>
          <p:cNvSpPr txBox="1">
            <a:spLocks noChangeArrowheads="1"/>
          </p:cNvSpPr>
          <p:nvPr/>
        </p:nvSpPr>
        <p:spPr bwMode="auto">
          <a:xfrm>
            <a:off x="10560496" y="5954713"/>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Tree>
    <p:extLst>
      <p:ext uri="{BB962C8B-B14F-4D97-AF65-F5344CB8AC3E}">
        <p14:creationId xmlns:p14="http://schemas.microsoft.com/office/powerpoint/2010/main" val="39729334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551384" y="1751015"/>
            <a:ext cx="11305255" cy="4343400"/>
          </a:xfrm>
        </p:spPr>
        <p:txBody>
          <a:bodyPr/>
          <a:lstStyle/>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Cause an LOA to be submitted to the IEEE-SA (patcom@ieee.org);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Provide the chair of this group with the identity of the holder(s) of any and all such claims as soon as possible;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Speak up now and respond to this Call for Potentially Essential Patents</a:t>
            </a:r>
          </a:p>
          <a:p>
            <a:pPr marL="0" lvl="0" indent="0" defTabSz="914400" eaLnBrk="0" hangingPunct="0">
              <a:spcBef>
                <a:spcPct val="20000"/>
              </a:spcBef>
              <a:buClr>
                <a:srgbClr val="CC3300"/>
              </a:buClr>
              <a:buSzPct val="50000"/>
              <a:defRPr/>
            </a:pPr>
            <a:endParaRPr lang="en-US" altLang="en-US" sz="900" b="0" dirty="0">
              <a:latin typeface="Calibri" pitchFamily="34" charset="0"/>
              <a:cs typeface="Calibri" pitchFamily="34" charset="0"/>
            </a:endParaRPr>
          </a:p>
          <a:p>
            <a:pPr marL="0" lvl="0" indent="0" defTabSz="914400" eaLnBrk="0" hangingPunct="0">
              <a:spcBef>
                <a:spcPct val="20000"/>
              </a:spcBef>
              <a:buClr>
                <a:srgbClr val="CC3300"/>
              </a:buClr>
              <a:buSzPct val="50000"/>
              <a:defRPr/>
            </a:pPr>
            <a:r>
              <a:rPr lang="en-US" altLang="en-US" b="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b="0" dirty="0">
                <a:latin typeface="Calibri" pitchFamily="34" charset="0"/>
                <a:cs typeface="Calibri" pitchFamily="34" charset="0"/>
              </a:rPr>
            </a:br>
            <a:endParaRPr lang="en-US" altLang="en-US" dirty="0">
              <a:latin typeface="Calibri" pitchFamily="34" charset="0"/>
              <a:cs typeface="Calibri"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
        <p:nvSpPr>
          <p:cNvPr id="7" name="Text Box 6">
            <a:extLst>
              <a:ext uri="{FF2B5EF4-FFF2-40B4-BE49-F238E27FC236}">
                <a16:creationId xmlns:a16="http://schemas.microsoft.com/office/drawing/2014/main" id="{2C8EC4BB-F0DF-4A88-A78D-DDB80DCE3215}"/>
              </a:ext>
            </a:extLst>
          </p:cNvPr>
          <p:cNvSpPr txBox="1">
            <a:spLocks noChangeArrowheads="1"/>
          </p:cNvSpPr>
          <p:nvPr/>
        </p:nvSpPr>
        <p:spPr bwMode="auto">
          <a:xfrm>
            <a:off x="10799235" y="6094415"/>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36529634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914401" y="1751015"/>
            <a:ext cx="10361084" cy="4343400"/>
          </a:xfrm>
        </p:spPr>
        <p:txBody>
          <a:bodyPr/>
          <a:lstStyle/>
          <a:p>
            <a:pPr lvl="0"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lvl="0" algn="ctr" defTabSz="914400" eaLnBrk="0" hangingPunct="0">
              <a:lnSpc>
                <a:spcPct val="80000"/>
              </a:lnSpc>
              <a:spcBef>
                <a:spcPct val="20000"/>
              </a:spcBef>
              <a:buClr>
                <a:srgbClr val="CC3300"/>
              </a:buClr>
              <a:buSzPct val="50000"/>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lvl="0" algn="ctr" defTabSz="914400" eaLnBrk="0" hangingPunct="0">
              <a:lnSpc>
                <a:spcPct val="80000"/>
              </a:lnSpc>
              <a:spcBef>
                <a:spcPct val="20000"/>
              </a:spcBef>
              <a:buClr>
                <a:srgbClr val="CC3300"/>
              </a:buClr>
              <a:buSzPct val="50000"/>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a:t>
            </a:r>
            <a:r>
              <a:rPr lang="en-US" altLang="en-US" sz="1400" dirty="0">
                <a:latin typeface="Calibri" panose="020F0502020204030204" pitchFamily="34" charset="0"/>
                <a:cs typeface="Calibri" panose="020F0502020204030204" pitchFamily="34" charset="0"/>
                <a:hlinkClick r:id="rId2"/>
              </a:rPr>
              <a:t>http://standards.ieee.org/develop/policies/antitrust.pdf</a:t>
            </a:r>
            <a:r>
              <a:rPr lang="en-US" altLang="en-US" sz="1400" dirty="0">
                <a:latin typeface="Calibri" panose="020F0502020204030204" pitchFamily="34" charset="0"/>
                <a:cs typeface="Calibri" panose="020F0502020204030204" pitchFamily="34" charset="0"/>
              </a:rPr>
              <a:t> </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
        <p:nvSpPr>
          <p:cNvPr id="7" name="Text Box 7">
            <a:extLst>
              <a:ext uri="{FF2B5EF4-FFF2-40B4-BE49-F238E27FC236}">
                <a16:creationId xmlns:a16="http://schemas.microsoft.com/office/drawing/2014/main" id="{6EE376DF-B823-47B7-9BF4-6E97CA5FB19A}"/>
              </a:ext>
            </a:extLst>
          </p:cNvPr>
          <p:cNvSpPr txBox="1">
            <a:spLocks noChangeArrowheads="1"/>
          </p:cNvSpPr>
          <p:nvPr/>
        </p:nvSpPr>
        <p:spPr bwMode="auto">
          <a:xfrm>
            <a:off x="10704512" y="6084121"/>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649380078"/>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Template>
  <TotalTime>59881</TotalTime>
  <Words>3601</Words>
  <Application>Microsoft Office PowerPoint</Application>
  <PresentationFormat>Widescreen</PresentationFormat>
  <Paragraphs>614</Paragraphs>
  <Slides>57</Slides>
  <Notes>11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57</vt:i4>
      </vt:variant>
    </vt:vector>
  </HeadingPairs>
  <TitlesOfParts>
    <vt:vector size="64" baseType="lpstr">
      <vt:lpstr>Arial</vt:lpstr>
      <vt:lpstr>Calibri</vt:lpstr>
      <vt:lpstr>Monotype Sorts</vt:lpstr>
      <vt:lpstr>Montserrat</vt:lpstr>
      <vt:lpstr>Times New Roman</vt:lpstr>
      <vt:lpstr>Office Theme</vt:lpstr>
      <vt:lpstr>Document</vt:lpstr>
      <vt:lpstr>TGaz Next Generation Positioning  July – Sep. Meetings Agenda</vt:lpstr>
      <vt:lpstr>IEEE 802.11 Task Group AZ Next Generation Positioning </vt:lpstr>
      <vt:lpstr>Abstract</vt:lpstr>
      <vt:lpstr>Logistics</vt:lpstr>
      <vt:lpstr>Patent Policy</vt:lpstr>
      <vt:lpstr>Instructions for the WG Chair</vt:lpstr>
      <vt:lpstr>Participants have a duty to inform the IEEE</vt:lpstr>
      <vt:lpstr>Ways to inform IEEE</vt:lpstr>
      <vt:lpstr>Other guidelines for IEEE WG meetings</vt:lpstr>
      <vt:lpstr>Patent-related information</vt:lpstr>
      <vt:lpstr>Instructions for Chairs of  standards development activities</vt:lpstr>
      <vt:lpstr>IEEE SA Copyright Policy</vt:lpstr>
      <vt:lpstr>IEEE SA Copyright Policy</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IEEE SA Policy Documents</vt:lpstr>
      <vt:lpstr>IEEE SA Rules Documents</vt:lpstr>
      <vt:lpstr>IEEE 802 Ground Rules</vt:lpstr>
      <vt:lpstr>IEEE 802 Rules Documents </vt:lpstr>
      <vt:lpstr>Meeting Decorum</vt:lpstr>
      <vt:lpstr>July IEEE  Week Agenda</vt:lpstr>
      <vt:lpstr>Submission 11-20-0698</vt:lpstr>
      <vt:lpstr>Submission pipeline</vt:lpstr>
      <vt:lpstr>Scheduled Telecons</vt:lpstr>
      <vt:lpstr>Scheduled Telecons</vt:lpstr>
      <vt:lpstr>Comment Resolution status</vt:lpstr>
      <vt:lpstr>AOB?</vt:lpstr>
      <vt:lpstr>Adjourn</vt:lpstr>
      <vt:lpstr>July 22nd Telecon</vt:lpstr>
      <vt:lpstr>Submission 11-20-963</vt:lpstr>
      <vt:lpstr>Submission pipeline</vt:lpstr>
      <vt:lpstr>Scheduled Telecons</vt:lpstr>
      <vt:lpstr>Scheduled Telecons</vt:lpstr>
      <vt:lpstr>AOB?</vt:lpstr>
      <vt:lpstr>Adjourn</vt:lpstr>
      <vt:lpstr>July 29th Telecon</vt:lpstr>
      <vt:lpstr>Submission 11-20-???</vt:lpstr>
      <vt:lpstr>Submission pipeline</vt:lpstr>
      <vt:lpstr>Scheduled Telecons</vt:lpstr>
      <vt:lpstr>Scheduled Telecons</vt:lpstr>
      <vt:lpstr>AOB?</vt:lpstr>
      <vt:lpstr>Adjourn</vt:lpstr>
      <vt:lpstr>Teleconference Agenda July 30</vt:lpstr>
      <vt:lpstr>Review submissions</vt:lpstr>
      <vt:lpstr>AOB?</vt:lpstr>
      <vt:lpstr>Adjourn</vt:lpstr>
      <vt:lpstr>Backup</vt:lpstr>
      <vt:lpstr>Motion to adopt text</vt:lpstr>
      <vt:lpstr>Approval of previous meeting minutes</vt:lpstr>
      <vt:lpstr>Approval of previous meeting minutes</vt:lpstr>
      <vt:lpstr>Approval of previous meeting minutes</vt:lpstr>
      <vt:lpstr>Approval of previous meeting minutes</vt:lpstr>
      <vt:lpstr>Comment Resolution from Ad Hoc and Telecon</vt:lpstr>
      <vt:lpstr>802.11 Template Instructions 2/4</vt:lpstr>
      <vt:lpstr>802.11 Template Instructions 3/4</vt:lpstr>
      <vt:lpstr>802.11 Template Instructions 4/4 Recommendations</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Segev, Jonathan</dc:creator>
  <cp:keywords>CTPClassification=CTP_NT</cp:keywords>
  <cp:lastModifiedBy>Segev, Jonathan</cp:lastModifiedBy>
  <cp:revision>403</cp:revision>
  <cp:lastPrinted>1601-01-01T00:00:00Z</cp:lastPrinted>
  <dcterms:created xsi:type="dcterms:W3CDTF">2018-08-06T10:28:59Z</dcterms:created>
  <dcterms:modified xsi:type="dcterms:W3CDTF">2020-07-28T00:23:13Z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d85d61cc-4673-4643-9987-114d7019bcd8</vt:lpwstr>
  </property>
  <property fmtid="{D5CDD505-2E9C-101B-9397-08002B2CF9AE}" pid="3" name="CTP_TimeStamp">
    <vt:lpwstr>2020-07-23 18:23:26Z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