
<file path=[Content_Types].xml><?xml version="1.0" encoding="utf-8"?>
<Types xmlns="http://schemas.openxmlformats.org/package/2006/content-types">
  <Default Extension="doc" ContentType="application/msword"/>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handoutMasterIdLst>
    <p:handoutMasterId r:id="rId53"/>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591" r:id="rId22"/>
    <p:sldId id="569" r:id="rId23"/>
    <p:sldId id="570" r:id="rId24"/>
    <p:sldId id="571" r:id="rId25"/>
    <p:sldId id="572" r:id="rId26"/>
    <p:sldId id="573" r:id="rId27"/>
    <p:sldId id="590" r:id="rId28"/>
    <p:sldId id="574" r:id="rId29"/>
    <p:sldId id="575" r:id="rId30"/>
    <p:sldId id="592" r:id="rId31"/>
    <p:sldId id="593" r:id="rId32"/>
    <p:sldId id="594" r:id="rId33"/>
    <p:sldId id="595" r:id="rId34"/>
    <p:sldId id="596" r:id="rId35"/>
    <p:sldId id="598" r:id="rId36"/>
    <p:sldId id="599" r:id="rId37"/>
    <p:sldId id="565" r:id="rId38"/>
    <p:sldId id="566" r:id="rId39"/>
    <p:sldId id="567" r:id="rId40"/>
    <p:sldId id="568" r:id="rId41"/>
    <p:sldId id="315" r:id="rId42"/>
    <p:sldId id="312" r:id="rId43"/>
    <p:sldId id="318" r:id="rId44"/>
    <p:sldId id="472" r:id="rId45"/>
    <p:sldId id="473" r:id="rId46"/>
    <p:sldId id="474" r:id="rId47"/>
    <p:sldId id="480" r:id="rId48"/>
    <p:sldId id="259" r:id="rId49"/>
    <p:sldId id="260" r:id="rId50"/>
    <p:sldId id="261" r:id="rId5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 id="591"/>
          </p14:sldIdLst>
        </p14:section>
        <p14:section name="July 15 - July IEEE week" id="{6EF0D20E-9CD3-4981-8AC2-171F84531D0D}">
          <p14:sldIdLst>
            <p14:sldId id="569"/>
            <p14:sldId id="570"/>
            <p14:sldId id="571"/>
            <p14:sldId id="572"/>
            <p14:sldId id="573"/>
            <p14:sldId id="590"/>
            <p14:sldId id="574"/>
            <p14:sldId id="575"/>
          </p14:sldIdLst>
        </p14:section>
        <p14:section name="July 22 Telecon" id="{830393A7-0C75-446E-876F-EDD9105A62F8}">
          <p14:sldIdLst>
            <p14:sldId id="592"/>
            <p14:sldId id="593"/>
            <p14:sldId id="594"/>
            <p14:sldId id="595"/>
            <p14:sldId id="596"/>
            <p14:sldId id="598"/>
            <p14:sldId id="599"/>
          </p14:sldIdLst>
        </p14:section>
        <p14:section name="Plenary Telecon July 30" id="{7FDDFD4D-1610-4DB1-9C04-2461BB5F14C7}">
          <p14:sldIdLst>
            <p14:sldId id="565"/>
            <p14:sldId id="566"/>
            <p14:sldId id="567"/>
            <p14:sldId id="568"/>
          </p14:sldIdLst>
        </p14:section>
        <p14:section name="Backup" id="{62682A0D-7317-4EE9-B56C-63AD74488E19}">
          <p14:sldIdLst>
            <p14:sldId id="315"/>
            <p14:sldId id="312"/>
            <p14:sldId id="318"/>
            <p14:sldId id="472"/>
            <p14:sldId id="473"/>
            <p14:sldId id="474"/>
            <p14:sldId id="480"/>
            <p14:sldId id="259"/>
            <p14:sldId id="260"/>
            <p14:sldId id="2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807" autoAdjust="0"/>
  </p:normalViewPr>
  <p:slideViewPr>
    <p:cSldViewPr>
      <p:cViewPr varScale="1">
        <p:scale>
          <a:sx n="119" d="100"/>
          <a:sy n="119" d="100"/>
        </p:scale>
        <p:origin x="132" y="558"/>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7/21/2020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50</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75599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39</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48</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49</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802.11-20/1002r3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July – Sep. Meetings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2020-07-21</a:t>
            </a:r>
          </a:p>
        </p:txBody>
      </p:sp>
      <p:sp>
        <p:nvSpPr>
          <p:cNvPr id="6" name="Date Placeholder 3"/>
          <p:cNvSpPr>
            <a:spLocks noGrp="1"/>
          </p:cNvSpPr>
          <p:nvPr>
            <p:ph type="dt" idx="10"/>
          </p:nvPr>
        </p:nvSpPr>
        <p:spPr/>
        <p:txBody>
          <a:bodyPr/>
          <a:lstStyle/>
          <a:p>
            <a:r>
              <a:rPr lang="en-US"/>
              <a:t>July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053151161"/>
              </p:ext>
            </p:extLst>
          </p:nvPr>
        </p:nvGraphicFramePr>
        <p:xfrm>
          <a:off x="993775" y="2405063"/>
          <a:ext cx="10542588" cy="2470150"/>
        </p:xfrm>
        <a:graphic>
          <a:graphicData uri="http://schemas.openxmlformats.org/presentationml/2006/ole">
            <mc:AlternateContent xmlns:mc="http://schemas.openxmlformats.org/markup-compatibility/2006">
              <mc:Choice xmlns:v="urn:schemas-microsoft-com:vml" Requires="v">
                <p:oleObj spid="_x0000_s3316"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5063"/>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Roy Want </a:t>
            </a:r>
            <a:r>
              <a:rPr lang="en-US" altLang="en-US" sz="1800" b="0" dirty="0">
                <a:cs typeface="Times New Roman" panose="02020603050405020304" pitchFamily="18" charset="0"/>
              </a:rPr>
              <a:t>(Google)</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99BFC-3A65-4FC4-8124-D9D869BE3776}"/>
              </a:ext>
            </a:extLst>
          </p:cNvPr>
          <p:cNvSpPr>
            <a:spLocks noGrp="1"/>
          </p:cNvSpPr>
          <p:nvPr>
            <p:ph type="title"/>
          </p:nvPr>
        </p:nvSpPr>
        <p:spPr/>
        <p:txBody>
          <a:bodyPr/>
          <a:lstStyle/>
          <a:p>
            <a:r>
              <a:rPr lang="en-US" dirty="0"/>
              <a:t>Meeting Decorum</a:t>
            </a:r>
          </a:p>
        </p:txBody>
      </p:sp>
      <p:sp>
        <p:nvSpPr>
          <p:cNvPr id="3" name="Content Placeholder 2">
            <a:extLst>
              <a:ext uri="{FF2B5EF4-FFF2-40B4-BE49-F238E27FC236}">
                <a16:creationId xmlns:a16="http://schemas.microsoft.com/office/drawing/2014/main" id="{1EE5522F-9327-4DF8-BBE7-DC428B3E56CE}"/>
              </a:ext>
            </a:extLst>
          </p:cNvPr>
          <p:cNvSpPr>
            <a:spLocks noGrp="1"/>
          </p:cNvSpPr>
          <p:nvPr>
            <p:ph idx="1"/>
          </p:nvPr>
        </p:nvSpPr>
        <p:spPr/>
        <p:txBody>
          <a:bodyPr/>
          <a:lstStyle/>
          <a:p>
            <a:r>
              <a:rPr lang="en-US" dirty="0"/>
              <a:t>Please mute the microphone unless you want to address the group.</a:t>
            </a:r>
          </a:p>
        </p:txBody>
      </p:sp>
      <p:sp>
        <p:nvSpPr>
          <p:cNvPr id="4" name="Slide Number Placeholder 3">
            <a:extLst>
              <a:ext uri="{FF2B5EF4-FFF2-40B4-BE49-F238E27FC236}">
                <a16:creationId xmlns:a16="http://schemas.microsoft.com/office/drawing/2014/main" id="{942A35F6-F31A-4E2C-AA8B-E621F2C4BA29}"/>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5D0AA-5587-4F6A-8719-CC318052017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373F3AC-C323-4AA4-B1D4-4EAFFFD5690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916828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IEEE  Week Agenda</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strike="sngStrike" dirty="0"/>
              <a:t>11-20-0836     11az Secure LTF design (Bin Tian) – SP.</a:t>
            </a:r>
          </a:p>
          <a:p>
            <a:pPr lvl="1" algn="just">
              <a:spcBef>
                <a:spcPct val="20000"/>
              </a:spcBef>
              <a:buFontTx/>
              <a:buChar char="•"/>
            </a:pPr>
            <a:r>
              <a:rPr lang="en-US" sz="1400" dirty="0"/>
              <a:t>11-20-0963 	cid-3880-kdk-hltk (Nehru Bhandaru)</a:t>
            </a:r>
          </a:p>
          <a:p>
            <a:pPr lvl="1" algn="just">
              <a:spcBef>
                <a:spcPct val="20000"/>
              </a:spcBef>
              <a:buFontTx/>
              <a:buChar char="•"/>
            </a:pPr>
            <a:r>
              <a:rPr lang="en-US" sz="1400" dirty="0"/>
              <a:t>11-20-0698	LB 249 CID 3940 resolution (Solomon Trainin/Assaf Kasher) – 2nd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11-20-0698</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CID resolutions 3940 as</a:t>
            </a:r>
            <a:r>
              <a:rPr lang="en-GB" b="0" dirty="0"/>
              <a:t> </a:t>
            </a:r>
            <a:r>
              <a:rPr lang="en-US" b="0" dirty="0"/>
              <a:t>depicted in document 11-20-698r2</a:t>
            </a:r>
          </a:p>
          <a:p>
            <a:endParaRPr lang="en-US" b="0" dirty="0"/>
          </a:p>
          <a:p>
            <a:r>
              <a:rPr lang="en-US" b="0" dirty="0"/>
              <a:t>Results (Y/N/A) 21/1/25</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marL="457200" lvl="1" indent="0" algn="just">
              <a:spcBef>
                <a:spcPct val="20000"/>
              </a:spcBef>
            </a:pPr>
            <a:r>
              <a:rPr lang="en-US" sz="1400" dirty="0"/>
              <a:t>TBC</a:t>
            </a:r>
          </a:p>
          <a:p>
            <a:pPr lvl="1" algn="just">
              <a:spcBef>
                <a:spcPct val="20000"/>
              </a:spcBef>
              <a:buFontTx/>
              <a:buChar char="•"/>
            </a:pPr>
            <a:r>
              <a:rPr lang="en-US" sz="1400" dirty="0"/>
              <a:t>11-20-0698	</a:t>
            </a:r>
            <a:r>
              <a:rPr lang="en-US" sz="1400" strike="sngStrike" dirty="0"/>
              <a:t>LB 249 CID 3940 resolution (Assaf Kasher)</a:t>
            </a:r>
          </a:p>
          <a:p>
            <a:pPr lvl="1" algn="just">
              <a:spcBef>
                <a:spcPct val="20000"/>
              </a:spcBef>
              <a:buFontTx/>
              <a:buChar char="•"/>
            </a:pPr>
            <a:r>
              <a:rPr lang="en-US" sz="1400" dirty="0"/>
              <a:t>11-20-0963 	cid-3880-kdk-hltk (Nehru Bhandaru) (SP)</a:t>
            </a:r>
          </a:p>
          <a:p>
            <a:pPr lvl="1" algn="just">
              <a:spcBef>
                <a:spcPct val="20000"/>
              </a:spcBef>
              <a:buFontTx/>
              <a:buChar char="•"/>
            </a:pPr>
            <a:r>
              <a:rPr lang="en-US" sz="1400" dirty="0"/>
              <a:t>11-20-1020     Some LB 249 Passive TB Ranging CR (Erik Lindskog)</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3EC27-6141-4CE5-B3D7-B6AF4E612F05}"/>
              </a:ext>
            </a:extLst>
          </p:cNvPr>
          <p:cNvSpPr>
            <a:spLocks noGrp="1"/>
          </p:cNvSpPr>
          <p:nvPr>
            <p:ph type="title"/>
          </p:nvPr>
        </p:nvSpPr>
        <p:spPr/>
        <p:txBody>
          <a:bodyPr/>
          <a:lstStyle/>
          <a:p>
            <a:r>
              <a:rPr lang="en-US" dirty="0"/>
              <a:t>Comment Resolution status</a:t>
            </a:r>
          </a:p>
        </p:txBody>
      </p:sp>
      <p:sp>
        <p:nvSpPr>
          <p:cNvPr id="3" name="Content Placeholder 2">
            <a:extLst>
              <a:ext uri="{FF2B5EF4-FFF2-40B4-BE49-F238E27FC236}">
                <a16:creationId xmlns:a16="http://schemas.microsoft.com/office/drawing/2014/main" id="{BBD7776F-5E63-41BB-8AF1-29B1A3F569CC}"/>
              </a:ext>
            </a:extLst>
          </p:cNvPr>
          <p:cNvSpPr>
            <a:spLocks noGrp="1"/>
          </p:cNvSpPr>
          <p:nvPr>
            <p:ph idx="1"/>
          </p:nvPr>
        </p:nvSpPr>
        <p:spPr>
          <a:xfrm>
            <a:off x="695400" y="1916832"/>
            <a:ext cx="10361084" cy="4113213"/>
          </a:xfrm>
        </p:spPr>
        <p:txBody>
          <a:bodyPr/>
          <a:lstStyle/>
          <a:p>
            <a:pPr>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LB249 Comment results status : </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140 out of 460 Technical comments</a:t>
            </a:r>
          </a:p>
          <a:p>
            <a:pPr lvl="1">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Resolved 430 out of 540 Editorial comments</a:t>
            </a:r>
          </a:p>
          <a:p>
            <a:pPr>
              <a:buFont typeface="Arial" panose="020B0604020202020204" pitchFamily="34" charset="0"/>
              <a:buChar char="•"/>
            </a:pPr>
            <a:r>
              <a:rPr lang="en-US" dirty="0"/>
              <a:t>There are still 121 unassigned technical comments!</a:t>
            </a:r>
          </a:p>
        </p:txBody>
      </p:sp>
      <p:sp>
        <p:nvSpPr>
          <p:cNvPr id="4" name="Slide Number Placeholder 3">
            <a:extLst>
              <a:ext uri="{FF2B5EF4-FFF2-40B4-BE49-F238E27FC236}">
                <a16:creationId xmlns:a16="http://schemas.microsoft.com/office/drawing/2014/main" id="{369AF0FC-3E38-43A2-AAC9-8ED2A7483BB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EF0D330B-1214-47D1-B29C-10011BB66D37}"/>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98578F3-2F52-4D26-A1C3-782068FCF06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48839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22</a:t>
            </a:r>
            <a:r>
              <a:rPr lang="en-US" altLang="en-US" baseline="30000" dirty="0">
                <a:solidFill>
                  <a:schemeClr val="tx2"/>
                </a:solidFill>
              </a:rPr>
              <a:t>nd</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11-20-0963 	cid-3880-kdk-hltk (Nehru Bhandaru)</a:t>
            </a:r>
          </a:p>
          <a:p>
            <a:pPr lvl="1" algn="just">
              <a:spcBef>
                <a:spcPct val="20000"/>
              </a:spcBef>
              <a:buFontTx/>
              <a:buChar char="•"/>
            </a:pPr>
            <a:r>
              <a:rPr lang="en-US" sz="1400" dirty="0"/>
              <a:t>11-20-1097	Secure LTF using DFT </a:t>
            </a:r>
            <a:r>
              <a:rPr lang="en-US" sz="1400" dirty="0" err="1"/>
              <a:t>Precoded</a:t>
            </a:r>
            <a:r>
              <a:rPr lang="en-US" sz="1400" dirty="0"/>
              <a:t> OFDM (Christian Berger)</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24045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11-20-???</a:t>
            </a:r>
          </a:p>
        </p:txBody>
      </p:sp>
      <p:sp>
        <p:nvSpPr>
          <p:cNvPr id="3" name="Content Placeholder 2"/>
          <p:cNvSpPr>
            <a:spLocks noGrp="1"/>
          </p:cNvSpPr>
          <p:nvPr>
            <p:ph idx="1"/>
          </p:nvPr>
        </p:nvSpPr>
        <p:spPr/>
        <p:txBody>
          <a:bodyPr/>
          <a:lstStyle/>
          <a:p>
            <a:r>
              <a:rPr lang="en-US" dirty="0" err="1"/>
              <a:t>Strawpoll</a:t>
            </a:r>
            <a:endParaRPr lang="en-US" dirty="0"/>
          </a:p>
          <a:p>
            <a:r>
              <a:rPr lang="en-US" b="0" dirty="0"/>
              <a:t>We agree to the CID ??? Resolutions as</a:t>
            </a:r>
            <a:r>
              <a:rPr lang="en-GB" b="0" dirty="0"/>
              <a:t> </a:t>
            </a:r>
            <a:r>
              <a:rPr lang="en-US" b="0" dirty="0"/>
              <a:t>depicted in document 11-20-???</a:t>
            </a:r>
          </a:p>
          <a:p>
            <a:endParaRPr lang="en-US" b="0" dirty="0"/>
          </a:p>
          <a:p>
            <a:r>
              <a:rPr lang="en-US" b="0" dirty="0"/>
              <a:t>Results (Y/N/A):</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08936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11-20-0963 	cid-3880-kdk-hltk (Nehru Bhandaru) (SP)</a:t>
            </a:r>
          </a:p>
          <a:p>
            <a:pPr lvl="1" algn="just">
              <a:spcBef>
                <a:spcPct val="20000"/>
              </a:spcBef>
              <a:buFontTx/>
              <a:buChar char="•"/>
            </a:pPr>
            <a:r>
              <a:rPr lang="en-US" sz="1400" dirty="0"/>
              <a:t>11-20-1097	Secure LTF using DFT </a:t>
            </a:r>
            <a:r>
              <a:rPr lang="en-US" sz="1400" dirty="0" err="1"/>
              <a:t>Precoded</a:t>
            </a:r>
            <a:r>
              <a:rPr lang="en-US" sz="1400" dirty="0"/>
              <a:t> OFDM (Christian Berger)</a:t>
            </a:r>
          </a:p>
          <a:p>
            <a:pPr lvl="1" algn="just">
              <a:spcBef>
                <a:spcPct val="20000"/>
              </a:spcBef>
              <a:buFontTx/>
              <a:buChar char="•"/>
            </a:pPr>
            <a:r>
              <a:rPr lang="en-US" sz="1400" dirty="0"/>
              <a:t>11-20-1020     Some LB 249 Passive TB Ranging CR (Erik Lindskog) </a:t>
            </a:r>
          </a:p>
          <a:p>
            <a:pPr marL="457200" lvl="1" indent="0" algn="just">
              <a:spcBef>
                <a:spcPct val="20000"/>
              </a:spcBef>
            </a:pPr>
            <a:endParaRPr lang="en-US" sz="1400" dirty="0"/>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515761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r>
              <a:rPr lang="en-US" altLang="en-US" b="0" dirty="0"/>
              <a:t>Sep. 2		(Wednesday), 13:00 ET – 14:30 ET</a:t>
            </a:r>
          </a:p>
          <a:p>
            <a:pPr>
              <a:buFont typeface="Arial" panose="020B0604020202020204" pitchFamily="34" charset="0"/>
              <a:buChar char="•"/>
            </a:pPr>
            <a:r>
              <a:rPr lang="en-US" altLang="en-US" b="0" dirty="0"/>
              <a:t>Sep. 9		(Wednesday),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14136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480966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914108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7845867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30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11-20-0771r2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48</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49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50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57007</TotalTime>
  <Words>3390</Words>
  <Application>Microsoft Office PowerPoint</Application>
  <PresentationFormat>Widescreen</PresentationFormat>
  <Paragraphs>549</Paragraphs>
  <Slides>50</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7" baseType="lpstr">
      <vt:lpstr>Arial</vt:lpstr>
      <vt:lpstr>Calibri</vt:lpstr>
      <vt:lpstr>Monotype Sorts</vt:lpstr>
      <vt:lpstr>Montserrat</vt:lpstr>
      <vt:lpstr>Times New Roman</vt:lpstr>
      <vt:lpstr>Office Theme</vt:lpstr>
      <vt:lpstr>Microsoft Word 97 - 2003 Document</vt:lpstr>
      <vt:lpstr>TGaz Next Generation Positioning  July – Sep. Meetings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Meeting Decorum</vt:lpstr>
      <vt:lpstr>July IEEE  Week Agenda</vt:lpstr>
      <vt:lpstr>Submission 11-20-0698</vt:lpstr>
      <vt:lpstr>Submission pipeline</vt:lpstr>
      <vt:lpstr>Scheduled Telecons</vt:lpstr>
      <vt:lpstr>Scheduled Telecons</vt:lpstr>
      <vt:lpstr>Comment Resolution status</vt:lpstr>
      <vt:lpstr>AOB?</vt:lpstr>
      <vt:lpstr>Adjourn</vt:lpstr>
      <vt:lpstr>July 22nd Telecon</vt:lpstr>
      <vt:lpstr>Submission 11-20-???</vt:lpstr>
      <vt:lpstr>Submission pipeline</vt:lpstr>
      <vt:lpstr>Scheduled Telecons</vt:lpstr>
      <vt:lpstr>Scheduled Telecons</vt:lpstr>
      <vt:lpstr>AOB?</vt:lpstr>
      <vt:lpstr>Adjourn</vt:lpstr>
      <vt:lpstr>Teleconference Agenda July 30</vt:lpstr>
      <vt:lpstr>Review submissions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Comment Resolution from Ad Hoc and Telecon</vt:lpstr>
      <vt:lpstr>802.11 Template Instructions 2/4</vt:lpstr>
      <vt:lpstr>802.11 Template Instructions 3/4</vt:lpstr>
      <vt:lpstr>802.11 Template Instructions 4/4 Recommendations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394</cp:revision>
  <cp:lastPrinted>1601-01-01T00:00:00Z</cp:lastPrinted>
  <dcterms:created xsi:type="dcterms:W3CDTF">2018-08-06T10:28:59Z</dcterms:created>
  <dcterms:modified xsi:type="dcterms:W3CDTF">2020-07-21T22:07:31Z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d85d61cc-4673-4643-9987-114d7019bcd8</vt:lpwstr>
  </property>
  <property fmtid="{D5CDD505-2E9C-101B-9397-08002B2CF9AE}" pid="3" name="CTP_TimeStamp">
    <vt:lpwstr>2020-07-21 22:07:16Z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