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67" r:id="rId14"/>
    <p:sldId id="268" r:id="rId15"/>
    <p:sldId id="271" r:id="rId16"/>
    <p:sldId id="273" r:id="rId17"/>
    <p:sldId id="274" r:id="rId18"/>
    <p:sldId id="275" r:id="rId19"/>
    <p:sldId id="276"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6"/>
    <p:restoredTop sz="94647"/>
  </p:normalViewPr>
  <p:slideViewPr>
    <p:cSldViewPr snapToGrid="0" snapToObjects="1">
      <p:cViewPr varScale="1">
        <p:scale>
          <a:sx n="86" d="100"/>
          <a:sy n="86" d="100"/>
        </p:scale>
        <p:origin x="630" y="84"/>
      </p:cViewPr>
      <p:guideLst/>
    </p:cSldViewPr>
  </p:slideViewPr>
  <p:notesTextViewPr>
    <p:cViewPr>
      <p:scale>
        <a:sx n="1" d="1"/>
        <a:sy n="1" d="1"/>
      </p:scale>
      <p:origin x="0" y="0"/>
    </p:cViewPr>
  </p:notesTextViewPr>
  <p:sorterViewPr>
    <p:cViewPr>
      <p:scale>
        <a:sx n="100" d="100"/>
        <a:sy n="100" d="100"/>
      </p:scale>
      <p:origin x="0" y="-16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8A6703-E2E1-4A40-ADA0-6EF882B8EB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EF06AEE-4B63-495B-892E-E4CD977968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November 2020</a:t>
            </a:r>
            <a:endParaRPr lang="en-GB"/>
          </a:p>
        </p:txBody>
      </p:sp>
      <p:sp>
        <p:nvSpPr>
          <p:cNvPr id="4" name="Footer Placeholder 3">
            <a:extLst>
              <a:ext uri="{FF2B5EF4-FFF2-40B4-BE49-F238E27FC236}">
                <a16:creationId xmlns:a16="http://schemas.microsoft.com/office/drawing/2014/main" id="{654E5AB4-3E19-4E96-B616-ACC3E1CADC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D1083E5-DD7A-426E-9F17-5EA421C675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561C6-9545-4F96-AE2F-3BBC59501A0A}" type="slidenum">
              <a:rPr lang="en-GB" smtClean="0"/>
              <a:t>‹#›</a:t>
            </a:fld>
            <a:endParaRPr lang="en-GB"/>
          </a:p>
        </p:txBody>
      </p:sp>
    </p:spTree>
    <p:extLst>
      <p:ext uri="{BB962C8B-B14F-4D97-AF65-F5344CB8AC3E}">
        <p14:creationId xmlns:p14="http://schemas.microsoft.com/office/powerpoint/2010/main" val="12256749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hf hdr="0" ftr="0"/>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a:t>
            </a:r>
            <a:r>
              <a:rPr dirty="0"/>
              <a:t> 2020</a:t>
            </a:r>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676065" y="343709"/>
            <a:ext cx="294593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802.11-20/0995r</a:t>
            </a:r>
            <a:r>
              <a:rPr lang="en-US" dirty="0"/>
              <a:t>12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3.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RCM-SG-Agenda-September-2020</a:t>
            </a:r>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2020-</a:t>
            </a:r>
            <a:r>
              <a:rPr lang="en-US" b="0" dirty="0"/>
              <a:t>11-03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3617802950"/>
              </p:ext>
            </p:extLst>
          </p:nvPr>
        </p:nvGraphicFramePr>
        <p:xfrm>
          <a:off x="725400" y="2500558"/>
          <a:ext cx="7387920" cy="289584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Mark Hamilton</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Ruckus/CommScope</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350 W. Java Dr. Sunnyvale, CA 94089</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+1-303-818-8474</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mark.hamilton2152@gmail.com</a:t>
                      </a:r>
                    </a:p>
                  </a:txBody>
                  <a:tcPr marL="0" marR="0" marT="0" marB="0" horzOverflow="overflow">
                    <a:lnL w="12240">
                      <a:solidFill>
                        <a:srgbClr val="000000"/>
                      </a:solidFill>
                    </a:lnL>
                    <a:lnR w="12240">
                      <a:solidFill>
                        <a:srgbClr val="000000"/>
                      </a:solidFill>
                    </a:lnR>
                    <a:lnT w="38160">
                      <a:solidFill>
                        <a:srgbClr val="000000"/>
                      </a:solidFill>
                    </a:lnT>
                    <a:lnB w="12240">
                      <a:solidFill>
                        <a:srgbClr val="000000"/>
                      </a:solidFill>
                    </a:lnB>
                    <a:noFill/>
                  </a:tcPr>
                </a:tc>
                <a:extLst>
                  <a:ext uri="{0D108BD9-81ED-4DB2-BD59-A6C34878D82A}">
                    <a16:rowId xmlns:a16="http://schemas.microsoft.com/office/drawing/2014/main" val="10001"/>
                  </a:ext>
                </a:extLst>
              </a:tr>
              <a:tr h="639720">
                <a:tc>
                  <a:txBody>
                    <a:bodyPr/>
                    <a:lstStyle/>
                    <a:p>
                      <a:r>
                        <a:rPr sz="1400" spc="-1" dirty="0">
                          <a:latin typeface="Times New Roman"/>
                          <a:ea typeface="Times New Roman"/>
                          <a:cs typeface="Times New Roman"/>
                          <a:sym typeface="Times New Roman"/>
                        </a:rPr>
                        <a:t>Carol Ansley</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a:hlinkClick r:id="rId2"/>
                        </a:rPr>
                        <a:t>carol@ansley.com</a:t>
                      </a: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538560">
                <a:tc>
                  <a:txBody>
                    <a:bodyPr/>
                    <a:lstStyle/>
                    <a:p>
                      <a:r>
                        <a:rPr lang="en-US" sz="1400" b="0" i="0" u="none" strike="noStrike" cap="none" spc="-1" baseline="0" dirty="0">
                          <a:solidFill>
                            <a:srgbClr val="000000"/>
                          </a:solidFill>
                          <a:uFillTx/>
                          <a:latin typeface="Times New Roman"/>
                          <a:cs typeface="Times New Roman"/>
                          <a:sym typeface="Helvetica"/>
                        </a:rPr>
                        <a:t>Stephen McCann</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a:solidFill>
                            <a:srgbClr val="000000"/>
                          </a:solidFill>
                          <a:uFillTx/>
                          <a:latin typeface="Times New Roman"/>
                          <a:cs typeface="Times New Roman"/>
                          <a:sym typeface="Helvetica"/>
                        </a:rPr>
                        <a:t>Huawei</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r>
                        <a:rPr lang="en-US" sz="1400" b="0" i="0" u="none" strike="noStrike" cap="none" spc="-1" baseline="0" dirty="0" err="1">
                          <a:solidFill>
                            <a:srgbClr val="000000"/>
                          </a:solidFill>
                          <a:uFillTx/>
                          <a:latin typeface="Times New Roman"/>
                          <a:cs typeface="Times New Roman"/>
                          <a:sym typeface="Helvetica"/>
                        </a:rPr>
                        <a:t>mccann.stephen@gmail.com</a:t>
                      </a:r>
                      <a:endParaRPr sz="1400" b="0" i="0" u="none" strike="noStrike" cap="none" spc="-1" baseline="0" dirty="0">
                        <a:solidFill>
                          <a:srgbClr val="000000"/>
                        </a:solidFill>
                        <a:uFillTx/>
                        <a:latin typeface="Times New Roman"/>
                        <a:cs typeface="Times New Roman"/>
                        <a:sym typeface="Helvetica"/>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dirty="0"/>
              <a:t>RCM Agenda – </a:t>
            </a:r>
            <a:r>
              <a:rPr lang="en-US" dirty="0"/>
              <a:t>November</a:t>
            </a:r>
            <a:r>
              <a:rPr dirty="0"/>
              <a:t> </a:t>
            </a:r>
            <a:r>
              <a:rPr lang="en-US" dirty="0"/>
              <a:t>Plenary </a:t>
            </a:r>
            <a:r>
              <a:rPr dirty="0"/>
              <a:t>2020</a:t>
            </a:r>
          </a:p>
        </p:txBody>
      </p:sp>
      <p:sp>
        <p:nvSpPr>
          <p:cNvPr id="82" name="CustomShape 2"/>
          <p:cNvSpPr txBox="1"/>
          <p:nvPr/>
        </p:nvSpPr>
        <p:spPr>
          <a:xfrm>
            <a:off x="749808" y="1518715"/>
            <a:ext cx="7707672" cy="50704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Tuesday, 3 November</a:t>
            </a:r>
            <a:r>
              <a:rPr dirty="0"/>
              <a:t>, 13:30</a:t>
            </a:r>
            <a:r>
              <a:rPr lang="en-US" dirty="0"/>
              <a:t> </a:t>
            </a:r>
            <a:r>
              <a:rPr dirty="0"/>
              <a:t>ET</a:t>
            </a:r>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Comments have been received on the PAR/CSD pairs that need responses</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endParaRPr lang="en-US" sz="2000" b="1" dirty="0"/>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PAR/CSD review schedule (11-20-1608r1 slide #3)</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Review comments from 802.1 and 802.3 (11-20-1770r0)</a:t>
            </a:r>
          </a:p>
          <a:p>
            <a:pPr marL="286469" lvl="1" indent="-28575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latin typeface="Times New Roman" panose="02020603050405020304" pitchFamily="18" charset="0"/>
                <a:cs typeface="Times New Roman" panose="02020603050405020304" pitchFamily="18" charset="0"/>
              </a:rPr>
              <a:t>Other comments may arrive today.</a:t>
            </a: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teleconference schedule:</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November 4 Wednesday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November 5 Thursday at 13:30ET</a:t>
            </a:r>
          </a:p>
          <a:p>
            <a:pPr>
              <a:defRPr sz="1500" spc="-1">
                <a:latin typeface="Arial"/>
                <a:ea typeface="Arial"/>
                <a:cs typeface="Arial"/>
                <a:sym typeface="Arial"/>
              </a:defRPr>
            </a:pPr>
            <a:endParaRPr lang="en-US" sz="16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#1 - A</a:t>
            </a:r>
            <a:r>
              <a:rPr lang="en-US" dirty="0"/>
              <a:t>genda</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 </a:t>
            </a:r>
            <a:r>
              <a:rPr lang="en-US" sz="2000" dirty="0"/>
              <a:t>agenda in document 11-20-995r12 slide #10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xx</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03807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Motion #1 - Approve Minutes"/>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2</a:t>
            </a:r>
            <a:r>
              <a:rPr dirty="0"/>
              <a:t> </a:t>
            </a:r>
            <a:r>
              <a:rPr lang="en-GB" dirty="0"/>
              <a:t>–</a:t>
            </a:r>
            <a:r>
              <a:rPr dirty="0"/>
              <a:t> </a:t>
            </a:r>
            <a:r>
              <a:rPr lang="en-US" dirty="0"/>
              <a:t>September Minutes</a:t>
            </a:r>
            <a:endParaRPr dirty="0"/>
          </a:p>
        </p:txBody>
      </p:sp>
      <p:sp>
        <p:nvSpPr>
          <p:cNvPr id="102" name="Approve RCM SG minutes of teleconferences from April of 2020 to today:…"/>
          <p:cNvSpPr txBox="1">
            <a:spLocks noGrp="1"/>
          </p:cNvSpPr>
          <p:nvPr>
            <p:ph type="body" idx="1"/>
          </p:nvPr>
        </p:nvSpPr>
        <p:spPr>
          <a:xfrm>
            <a:off x="685800" y="1981080"/>
            <a:ext cx="7771680" cy="4114080"/>
          </a:xfrm>
          <a:prstGeom prst="rect">
            <a:avLst/>
          </a:prstGeom>
        </p:spPr>
        <p:txBody>
          <a:bodyPr>
            <a:normAutofit lnSpcReduction="10000"/>
          </a:bodyPr>
          <a:lstStyle/>
          <a:p>
            <a:pPr marL="228600" defTabSz="457200">
              <a:buSzPct val="100000"/>
              <a:tabLst>
                <a:tab pos="457200" algn="l"/>
              </a:tabLst>
              <a:defRPr sz="1700" b="1">
                <a:uFill>
                  <a:solidFill>
                    <a:srgbClr val="000000"/>
                  </a:solidFill>
                </a:uFill>
                <a:latin typeface="Times New Roman"/>
                <a:ea typeface="Times New Roman"/>
                <a:cs typeface="Times New Roman"/>
                <a:sym typeface="Times New Roman"/>
              </a:defRPr>
            </a:pPr>
            <a:r>
              <a:rPr sz="2000" dirty="0"/>
              <a:t>Approve RCM SG</a:t>
            </a:r>
            <a:r>
              <a:rPr lang="en-US" sz="2000" dirty="0"/>
              <a:t> September 17</a:t>
            </a:r>
            <a:r>
              <a:rPr lang="en-US" sz="2000" baseline="30000" dirty="0"/>
              <a:t>th</a:t>
            </a:r>
            <a:r>
              <a:rPr lang="en-US" sz="2000" dirty="0"/>
              <a:t> 2020 minutes in document 11-20-1681r0</a:t>
            </a:r>
          </a:p>
          <a:p>
            <a:pPr>
              <a:lnSpc>
                <a:spcPct val="81000"/>
              </a:lnSpc>
              <a:spcBef>
                <a:spcPts val="200"/>
              </a:spcBef>
              <a:defRPr sz="1500" b="1" spc="-1">
                <a:latin typeface="Times New Roman"/>
                <a:ea typeface="Times New Roman"/>
                <a:cs typeface="Times New Roman"/>
                <a:sym typeface="Times New Roman"/>
              </a:defRPr>
            </a:pPr>
            <a:endParaRPr spc="-1" dirty="0"/>
          </a:p>
          <a:p>
            <a:pPr>
              <a:lnSpc>
                <a:spcPct val="81000"/>
              </a:lnSpc>
              <a:spcBef>
                <a:spcPts val="200"/>
              </a:spcBef>
              <a:defRPr sz="1500" b="1" spc="-100">
                <a:latin typeface="Times New Roman"/>
                <a:ea typeface="Times New Roman"/>
                <a:cs typeface="Times New Roman"/>
                <a:sym typeface="Times New Roman"/>
              </a:defRPr>
            </a:pPr>
            <a:endParaRPr lang="en-US"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endParaRPr lang="en-GB" sz="2400" dirty="0"/>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Moved: </a:t>
            </a:r>
            <a:r>
              <a:rPr lang="en-US" sz="2400" dirty="0">
                <a:latin typeface="Times New Roman" panose="02020603050405020304" pitchFamily="18" charset="0"/>
                <a:cs typeface="Times New Roman" panose="02020603050405020304" pitchFamily="18" charset="0"/>
              </a:rPr>
              <a:t>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Seconded:</a:t>
            </a:r>
            <a:r>
              <a:rPr lang="en-US" sz="2400" dirty="0">
                <a:latin typeface="Times New Roman" panose="02020603050405020304" pitchFamily="18" charset="0"/>
                <a:cs typeface="Times New Roman" panose="02020603050405020304" pitchFamily="18" charset="0"/>
              </a:rPr>
              <a:t> xx</a:t>
            </a: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
                <a:latin typeface="Times New Roman"/>
                <a:ea typeface="Times New Roman"/>
                <a:cs typeface="Times New Roman"/>
                <a:sym typeface="Times New Roman"/>
              </a:defRPr>
            </a:pPr>
            <a:endParaRPr sz="2400" spc="-1" dirty="0">
              <a:latin typeface="Times New Roman" panose="02020603050405020304" pitchFamily="18" charset="0"/>
              <a:cs typeface="Times New Roman" panose="02020603050405020304" pitchFamily="18" charset="0"/>
            </a:endParaRPr>
          </a:p>
          <a:p>
            <a:pPr>
              <a:lnSpc>
                <a:spcPct val="81000"/>
              </a:lnSpc>
              <a:spcBef>
                <a:spcPts val="200"/>
              </a:spcBef>
              <a:defRPr sz="1500" b="1" spc="-100">
                <a:latin typeface="Times New Roman"/>
                <a:ea typeface="Times New Roman"/>
                <a:cs typeface="Times New Roman"/>
                <a:sym typeface="Times New Roman"/>
              </a:defRPr>
            </a:pPr>
            <a:r>
              <a:rPr sz="2400" dirty="0">
                <a:latin typeface="Times New Roman" panose="02020603050405020304" pitchFamily="18" charset="0"/>
                <a:cs typeface="Times New Roman" panose="02020603050405020304" pitchFamily="18" charset="0"/>
              </a:rPr>
              <a:t>Result: </a:t>
            </a:r>
            <a:r>
              <a:rPr lang="en-US" sz="2400" dirty="0">
                <a:latin typeface="Times New Roman" panose="02020603050405020304" pitchFamily="18" charset="0"/>
                <a:cs typeface="Times New Roman" panose="02020603050405020304" pitchFamily="18" charset="0"/>
              </a:rPr>
              <a:t>xx</a:t>
            </a:r>
            <a:endParaRP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5294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92462"/>
            <a:ext cx="7771680" cy="4526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t>Amendment Titles</a:t>
            </a:r>
          </a:p>
        </p:txBody>
      </p:sp>
      <p:sp>
        <p:nvSpPr>
          <p:cNvPr id="87" name="TextShape 2"/>
          <p:cNvSpPr txBox="1"/>
          <p:nvPr/>
        </p:nvSpPr>
        <p:spPr>
          <a:xfrm>
            <a:off x="685800" y="1981079"/>
            <a:ext cx="7771680" cy="32033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endParaRPr b="1"/>
          </a:p>
          <a:p>
            <a:pPr>
              <a:spcBef>
                <a:spcPts val="1100"/>
              </a:spcBef>
              <a:defRPr b="1" spc="-1">
                <a:latin typeface="Times New Roman"/>
                <a:ea typeface="Times New Roman"/>
                <a:cs typeface="Times New Roman"/>
                <a:sym typeface="Times New Roman"/>
              </a:defRPr>
            </a:pPr>
            <a:endParaRPr b="1"/>
          </a:p>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Background documents</a:t>
            </a:r>
          </a:p>
        </p:txBody>
      </p:sp>
      <p:sp>
        <p:nvSpPr>
          <p:cNvPr id="99" name="CustomShape 2"/>
          <p:cNvSpPr txBox="1"/>
          <p:nvPr/>
        </p:nvSpPr>
        <p:spPr>
          <a:xfrm>
            <a:off x="685800" y="1981079"/>
            <a:ext cx="7771680" cy="3855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u="sng" spc="-100">
                <a:solidFill>
                  <a:srgbClr val="0000FF"/>
                </a:solidFill>
                <a:uFill>
                  <a:solidFill>
                    <a:srgbClr val="0000FF"/>
                  </a:solidFill>
                </a:uFill>
                <a:hlinkClick r:id="rId2"/>
              </a:rPr>
              <a:t>11-20/0192r2</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a:rPr>
              <a:t>11-19/1442r9</a:t>
            </a:r>
            <a:r>
              <a:rPr b="0"/>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a:rPr>
              <a:t>11-18/1579r1</a:t>
            </a:r>
            <a:r>
              <a:t> </a:t>
            </a:r>
          </a:p>
          <a:p>
            <a:pPr marL="698400" lvl="1" indent="-267838">
              <a:spcBef>
                <a:spcPts val="400"/>
              </a:spcBef>
              <a:buClr>
                <a:srgbClr val="000000"/>
              </a:buClr>
              <a:buSzPct val="100000"/>
              <a:buFont typeface="Symbol"/>
              <a:buChar char="-"/>
              <a:defRPr sz="1600" spc="-1">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a:rPr>
              <a:t>11-18/1988r2</a:t>
            </a:r>
            <a:r>
              <a:t> </a:t>
            </a:r>
          </a:p>
          <a:p>
            <a:pPr marL="322200" indent="-321478">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11-19-0588-02-0rcm-summary-of-discussions-on-randomized-and-changing-mac-addresses-2014-2019.odt</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6"/>
              </a:rPr>
              <a:t>11-19-0851-00-0rcm-p802-1cq-mac-address-assignment-requirements.pptx</a:t>
            </a:r>
            <a:r>
              <a:rPr u="none">
                <a:solidFill>
                  <a:srgbClr val="000000"/>
                </a:solidFill>
                <a:uFillTx/>
              </a:rPr>
              <a:t> </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7"/>
              </a:rPr>
              <a:t>11-19-0884-00-0rcm-temporary-addresses.pptx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8"/>
              </a:rPr>
              <a:t>11-19-1027-01-0rcm-do-not-fear-random-macs.pptx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9"/>
              </a:rPr>
              <a:t>11-19-1313-02-0rcm-pitfalls-with-address-randomization.pptx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0"/>
              </a:rPr>
              <a:t>11-19-1314-02-0rcm-privacy-protection-in-wi-fi-analytics-systems.pptx</a:t>
            </a:r>
          </a:p>
          <a:p>
            <a:pPr marL="698400" lvl="1" indent="-267838">
              <a:spcBef>
                <a:spcPts val="300"/>
              </a:spcBef>
              <a:buClr>
                <a:srgbClr val="0000FF"/>
              </a:buClr>
              <a:buSzPct val="100000"/>
              <a:buFont typeface="Symbol"/>
              <a:buChar char="-"/>
              <a:defRPr sz="1500" u="sng" spc="-1">
                <a:solidFill>
                  <a:srgbClr val="0000FF"/>
                </a:solidFill>
                <a:uFill>
                  <a:solidFill>
                    <a:srgbClr val="0000FF"/>
                  </a:solidFill>
                </a:uFill>
                <a:latin typeface="Times New Roman"/>
                <a:ea typeface="Times New Roman"/>
                <a:cs typeface="Times New Roman"/>
                <a:sym typeface="Times New Roman"/>
              </a:defRPr>
            </a:pPr>
            <a:r>
              <a:rPr>
                <a:hlinkClick r:id="rId11"/>
              </a:rPr>
              <a:t>11-19-1320-00-0rcm-assignment-of-temporary-addresses.pptx</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Motion #2 - Approve RCM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3</a:t>
            </a:r>
            <a:r>
              <a:rPr dirty="0"/>
              <a:t> - Approve RCM PAR</a:t>
            </a:r>
          </a:p>
        </p:txBody>
      </p:sp>
      <p:sp>
        <p:nvSpPr>
          <p:cNvPr id="105"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802.11-20/0742r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Motion #3 - Approve RCM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4</a:t>
            </a:r>
            <a:r>
              <a:rPr dirty="0"/>
              <a:t> - Approve RCM CSD</a:t>
            </a:r>
          </a:p>
        </p:txBody>
      </p:sp>
      <p:sp>
        <p:nvSpPr>
          <p:cNvPr id="108"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802.11-20/1117r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a:t>
            </a:r>
            <a:r>
              <a:rPr lang="en-US" dirty="0"/>
              <a:t> 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a:t>
            </a:r>
            <a:r>
              <a:rPr lang="en-US" dirty="0"/>
              <a:t> xx</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Motion #4 - Approve Privacy PAR"/>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5</a:t>
            </a:r>
            <a:r>
              <a:rPr dirty="0"/>
              <a:t> - Approve Privacy PAR</a:t>
            </a:r>
          </a:p>
        </p:txBody>
      </p:sp>
      <p:sp>
        <p:nvSpPr>
          <p:cNvPr id="111" name="Believing that the PAR contained in the document referenced below meets IEEE-SA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PAR contained in the document referenced below meets IEEE-SA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PAR contained in 802.11-20/0854r</a:t>
            </a:r>
            <a:r>
              <a:rPr lang="en-US" dirty="0"/>
              <a:t>xx</a:t>
            </a:r>
            <a:r>
              <a:rPr dirty="0"/>
              <a:t> be posted to the IEEE 802 Executive Committee (EC) agenda for WG 802 preview and EC approval to submit to </a:t>
            </a:r>
            <a:r>
              <a:rPr dirty="0" err="1"/>
              <a:t>NesCom</a:t>
            </a:r>
            <a:r>
              <a:rPr dirty="0"/>
              <a:t>.</a:t>
            </a:r>
          </a:p>
          <a:p>
            <a:pPr indent="228600" defTabSz="457200">
              <a:defRPr sz="2000" b="1">
                <a:uFill>
                  <a:solidFill>
                    <a:srgbClr val="000000"/>
                  </a:solidFill>
                </a:uFill>
                <a:latin typeface="Times New Roman"/>
                <a:ea typeface="Times New Roman"/>
                <a:cs typeface="Times New Roman"/>
                <a:sym typeface="Times New Roman"/>
              </a:defRPr>
            </a:pPr>
            <a:endParaRPr lang="en-US"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lang="en-GB" dirty="0"/>
          </a:p>
          <a:p>
            <a:pPr indent="228600" defTabSz="457200">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Motion #5 - Approve Privacy CSD"/>
          <p:cNvSpPr txBox="1">
            <a:spLocks noGrp="1"/>
          </p:cNvSpPr>
          <p:nvPr>
            <p:ph type="title"/>
          </p:nvPr>
        </p:nvSpPr>
        <p:spPr>
          <a:xfrm>
            <a:off x="685800" y="685799"/>
            <a:ext cx="7771680" cy="1065963"/>
          </a:xfrm>
          <a:prstGeom prst="rect">
            <a:avLst/>
          </a:prstGeom>
        </p:spPr>
        <p:txBody>
          <a:bodyPr/>
          <a:lstStyle>
            <a:lvl1pPr>
              <a:defRPr spc="-100"/>
            </a:lvl1pPr>
          </a:lstStyle>
          <a:p>
            <a:r>
              <a:rPr dirty="0"/>
              <a:t>Motion #</a:t>
            </a:r>
            <a:r>
              <a:rPr lang="en-US" dirty="0"/>
              <a:t>6</a:t>
            </a:r>
            <a:r>
              <a:rPr dirty="0"/>
              <a:t> - Approve Privacy CSD</a:t>
            </a:r>
          </a:p>
        </p:txBody>
      </p:sp>
      <p:sp>
        <p:nvSpPr>
          <p:cNvPr id="114" name="Believing that the CSD contained in the document referenced below meets IEEE 802 guidelines:…"/>
          <p:cNvSpPr txBox="1">
            <a:spLocks noGrp="1"/>
          </p:cNvSpPr>
          <p:nvPr>
            <p:ph type="body" idx="1"/>
          </p:nvPr>
        </p:nvSpPr>
        <p:spPr>
          <a:xfrm>
            <a:off x="685800" y="1981080"/>
            <a:ext cx="7771680" cy="4114080"/>
          </a:xfrm>
          <a:prstGeom prst="rect">
            <a:avLst/>
          </a:prstGeom>
        </p:spPr>
        <p:txBody>
          <a:bodyPr/>
          <a:lstStyle/>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Believing that the CSD contained in the document referenced below meets IEEE 802 guidelines:</a:t>
            </a:r>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Request that the CSD contained in 802.11-20/1346r</a:t>
            </a:r>
            <a:r>
              <a:rPr lang="en-US" dirty="0"/>
              <a:t>xx</a:t>
            </a:r>
            <a:r>
              <a:rPr dirty="0"/>
              <a:t> be posted to the IEEE 802 Executive Committee (EC) agenda for WG 802 preview and EC approval.</a:t>
            </a:r>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US"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lang="en-GB"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Moved: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Seconded: </a:t>
            </a:r>
            <a:r>
              <a:rPr lang="en-US" dirty="0"/>
              <a:t>xx</a:t>
            </a: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endParaRPr dirty="0"/>
          </a:p>
          <a:p>
            <a:pPr defTabSz="457200">
              <a:tabLst>
                <a:tab pos="457200" algn="l"/>
              </a:tabLst>
              <a:defRPr sz="2000" b="1">
                <a:uFill>
                  <a:solidFill>
                    <a:srgbClr val="000000"/>
                  </a:solidFill>
                </a:uFill>
                <a:latin typeface="Times New Roman"/>
                <a:ea typeface="Times New Roman"/>
                <a:cs typeface="Times New Roman"/>
                <a:sym typeface="Times New Roman"/>
              </a:defRPr>
            </a:pPr>
            <a:r>
              <a:rPr dirty="0"/>
              <a:t>Result: </a:t>
            </a:r>
            <a:r>
              <a:rPr lang="en-US" dirty="0"/>
              <a:t>xx</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dirty="0"/>
              <a:t> RCM SG</a:t>
            </a:r>
            <a:r>
              <a:rPr lang="en-US" dirty="0"/>
              <a:t> November</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1857712"/>
            <a:ext cx="7771680" cy="12586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t>IEEE 802.11  </a:t>
            </a:r>
            <a:br/>
            <a:r>
              <a:t>Random and Changing MAC Addresses Study Group</a:t>
            </a:r>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November Plenary</a:t>
            </a:r>
            <a:r>
              <a:rPr dirty="0"/>
              <a:t> 2020</a:t>
            </a:r>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a:t>
            </a:r>
            <a:r>
              <a:rPr dirty="0"/>
              <a:t>, </a:t>
            </a:r>
            <a:r>
              <a:rPr lang="en-US" dirty="0"/>
              <a:t>November</a:t>
            </a:r>
            <a:r>
              <a:rPr dirty="0"/>
              <a:t> </a:t>
            </a:r>
            <a:r>
              <a:rPr lang="en-US" dirty="0"/>
              <a:t>3</a:t>
            </a:r>
            <a:r>
              <a:rPr dirty="0"/>
              <a:t>, 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 </a:t>
            </a:r>
            <a:endParaRPr lang="en-US" dirty="0"/>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Study group operating rules</a:t>
            </a:r>
          </a:p>
        </p:txBody>
      </p:sp>
      <p:sp>
        <p:nvSpPr>
          <p:cNvPr id="79" name="CustomShape 2"/>
          <p:cNvSpPr txBox="1"/>
          <p:nvPr/>
        </p:nvSpPr>
        <p:spPr>
          <a:xfrm>
            <a:off x="685800" y="1981080"/>
            <a:ext cx="7771680" cy="1970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Will follow operating manual for study groups</a:t>
            </a:r>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Purpose: to </a:t>
            </a:r>
            <a:r>
              <a:rPr lang="en-US" dirty="0"/>
              <a:t>finalize</a:t>
            </a:r>
            <a:r>
              <a:rPr dirty="0"/>
              <a:t> PAR/CSD as authorized by 802 EC for study group</a:t>
            </a:r>
            <a:endParaRPr lang="en-GB" dirty="0"/>
          </a:p>
          <a:p>
            <a:pPr marL="800279" lvl="1"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GB" dirty="0"/>
              <a:t>Everyone present can vote</a:t>
            </a:r>
            <a:endParaRPr lang="en-US"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1310</Words>
  <Application>Microsoft Office PowerPoint</Application>
  <PresentationFormat>On-screen Show (4:3)</PresentationFormat>
  <Paragraphs>178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Helvetica</vt:lpstr>
      <vt:lpstr>Helvetica Neue</vt:lpstr>
      <vt:lpstr>Intel Clear</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Motion #1 - Agenda</vt:lpstr>
      <vt:lpstr>Motion #2 – September Minutes</vt:lpstr>
      <vt:lpstr>PowerPoint Presentation</vt:lpstr>
      <vt:lpstr>PowerPoint Presentation</vt:lpstr>
      <vt:lpstr>PowerPoint Presentation</vt:lpstr>
      <vt:lpstr>Motion #3 - Approve RCM PAR</vt:lpstr>
      <vt:lpstr>Motion #4 - Approve RCM CSD</vt:lpstr>
      <vt:lpstr>Motion #5 - Approve Privacy PAR</vt:lpstr>
      <vt:lpstr>Motion #6 - Approve Privacy CSD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Stephen McCann</cp:lastModifiedBy>
  <cp:revision>9</cp:revision>
  <dcterms:modified xsi:type="dcterms:W3CDTF">2020-11-03T10:16:20Z</dcterms:modified>
</cp:coreProperties>
</file>