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83" r:id="rId2"/>
    <p:sldId id="321" r:id="rId3"/>
    <p:sldId id="355" r:id="rId4"/>
    <p:sldId id="353" r:id="rId5"/>
    <p:sldId id="360" r:id="rId6"/>
    <p:sldId id="352" r:id="rId7"/>
    <p:sldId id="354" r:id="rId8"/>
    <p:sldId id="331" r:id="rId9"/>
    <p:sldId id="361" r:id="rId10"/>
    <p:sldId id="337" r:id="rId11"/>
    <p:sldId id="350" r:id="rId12"/>
    <p:sldId id="334" r:id="rId13"/>
    <p:sldId id="359" r:id="rId14"/>
    <p:sldId id="333" r:id="rId15"/>
    <p:sldId id="356" r:id="rId16"/>
    <p:sldId id="351" r:id="rId17"/>
    <p:sldId id="357" r:id="rId18"/>
    <p:sldId id="358" r:id="rId19"/>
  </p:sldIdLst>
  <p:sldSz cx="9144000" cy="6858000" type="screen4x3"/>
  <p:notesSz cx="9939338" cy="6807200"/>
  <p:defaultTextStyle>
    <a:defPPr>
      <a:defRPr lang="en-US"/>
    </a:defPPr>
    <a:lvl1pPr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1pPr>
    <a:lvl2pPr marL="4572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2pPr>
    <a:lvl3pPr marL="9144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3pPr>
    <a:lvl4pPr marL="13716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4pPr>
    <a:lvl5pPr marL="18288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5pPr>
    <a:lvl6pPr marL="22860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6pPr>
    <a:lvl7pPr marL="27432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7pPr>
    <a:lvl8pPr marL="32004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8pPr>
    <a:lvl9pPr marL="36576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4">
          <p15:clr>
            <a:srgbClr val="A4A3A4"/>
          </p15:clr>
        </p15:guide>
        <p15:guide id="2" pos="313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천진영/책임연구원/차세대표준(연)ICS팀(jiny.chun@lge.com)" initials="천" lastIdx="1" clrIdx="0">
    <p:extLst>
      <p:ext uri="{19B8F6BF-5375-455C-9EA6-DF929625EA0E}">
        <p15:presenceInfo xmlns:p15="http://schemas.microsoft.com/office/powerpoint/2012/main" userId="S-1-5-21-2543426832-1914326140-3112152631-1082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68420"/>
    <a:srgbClr val="0000FF"/>
    <a:srgbClr val="0000CC"/>
    <a:srgbClr val="006C31"/>
    <a:srgbClr val="0086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27" autoAdjust="0"/>
    <p:restoredTop sz="96429" autoAdjust="0"/>
  </p:normalViewPr>
  <p:slideViewPr>
    <p:cSldViewPr>
      <p:cViewPr varScale="1">
        <p:scale>
          <a:sx n="114" d="100"/>
          <a:sy n="114" d="100"/>
        </p:scale>
        <p:origin x="1572" y="102"/>
      </p:cViewPr>
      <p:guideLst>
        <p:guide orient="horz" pos="2160"/>
        <p:guide pos="2880"/>
      </p:guideLst>
    </p:cSldViewPr>
  </p:slideViewPr>
  <p:outlineViewPr>
    <p:cViewPr>
      <p:scale>
        <a:sx n="33" d="100"/>
        <a:sy n="33" d="100"/>
      </p:scale>
      <p:origin x="48" y="80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9" d="100"/>
          <a:sy n="99" d="100"/>
        </p:scale>
        <p:origin x="1464" y="84"/>
      </p:cViewPr>
      <p:guideLst>
        <p:guide orient="horz" pos="2144"/>
        <p:guide pos="313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6746875" y="698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latinLnBrk="0" hangingPunct="0">
              <a:defRPr kumimoji="0" sz="1400" b="1">
                <a:ea typeface="+mn-ea"/>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996950" y="69850"/>
            <a:ext cx="915988"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latinLnBrk="0" hangingPunct="0">
              <a:defRPr kumimoji="0" sz="1400" b="1">
                <a:ea typeface="+mn-ea"/>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7405688" y="6588125"/>
            <a:ext cx="1651000" cy="1857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latinLnBrk="0" hangingPunct="0">
              <a:defRPr kumimoji="0">
                <a:ea typeface="+mn-ea"/>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4598988" y="6588125"/>
            <a:ext cx="517525" cy="185738"/>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latinLnBrk="0" hangingPunct="0">
              <a:defRPr kumimoji="0"/>
            </a:lvl1pPr>
          </a:lstStyle>
          <a:p>
            <a:pPr>
              <a:defRPr/>
            </a:pPr>
            <a:r>
              <a:rPr lang="en-US" altLang="ko-KR"/>
              <a:t>Page </a:t>
            </a:r>
            <a:fld id="{7C77D250-BF2B-474F-8F3A-CA096EC7180D}" type="slidenum">
              <a:rPr lang="en-US" altLang="ko-KR"/>
              <a:pPr>
                <a:defRPr/>
              </a:pPr>
              <a:t>‹#›</a:t>
            </a:fld>
            <a:endParaRPr lang="en-US" altLang="ko-KR"/>
          </a:p>
        </p:txBody>
      </p:sp>
      <p:sp>
        <p:nvSpPr>
          <p:cNvPr id="5126" name="Line 6"/>
          <p:cNvSpPr>
            <a:spLocks noChangeShapeType="1"/>
          </p:cNvSpPr>
          <p:nvPr/>
        </p:nvSpPr>
        <p:spPr bwMode="auto">
          <a:xfrm>
            <a:off x="993775" y="284163"/>
            <a:ext cx="79517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
        <p:nvSpPr>
          <p:cNvPr id="10247" name="Rectangle 7"/>
          <p:cNvSpPr>
            <a:spLocks noChangeArrowheads="1"/>
          </p:cNvSpPr>
          <p:nvPr/>
        </p:nvSpPr>
        <p:spPr bwMode="auto">
          <a:xfrm>
            <a:off x="993775" y="6588125"/>
            <a:ext cx="719138" cy="185738"/>
          </a:xfrm>
          <a:prstGeom prst="rect">
            <a:avLst/>
          </a:prstGeom>
          <a:noFill/>
          <a:ln>
            <a:noFill/>
          </a:ln>
          <a:extLst/>
        </p:spPr>
        <p:txBody>
          <a:bodyPr wrap="none" lIns="0" tIns="0" rIns="0" bIns="0">
            <a:spAutoFit/>
          </a:bodyPr>
          <a:lstStyle>
            <a:lvl1pPr defTabSz="933450" eaLnBrk="0" hangingPunct="0">
              <a:defRPr kumimoji="1" sz="1200">
                <a:solidFill>
                  <a:schemeClr val="tx1"/>
                </a:solidFill>
                <a:latin typeface="Times New Roman" pitchFamily="18" charset="0"/>
                <a:ea typeface="굴림" pitchFamily="50" charset="-127"/>
              </a:defRPr>
            </a:lvl1pPr>
            <a:lvl2pPr marL="742950" indent="-285750" defTabSz="933450" eaLnBrk="0" hangingPunct="0">
              <a:defRPr kumimoji="1" sz="1200">
                <a:solidFill>
                  <a:schemeClr val="tx1"/>
                </a:solidFill>
                <a:latin typeface="Times New Roman" pitchFamily="18" charset="0"/>
                <a:ea typeface="굴림" pitchFamily="50" charset="-127"/>
              </a:defRPr>
            </a:lvl2pPr>
            <a:lvl3pPr marL="1143000" indent="-228600" defTabSz="933450" eaLnBrk="0" hangingPunct="0">
              <a:defRPr kumimoji="1" sz="1200">
                <a:solidFill>
                  <a:schemeClr val="tx1"/>
                </a:solidFill>
                <a:latin typeface="Times New Roman" pitchFamily="18" charset="0"/>
                <a:ea typeface="굴림" pitchFamily="50" charset="-127"/>
              </a:defRPr>
            </a:lvl3pPr>
            <a:lvl4pPr marL="1600200" indent="-228600" defTabSz="933450" eaLnBrk="0" hangingPunct="0">
              <a:defRPr kumimoji="1" sz="1200">
                <a:solidFill>
                  <a:schemeClr val="tx1"/>
                </a:solidFill>
                <a:latin typeface="Times New Roman" pitchFamily="18" charset="0"/>
                <a:ea typeface="굴림" pitchFamily="50" charset="-127"/>
              </a:defRPr>
            </a:lvl4pPr>
            <a:lvl5pPr marL="2057400" indent="-228600" defTabSz="933450" eaLnBrk="0" hangingPunct="0">
              <a:defRPr kumimoji="1" sz="1200">
                <a:solidFill>
                  <a:schemeClr val="tx1"/>
                </a:solidFill>
                <a:latin typeface="Times New Roman" pitchFamily="18" charset="0"/>
                <a:ea typeface="굴림" pitchFamily="50" charset="-127"/>
              </a:defRPr>
            </a:lvl5pPr>
            <a:lvl6pPr marL="25146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defTabSz="93345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a:defRPr/>
            </a:pPr>
            <a:r>
              <a:rPr kumimoji="0" lang="en-US" altLang="ko-KR" smtClean="0">
                <a:cs typeface="Arial" charset="0"/>
              </a:rPr>
              <a:t>Submission</a:t>
            </a:r>
          </a:p>
        </p:txBody>
      </p:sp>
      <p:sp>
        <p:nvSpPr>
          <p:cNvPr id="5128" name="Line 8"/>
          <p:cNvSpPr>
            <a:spLocks noChangeShapeType="1"/>
          </p:cNvSpPr>
          <p:nvPr/>
        </p:nvSpPr>
        <p:spPr bwMode="auto">
          <a:xfrm>
            <a:off x="993775" y="6580188"/>
            <a:ext cx="817086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Tree>
    <p:extLst>
      <p:ext uri="{BB962C8B-B14F-4D97-AF65-F5344CB8AC3E}">
        <p14:creationId xmlns:p14="http://schemas.microsoft.com/office/powerpoint/2010/main" val="12845489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6808788" y="12700"/>
            <a:ext cx="21971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latinLnBrk="0" hangingPunct="0">
              <a:defRPr kumimoji="0" sz="1400" b="1">
                <a:ea typeface="+mn-ea"/>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936625" y="12700"/>
            <a:ext cx="915988"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latinLnBrk="0" hangingPunct="0">
              <a:defRPr kumimoji="0" sz="1400" b="1">
                <a:ea typeface="+mn-ea"/>
                <a:cs typeface="+mn-cs"/>
              </a:defRPr>
            </a:lvl1pPr>
          </a:lstStyle>
          <a:p>
            <a:pPr>
              <a:defRPr/>
            </a:pPr>
            <a:r>
              <a:rPr lang="en-US"/>
              <a:t>Month Year</a:t>
            </a:r>
          </a:p>
        </p:txBody>
      </p:sp>
      <p:sp>
        <p:nvSpPr>
          <p:cNvPr id="4100" name="Rectangle 4"/>
          <p:cNvSpPr>
            <a:spLocks noGrp="1" noRot="1" noChangeAspect="1" noChangeArrowheads="1" noTextEdit="1"/>
          </p:cNvSpPr>
          <p:nvPr>
            <p:ph type="sldImg" idx="2"/>
          </p:nvPr>
        </p:nvSpPr>
        <p:spPr bwMode="auto">
          <a:xfrm>
            <a:off x="3273425" y="514350"/>
            <a:ext cx="3392488" cy="25447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23975" y="3233738"/>
            <a:ext cx="7291388" cy="3063875"/>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6892925" y="6591300"/>
            <a:ext cx="2112963"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latinLnBrk="0" hangingPunct="0">
              <a:defRPr kumimoji="0">
                <a:ea typeface="+mn-ea"/>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4837113" y="6591300"/>
            <a:ext cx="51752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latinLnBrk="0" hangingPunct="0">
              <a:defRPr kumimoji="0"/>
            </a:lvl1pPr>
          </a:lstStyle>
          <a:p>
            <a:pPr>
              <a:defRPr/>
            </a:pPr>
            <a:r>
              <a:rPr lang="en-US" altLang="ko-KR"/>
              <a:t>Page </a:t>
            </a:r>
            <a:fld id="{5658750D-1A1F-422E-985B-C80903A5BF01}" type="slidenum">
              <a:rPr lang="en-US" altLang="ko-KR"/>
              <a:pPr>
                <a:defRPr/>
              </a:pPr>
              <a:t>‹#›</a:t>
            </a:fld>
            <a:endParaRPr lang="en-US" altLang="ko-KR"/>
          </a:p>
        </p:txBody>
      </p:sp>
      <p:sp>
        <p:nvSpPr>
          <p:cNvPr id="8200" name="Rectangle 8"/>
          <p:cNvSpPr>
            <a:spLocks noChangeArrowheads="1"/>
          </p:cNvSpPr>
          <p:nvPr/>
        </p:nvSpPr>
        <p:spPr bwMode="auto">
          <a:xfrm>
            <a:off x="1038225" y="6591300"/>
            <a:ext cx="719138" cy="184150"/>
          </a:xfrm>
          <a:prstGeom prst="rect">
            <a:avLst/>
          </a:prstGeom>
          <a:noFill/>
          <a:ln>
            <a:noFill/>
          </a:ln>
          <a:extLst/>
        </p:spPr>
        <p:txBody>
          <a:bodyPr wrap="none" lIns="0" tIns="0" rIns="0" bIns="0">
            <a:spAutoFit/>
          </a:bodyPr>
          <a:lstStyle>
            <a:lvl1pPr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2057400" indent="-228600" eaLnBrk="0" hangingPunct="0">
              <a:defRPr kumimoji="1" sz="1200">
                <a:solidFill>
                  <a:schemeClr val="tx1"/>
                </a:solidFill>
                <a:latin typeface="Times New Roman" pitchFamily="18" charset="0"/>
                <a:ea typeface="굴림" pitchFamily="50" charset="-127"/>
              </a:defRPr>
            </a:lvl5pPr>
            <a:lvl6pPr marL="25146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a:defRPr/>
            </a:pPr>
            <a:r>
              <a:rPr kumimoji="0" lang="en-US" altLang="ko-KR" smtClean="0">
                <a:cs typeface="Arial" charset="0"/>
              </a:rPr>
              <a:t>Submission</a:t>
            </a:r>
          </a:p>
        </p:txBody>
      </p:sp>
      <p:sp>
        <p:nvSpPr>
          <p:cNvPr id="4105" name="Line 9"/>
          <p:cNvSpPr>
            <a:spLocks noChangeShapeType="1"/>
          </p:cNvSpPr>
          <p:nvPr/>
        </p:nvSpPr>
        <p:spPr bwMode="auto">
          <a:xfrm>
            <a:off x="1038225" y="6589713"/>
            <a:ext cx="78628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
        <p:nvSpPr>
          <p:cNvPr id="4106" name="Line 10"/>
          <p:cNvSpPr>
            <a:spLocks noChangeShapeType="1"/>
          </p:cNvSpPr>
          <p:nvPr/>
        </p:nvSpPr>
        <p:spPr bwMode="auto">
          <a:xfrm>
            <a:off x="930275" y="217488"/>
            <a:ext cx="80787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Tree>
    <p:extLst>
      <p:ext uri="{BB962C8B-B14F-4D97-AF65-F5344CB8AC3E}">
        <p14:creationId xmlns:p14="http://schemas.microsoft.com/office/powerpoint/2010/main" val="976672002"/>
      </p:ext>
    </p:extLst>
  </p:cSld>
  <p:clrMap bg1="lt1" tx1="dk1" bg2="lt2" tx2="dk2" accent1="accent1" accent2="accent2" accent3="accent3" accent4="accent4" accent5="accent5" accent6="accent6" hlink="hlink" folHlink="folHlink"/>
  <p:hf sldNum="0" hdr="0" ftr="0"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ko-KR" smtClean="0"/>
          </a:p>
        </p:txBody>
      </p:sp>
    </p:spTree>
    <p:extLst>
      <p:ext uri="{BB962C8B-B14F-4D97-AF65-F5344CB8AC3E}">
        <p14:creationId xmlns:p14="http://schemas.microsoft.com/office/powerpoint/2010/main" val="164695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제목 6"/>
          <p:cNvSpPr>
            <a:spLocks noGrp="1"/>
          </p:cNvSpPr>
          <p:nvPr>
            <p:ph type="title"/>
          </p:nvPr>
        </p:nvSpPr>
        <p:spPr/>
        <p:txBody>
          <a:bodyPr/>
          <a:lstStyle/>
          <a:p>
            <a:r>
              <a:rPr lang="ko-KR" altLang="en-US" smtClean="0"/>
              <a:t>마스터 제목 스타일 편집</a:t>
            </a:r>
            <a:endParaRPr lang="ko-KR" altLang="en-US"/>
          </a:p>
        </p:txBody>
      </p:sp>
      <p:sp>
        <p:nvSpPr>
          <p:cNvPr id="8" name="날짜 개체 틀 7"/>
          <p:cNvSpPr>
            <a:spLocks noGrp="1"/>
          </p:cNvSpPr>
          <p:nvPr>
            <p:ph type="dt" sz="half" idx="10"/>
          </p:nvPr>
        </p:nvSpPr>
        <p:spPr>
          <a:xfrm>
            <a:off x="696913" y="332601"/>
            <a:ext cx="993862" cy="276999"/>
          </a:xfrm>
        </p:spPr>
        <p:txBody>
          <a:bodyPr/>
          <a:lstStyle/>
          <a:p>
            <a:pPr>
              <a:defRPr/>
            </a:pPr>
            <a:r>
              <a:rPr lang="en-US" altLang="ko-KR" dirty="0" smtClean="0"/>
              <a:t>June 2020</a:t>
            </a:r>
            <a:endParaRPr lang="en-US" dirty="0"/>
          </a:p>
        </p:txBody>
      </p:sp>
      <p:sp>
        <p:nvSpPr>
          <p:cNvPr id="9" name="바닥글 개체 틀 8"/>
          <p:cNvSpPr>
            <a:spLocks noGrp="1"/>
          </p:cNvSpPr>
          <p:nvPr>
            <p:ph type="ftr" sz="quarter" idx="11"/>
          </p:nvPr>
        </p:nvSpPr>
        <p:spPr>
          <a:xfrm>
            <a:off x="6658793" y="6475413"/>
            <a:ext cx="1885132" cy="184666"/>
          </a:xfrm>
        </p:spPr>
        <p:txBody>
          <a:bodyPr/>
          <a:lstStyle/>
          <a:p>
            <a:pPr>
              <a:defRPr/>
            </a:pPr>
            <a:r>
              <a:rPr lang="en-US" altLang="ko-KR" dirty="0" smtClean="0"/>
              <a:t>Dongguk Lim, LG Electronics</a:t>
            </a:r>
            <a:endParaRPr lang="en-US" altLang="ko-KR" dirty="0"/>
          </a:p>
        </p:txBody>
      </p:sp>
      <p:sp>
        <p:nvSpPr>
          <p:cNvPr id="10" name="슬라이드 번호 개체 틀 9"/>
          <p:cNvSpPr>
            <a:spLocks noGrp="1"/>
          </p:cNvSpPr>
          <p:nvPr>
            <p:ph type="sldNum" sz="quarter" idx="12"/>
          </p:nvPr>
        </p:nvSpPr>
        <p:spPr/>
        <p:txBody>
          <a:bodyPr/>
          <a:lstStyle/>
          <a:p>
            <a:pPr>
              <a:defRPr/>
            </a:pPr>
            <a:r>
              <a:rPr lang="en-US" altLang="ko-KR" smtClean="0"/>
              <a:t>Slide </a:t>
            </a:r>
            <a:fld id="{6E0A3520-BDA5-4137-83B2-D2C57FC18B77}" type="slidenum">
              <a:rPr lang="en-US" altLang="ko-KR" smtClean="0"/>
              <a:pPr>
                <a:defRPr/>
              </a:pPr>
              <a:t>‹#›</a:t>
            </a:fld>
            <a:endParaRPr lang="en-US" altLang="ko-KR"/>
          </a:p>
        </p:txBody>
      </p:sp>
    </p:spTree>
    <p:extLst>
      <p:ext uri="{BB962C8B-B14F-4D97-AF65-F5344CB8AC3E}">
        <p14:creationId xmlns:p14="http://schemas.microsoft.com/office/powerpoint/2010/main" val="1620915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914400"/>
          </a:xfrm>
        </p:spPr>
        <p:txBody>
          <a:bodyPr/>
          <a:lstStyle/>
          <a:p>
            <a:r>
              <a:rPr lang="en-US" smtClean="0"/>
              <a:t>Click to edit Master title style</a:t>
            </a:r>
            <a:endParaRPr lang="en-US"/>
          </a:p>
        </p:txBody>
      </p:sp>
      <p:sp>
        <p:nvSpPr>
          <p:cNvPr id="3" name="Content Placeholder 2"/>
          <p:cNvSpPr>
            <a:spLocks noGrp="1"/>
          </p:cNvSpPr>
          <p:nvPr>
            <p:ph idx="1"/>
          </p:nvPr>
        </p:nvSpPr>
        <p:spPr>
          <a:xfrm>
            <a:off x="685800" y="1752600"/>
            <a:ext cx="77724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2"/>
          </p:nvPr>
        </p:nvSpPr>
        <p:spPr bwMode="auto">
          <a:xfrm>
            <a:off x="696913" y="332601"/>
            <a:ext cx="993862"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latinLnBrk="0" hangingPunct="0">
              <a:defRPr kumimoji="0" sz="1800" b="1">
                <a:ea typeface="+mn-ea"/>
                <a:cs typeface="+mn-cs"/>
              </a:defRPr>
            </a:lvl1pPr>
          </a:lstStyle>
          <a:p>
            <a:pPr>
              <a:defRPr/>
            </a:pPr>
            <a:r>
              <a:rPr lang="en-US" altLang="ko-KR" dirty="0" smtClean="0"/>
              <a:t>June 2020</a:t>
            </a:r>
            <a:endParaRPr lang="en-US" dirty="0"/>
          </a:p>
        </p:txBody>
      </p:sp>
      <p:sp>
        <p:nvSpPr>
          <p:cNvPr id="5" name="Rectangle 5"/>
          <p:cNvSpPr>
            <a:spLocks noGrp="1" noChangeArrowheads="1"/>
          </p:cNvSpPr>
          <p:nvPr>
            <p:ph type="ftr" sz="quarter" idx="3"/>
          </p:nvPr>
        </p:nvSpPr>
        <p:spPr bwMode="auto">
          <a:xfrm>
            <a:off x="6658793" y="6475413"/>
            <a:ext cx="188513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latinLnBrk="0" hangingPunct="0">
              <a:defRPr kumimoji="0">
                <a:ea typeface="+mn-ea"/>
                <a:cs typeface="+mn-cs"/>
              </a:defRPr>
            </a:lvl1pPr>
          </a:lstStyle>
          <a:p>
            <a:pPr>
              <a:defRPr/>
            </a:pPr>
            <a:r>
              <a:rPr lang="en-US" altLang="ko-KR" dirty="0" smtClean="0"/>
              <a:t>Dongguk Lim, LG Electronics</a:t>
            </a:r>
            <a:endParaRPr lang="en-US" altLang="ko-KR" dirty="0"/>
          </a:p>
        </p:txBody>
      </p:sp>
      <p:sp>
        <p:nvSpPr>
          <p:cNvPr id="6"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latinLnBrk="0" hangingPunct="0">
              <a:defRPr kumimoji="0"/>
            </a:lvl1pPr>
          </a:lstStyle>
          <a:p>
            <a:pPr>
              <a:defRPr/>
            </a:pPr>
            <a:r>
              <a:rPr lang="en-US" altLang="ko-KR"/>
              <a:t>Slide </a:t>
            </a:r>
            <a:fld id="{6E0A3520-BDA5-4137-83B2-D2C57FC18B77}" type="slidenum">
              <a:rPr lang="en-US" altLang="ko-KR"/>
              <a:pPr>
                <a:defRPr/>
              </a:pPr>
              <a:t>‹#›</a:t>
            </a:fld>
            <a:endParaRPr lang="en-US" altLang="ko-KR"/>
          </a:p>
        </p:txBody>
      </p:sp>
    </p:spTree>
    <p:extLst>
      <p:ext uri="{BB962C8B-B14F-4D97-AF65-F5344CB8AC3E}">
        <p14:creationId xmlns:p14="http://schemas.microsoft.com/office/powerpoint/2010/main" val="34719190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ko-KR" smtClean="0"/>
              <a:t>Click to edit Master title style</a:t>
            </a:r>
          </a:p>
        </p:txBody>
      </p:sp>
      <p:sp>
        <p:nvSpPr>
          <p:cNvPr id="1027" name="Rectangle 3"/>
          <p:cNvSpPr>
            <a:spLocks noGrp="1" noChangeArrowheads="1"/>
          </p:cNvSpPr>
          <p:nvPr>
            <p:ph type="body" idx="1"/>
          </p:nvPr>
        </p:nvSpPr>
        <p:spPr bwMode="auto">
          <a:xfrm>
            <a:off x="685800" y="1752600"/>
            <a:ext cx="77724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p>
        </p:txBody>
      </p:sp>
      <p:sp>
        <p:nvSpPr>
          <p:cNvPr id="1028" name="Rectangle 4"/>
          <p:cNvSpPr>
            <a:spLocks noGrp="1" noChangeArrowheads="1"/>
          </p:cNvSpPr>
          <p:nvPr>
            <p:ph type="dt" sz="half" idx="2"/>
          </p:nvPr>
        </p:nvSpPr>
        <p:spPr bwMode="auto">
          <a:xfrm>
            <a:off x="696913" y="332601"/>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latinLnBrk="0" hangingPunct="0">
              <a:defRPr kumimoji="0" sz="1800" b="1">
                <a:ea typeface="+mn-ea"/>
                <a:cs typeface="+mn-cs"/>
              </a:defRPr>
            </a:lvl1pPr>
          </a:lstStyle>
          <a:p>
            <a:pPr>
              <a:defRPr/>
            </a:pPr>
            <a:r>
              <a:rPr lang="en-US" altLang="ko-KR" dirty="0" smtClean="0"/>
              <a:t>May 2020</a:t>
            </a:r>
            <a:endParaRPr lang="en-US" dirty="0"/>
          </a:p>
        </p:txBody>
      </p:sp>
      <p:sp>
        <p:nvSpPr>
          <p:cNvPr id="1029" name="Rectangle 5"/>
          <p:cNvSpPr>
            <a:spLocks noGrp="1" noChangeArrowheads="1"/>
          </p:cNvSpPr>
          <p:nvPr>
            <p:ph type="ftr" sz="quarter" idx="3"/>
          </p:nvPr>
        </p:nvSpPr>
        <p:spPr bwMode="auto">
          <a:xfrm>
            <a:off x="6658793" y="6475413"/>
            <a:ext cx="188513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latinLnBrk="0" hangingPunct="0">
              <a:defRPr kumimoji="0">
                <a:ea typeface="+mn-ea"/>
                <a:cs typeface="+mn-cs"/>
              </a:defRPr>
            </a:lvl1pPr>
          </a:lstStyle>
          <a:p>
            <a:pPr>
              <a:defRPr/>
            </a:pPr>
            <a:r>
              <a:rPr lang="en-US" altLang="ko-KR" dirty="0" smtClean="0"/>
              <a:t>Dongguk Lim, LG Electronics</a:t>
            </a:r>
            <a:endParaRPr lang="en-US" altLang="ko-KR"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latinLnBrk="0" hangingPunct="0">
              <a:defRPr kumimoji="0"/>
            </a:lvl1pPr>
          </a:lstStyle>
          <a:p>
            <a:pPr>
              <a:defRPr/>
            </a:pPr>
            <a:r>
              <a:rPr lang="en-US" altLang="ko-KR"/>
              <a:t>Slide </a:t>
            </a:r>
            <a:fld id="{6E0A3520-BDA5-4137-83B2-D2C57FC18B77}" type="slidenum">
              <a:rPr lang="en-US" altLang="ko-KR"/>
              <a:pPr>
                <a:defRPr/>
              </a:pPr>
              <a:t>‹#›</a:t>
            </a:fld>
            <a:endParaRPr lang="en-US" altLang="ko-KR"/>
          </a:p>
        </p:txBody>
      </p:sp>
      <p:sp>
        <p:nvSpPr>
          <p:cNvPr id="1031" name="Rectangle 7"/>
          <p:cNvSpPr>
            <a:spLocks noChangeArrowheads="1"/>
          </p:cNvSpPr>
          <p:nvPr/>
        </p:nvSpPr>
        <p:spPr bwMode="auto">
          <a:xfrm>
            <a:off x="5162485" y="332601"/>
            <a:ext cx="3283015" cy="276999"/>
          </a:xfrm>
          <a:prstGeom prst="rect">
            <a:avLst/>
          </a:prstGeom>
          <a:noFill/>
          <a:ln>
            <a:noFill/>
          </a:ln>
          <a:extLst/>
        </p:spPr>
        <p:txBody>
          <a:bodyPr wrap="none" lIns="0" tIns="0" rIns="0" bIns="0" anchor="b">
            <a:spAutoFit/>
          </a:bodyPr>
          <a:lstStyle>
            <a:lvl1pPr marL="342900" indent="-342900"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457200" eaLnBrk="0" hangingPunct="0">
              <a:defRPr kumimoji="1" sz="1200">
                <a:solidFill>
                  <a:schemeClr val="tx1"/>
                </a:solidFill>
                <a:latin typeface="Times New Roman" pitchFamily="18" charset="0"/>
                <a:ea typeface="굴림" pitchFamily="50" charset="-127"/>
              </a:defRPr>
            </a:lvl5pPr>
            <a:lvl6pPr marL="9144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1371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18288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22860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lvl="4" algn="r">
              <a:defRPr/>
            </a:pPr>
            <a:r>
              <a:rPr kumimoji="0" lang="en-US" altLang="ko-KR" sz="1800" b="1" dirty="0" smtClean="0">
                <a:cs typeface="Arial" charset="0"/>
              </a:rPr>
              <a:t>doc.: IEEE </a:t>
            </a:r>
            <a:r>
              <a:rPr kumimoji="0" lang="en-US" altLang="ko-KR" sz="1800" b="1" dirty="0" smtClean="0">
                <a:cs typeface="Arial" charset="0"/>
              </a:rPr>
              <a:t>802.11-20/0930r0</a:t>
            </a:r>
            <a:endParaRPr kumimoji="0" lang="en-US" altLang="ko-KR" sz="1800" b="1" dirty="0" smtClean="0">
              <a:cs typeface="Arial" charset="0"/>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
        <p:nvSpPr>
          <p:cNvPr id="1033" name="Rectangle 9"/>
          <p:cNvSpPr>
            <a:spLocks noChangeArrowheads="1"/>
          </p:cNvSpPr>
          <p:nvPr/>
        </p:nvSpPr>
        <p:spPr bwMode="auto">
          <a:xfrm>
            <a:off x="685800" y="6475413"/>
            <a:ext cx="711200" cy="182562"/>
          </a:xfrm>
          <a:prstGeom prst="rect">
            <a:avLst/>
          </a:prstGeom>
          <a:noFill/>
          <a:ln>
            <a:noFill/>
          </a:ln>
          <a:extLst/>
        </p:spPr>
        <p:txBody>
          <a:bodyPr wrap="none" lIns="0" tIns="0" rIns="0" bIns="0">
            <a:spAutoFit/>
          </a:bodyPr>
          <a:lstStyle>
            <a:lvl1pPr eaLnBrk="0" hangingPunct="0">
              <a:defRPr kumimoji="1" sz="1200">
                <a:solidFill>
                  <a:schemeClr val="tx1"/>
                </a:solidFill>
                <a:latin typeface="Times New Roman" pitchFamily="18" charset="0"/>
                <a:ea typeface="굴림" pitchFamily="50" charset="-127"/>
              </a:defRPr>
            </a:lvl1pPr>
            <a:lvl2pPr marL="742950" indent="-285750" eaLnBrk="0" hangingPunct="0">
              <a:defRPr kumimoji="1" sz="1200">
                <a:solidFill>
                  <a:schemeClr val="tx1"/>
                </a:solidFill>
                <a:latin typeface="Times New Roman" pitchFamily="18" charset="0"/>
                <a:ea typeface="굴림" pitchFamily="50" charset="-127"/>
              </a:defRPr>
            </a:lvl2pPr>
            <a:lvl3pPr marL="1143000" indent="-228600" eaLnBrk="0" hangingPunct="0">
              <a:defRPr kumimoji="1" sz="1200">
                <a:solidFill>
                  <a:schemeClr val="tx1"/>
                </a:solidFill>
                <a:latin typeface="Times New Roman" pitchFamily="18" charset="0"/>
                <a:ea typeface="굴림" pitchFamily="50" charset="-127"/>
              </a:defRPr>
            </a:lvl3pPr>
            <a:lvl4pPr marL="1600200" indent="-228600" eaLnBrk="0" hangingPunct="0">
              <a:defRPr kumimoji="1" sz="1200">
                <a:solidFill>
                  <a:schemeClr val="tx1"/>
                </a:solidFill>
                <a:latin typeface="Times New Roman" pitchFamily="18" charset="0"/>
                <a:ea typeface="굴림" pitchFamily="50" charset="-127"/>
              </a:defRPr>
            </a:lvl4pPr>
            <a:lvl5pPr marL="2057400" indent="-228600" eaLnBrk="0" hangingPunct="0">
              <a:defRPr kumimoji="1" sz="1200">
                <a:solidFill>
                  <a:schemeClr val="tx1"/>
                </a:solidFill>
                <a:latin typeface="Times New Roman" pitchFamily="18" charset="0"/>
                <a:ea typeface="굴림" pitchFamily="50" charset="-127"/>
              </a:defRPr>
            </a:lvl5pPr>
            <a:lvl6pPr marL="25146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6pPr>
            <a:lvl7pPr marL="29718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7pPr>
            <a:lvl8pPr marL="34290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8pPr>
            <a:lvl9pPr marL="3886200" indent="-228600" eaLnBrk="0" fontAlgn="base" hangingPunct="0">
              <a:spcBef>
                <a:spcPct val="0"/>
              </a:spcBef>
              <a:spcAft>
                <a:spcPct val="0"/>
              </a:spcAft>
              <a:defRPr kumimoji="1" sz="1200">
                <a:solidFill>
                  <a:schemeClr val="tx1"/>
                </a:solidFill>
                <a:latin typeface="Times New Roman" pitchFamily="18" charset="0"/>
                <a:ea typeface="굴림" pitchFamily="50" charset="-127"/>
              </a:defRPr>
            </a:lvl9pPr>
          </a:lstStyle>
          <a:p>
            <a:pPr>
              <a:defRPr/>
            </a:pPr>
            <a:r>
              <a:rPr kumimoji="0" lang="en-US" altLang="ko-KR" smtClean="0">
                <a:cs typeface="Arial"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ko-KR" alt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ongguk.lim@lge.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js.choi@lge.com" TargetMode="External"/><Relationship Id="rId5" Type="http://schemas.openxmlformats.org/officeDocument/2006/relationships/hyperlink" Target="mailto:jiny.chun@lge.com" TargetMode="External"/><Relationship Id="rId4" Type="http://schemas.openxmlformats.org/officeDocument/2006/relationships/hyperlink" Target="mailto:Ensung.park@lge.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5"/>
          <p:cNvSpPr>
            <a:spLocks noGrp="1"/>
          </p:cNvSpPr>
          <p:nvPr>
            <p:ph type="sldNum" sz="quarter" idx="4"/>
          </p:nvPr>
        </p:nvSpPr>
        <p:spPr>
          <a:xfrm>
            <a:off x="4344988" y="6475413"/>
            <a:ext cx="5302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ko-KR" sz="1200" b="0" dirty="0" smtClean="0">
                <a:cs typeface="Arial" panose="020B0604020202020204" pitchFamily="34" charset="0"/>
              </a:rPr>
              <a:t>Slide </a:t>
            </a:r>
            <a:fld id="{EEF3827E-182F-493C-A013-CDEF1F4810CB}" type="slidenum">
              <a:rPr lang="en-US" altLang="ko-KR" sz="1200" b="0" smtClean="0">
                <a:cs typeface="Arial" panose="020B0604020202020204" pitchFamily="34" charset="0"/>
              </a:rPr>
              <a:pPr>
                <a:spcBef>
                  <a:spcPct val="0"/>
                </a:spcBef>
                <a:buFontTx/>
                <a:buNone/>
              </a:pPr>
              <a:t>1</a:t>
            </a:fld>
            <a:endParaRPr lang="en-US" altLang="ko-KR" sz="1200" b="0" dirty="0" smtClean="0">
              <a:cs typeface="Arial" panose="020B0604020202020204" pitchFamily="34" charset="0"/>
            </a:endParaRPr>
          </a:p>
        </p:txBody>
      </p:sp>
      <p:sp>
        <p:nvSpPr>
          <p:cNvPr id="6149" name="Rectangle 2"/>
          <p:cNvSpPr>
            <a:spLocks noGrp="1" noChangeArrowheads="1"/>
          </p:cNvSpPr>
          <p:nvPr>
            <p:ph type="title"/>
          </p:nvPr>
        </p:nvSpPr>
        <p:spPr>
          <a:xfrm>
            <a:off x="381000" y="685800"/>
            <a:ext cx="8305800" cy="1143000"/>
          </a:xfrm>
        </p:spPr>
        <p:txBody>
          <a:bodyPr/>
          <a:lstStyle/>
          <a:p>
            <a:r>
              <a:rPr lang="en-US" altLang="ko-KR" dirty="0" smtClean="0">
                <a:ea typeface="굴림" panose="020B0600000101010101" pitchFamily="50" charset="-127"/>
              </a:rPr>
              <a:t>Consideration on User-specific field in EHT-SIG</a:t>
            </a:r>
          </a:p>
        </p:txBody>
      </p:sp>
      <p:sp>
        <p:nvSpPr>
          <p:cNvPr id="6150" name="Rectangle 6"/>
          <p:cNvSpPr>
            <a:spLocks noGrp="1" noChangeArrowheads="1"/>
          </p:cNvSpPr>
          <p:nvPr>
            <p:ph type="body" idx="1"/>
          </p:nvPr>
        </p:nvSpPr>
        <p:spPr>
          <a:xfrm>
            <a:off x="685800" y="1752600"/>
            <a:ext cx="7772400" cy="381000"/>
          </a:xfrm>
        </p:spPr>
        <p:txBody>
          <a:bodyPr/>
          <a:lstStyle/>
          <a:p>
            <a:pPr algn="ctr">
              <a:buFontTx/>
              <a:buNone/>
            </a:pPr>
            <a:r>
              <a:rPr lang="en-US" altLang="ko-KR" sz="2000" dirty="0" smtClean="0">
                <a:ea typeface="굴림" panose="020B0600000101010101" pitchFamily="50" charset="-127"/>
              </a:rPr>
              <a:t>Date:</a:t>
            </a:r>
            <a:r>
              <a:rPr lang="en-US" altLang="ko-KR" sz="2000" b="0" dirty="0" smtClean="0">
                <a:ea typeface="굴림" panose="020B0600000101010101" pitchFamily="50" charset="-127"/>
              </a:rPr>
              <a:t> </a:t>
            </a:r>
            <a:r>
              <a:rPr lang="en-US" altLang="ko-KR" sz="2000" b="0" dirty="0" smtClean="0">
                <a:ea typeface="굴림" panose="020B0600000101010101" pitchFamily="50" charset="-127"/>
              </a:rPr>
              <a:t>2020-06-23</a:t>
            </a:r>
            <a:endParaRPr lang="en-US" altLang="ko-KR" sz="2000" b="0" dirty="0" smtClean="0">
              <a:ea typeface="굴림" panose="020B0600000101010101" pitchFamily="50" charset="-127"/>
            </a:endParaRPr>
          </a:p>
        </p:txBody>
      </p:sp>
      <p:sp>
        <p:nvSpPr>
          <p:cNvPr id="6151" name="Rectangle 12"/>
          <p:cNvSpPr>
            <a:spLocks noChangeArrowheads="1"/>
          </p:cNvSpPr>
          <p:nvPr/>
        </p:nvSpPr>
        <p:spPr bwMode="auto">
          <a:xfrm>
            <a:off x="533400" y="23622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kumimoji="0" lang="en-US" altLang="ko-KR" sz="2000">
                <a:cs typeface="Arial" panose="020B0604020202020204" pitchFamily="34" charset="0"/>
              </a:rPr>
              <a:t>Authors:</a:t>
            </a:r>
            <a:endParaRPr kumimoji="0" lang="en-US" altLang="ko-KR" sz="2000" b="0">
              <a:cs typeface="Arial" panose="020B0604020202020204" pitchFamily="34" charset="0"/>
            </a:endParaRPr>
          </a:p>
        </p:txBody>
      </p:sp>
      <p:graphicFrame>
        <p:nvGraphicFramePr>
          <p:cNvPr id="11" name="Table 12"/>
          <p:cNvGraphicFramePr>
            <a:graphicFrameLocks noGrp="1"/>
          </p:cNvGraphicFramePr>
          <p:nvPr>
            <p:extLst>
              <p:ext uri="{D42A27DB-BD31-4B8C-83A1-F6EECF244321}">
                <p14:modId xmlns:p14="http://schemas.microsoft.com/office/powerpoint/2010/main" val="2145962921"/>
              </p:ext>
            </p:extLst>
          </p:nvPr>
        </p:nvGraphicFramePr>
        <p:xfrm>
          <a:off x="762000" y="2895600"/>
          <a:ext cx="7620000" cy="2133599"/>
        </p:xfrm>
        <a:graphic>
          <a:graphicData uri="http://schemas.openxmlformats.org/drawingml/2006/table">
            <a:tbl>
              <a:tblPr/>
              <a:tblGrid>
                <a:gridCol w="1524000"/>
                <a:gridCol w="1203325"/>
                <a:gridCol w="1684338"/>
                <a:gridCol w="1363662"/>
                <a:gridCol w="1844675"/>
              </a:tblGrid>
              <a:tr h="558019">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smtClean="0">
                          <a:ln>
                            <a:noFill/>
                          </a:ln>
                          <a:solidFill>
                            <a:schemeClr val="tx1"/>
                          </a:solidFill>
                          <a:effectLst/>
                          <a:latin typeface="Times New Roman" pitchFamily="18" charset="0"/>
                          <a:ea typeface="굴림" charset="-127"/>
                        </a:rPr>
                        <a:t>Name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smtClean="0">
                          <a:ln>
                            <a:noFill/>
                          </a:ln>
                          <a:solidFill>
                            <a:schemeClr val="tx1"/>
                          </a:solidFill>
                          <a:effectLst/>
                          <a:latin typeface="Times New Roman" pitchFamily="18" charset="0"/>
                          <a:ea typeface="굴림" charset="-127"/>
                        </a:rPr>
                        <a:t>Affiliation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smtClean="0">
                          <a:ln>
                            <a:noFill/>
                          </a:ln>
                          <a:solidFill>
                            <a:schemeClr val="tx1"/>
                          </a:solidFill>
                          <a:effectLst/>
                          <a:latin typeface="Times New Roman" pitchFamily="18" charset="0"/>
                          <a:ea typeface="굴림" charset="-127"/>
                        </a:rPr>
                        <a:t>Address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dirty="0" smtClean="0">
                          <a:ln>
                            <a:noFill/>
                          </a:ln>
                          <a:solidFill>
                            <a:schemeClr val="tx1"/>
                          </a:solidFill>
                          <a:effectLst/>
                          <a:latin typeface="Times New Roman" pitchFamily="18" charset="0"/>
                          <a:ea typeface="굴림" charset="-127"/>
                        </a:rPr>
                        <a:t>Phone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100" b="1" i="0" u="none" strike="noStrike" cap="none" normalizeH="0" baseline="0" smtClean="0">
                          <a:ln>
                            <a:noFill/>
                          </a:ln>
                          <a:solidFill>
                            <a:schemeClr val="tx1"/>
                          </a:solidFill>
                          <a:effectLst/>
                          <a:latin typeface="Times New Roman" pitchFamily="18" charset="0"/>
                          <a:ea typeface="굴림" charset="-127"/>
                        </a:rPr>
                        <a:t>Email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895">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Dongguk Lim</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LG Electronics</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19, </a:t>
                      </a:r>
                      <a:r>
                        <a:rPr kumimoji="0" lang="en-US" altLang="ko-KR" sz="1200" b="0" i="0" u="none" strike="noStrike" kern="1200" cap="none" normalizeH="0" baseline="0" dirty="0" err="1" smtClean="0">
                          <a:ln>
                            <a:noFill/>
                          </a:ln>
                          <a:solidFill>
                            <a:srgbClr val="000000"/>
                          </a:solidFill>
                          <a:effectLst/>
                          <a:latin typeface="Times New Roman" pitchFamily="18" charset="0"/>
                          <a:ea typeface="굴림" charset="-127"/>
                          <a:cs typeface="Times New Roman" pitchFamily="18" charset="0"/>
                        </a:rPr>
                        <a:t>Yangjae-daero</a:t>
                      </a: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11gil, </a:t>
                      </a:r>
                      <a:r>
                        <a:rPr kumimoji="0" lang="en-US" altLang="ko-KR" sz="1200" b="0" i="0" u="none" strike="noStrike" kern="1200" cap="none" normalizeH="0" baseline="0" dirty="0" err="1" smtClean="0">
                          <a:ln>
                            <a:noFill/>
                          </a:ln>
                          <a:solidFill>
                            <a:srgbClr val="000000"/>
                          </a:solidFill>
                          <a:effectLst/>
                          <a:latin typeface="Times New Roman" pitchFamily="18" charset="0"/>
                          <a:ea typeface="굴림" charset="-127"/>
                          <a:cs typeface="Times New Roman" pitchFamily="18" charset="0"/>
                        </a:rPr>
                        <a:t>Seocho-gu</a:t>
                      </a: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Seoul 137-130, Korea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 </a:t>
                      </a:r>
                      <a:endPar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000" b="1">
                          <a:solidFill>
                            <a:schemeClr val="tx1"/>
                          </a:solidFill>
                          <a:latin typeface="Times New Roman" pitchFamily="18" charset="0"/>
                        </a:defRPr>
                      </a:lvl1pPr>
                      <a:lvl2pPr marL="742950" indent="-285750" eaLnBrk="0" hangingPunct="0">
                        <a:spcBef>
                          <a:spcPct val="20000"/>
                        </a:spcBef>
                        <a:defRPr>
                          <a:solidFill>
                            <a:schemeClr val="tx1"/>
                          </a:solidFill>
                          <a:latin typeface="Times New Roman" pitchFamily="18" charset="0"/>
                        </a:defRPr>
                      </a:lvl2pPr>
                      <a:lvl3pPr marL="1143000" indent="-228600" eaLnBrk="0" hangingPunct="0">
                        <a:spcBef>
                          <a:spcPct val="20000"/>
                        </a:spcBef>
                        <a:defRPr sz="1600">
                          <a:solidFill>
                            <a:schemeClr val="tx1"/>
                          </a:solidFill>
                          <a:latin typeface="Times New Roman" pitchFamily="18" charset="0"/>
                        </a:defRPr>
                      </a:lvl3pPr>
                      <a:lvl4pPr marL="1600200" indent="-228600" eaLnBrk="0" hangingPunct="0">
                        <a:spcBef>
                          <a:spcPct val="20000"/>
                        </a:spcBef>
                        <a:defRPr sz="1400">
                          <a:solidFill>
                            <a:schemeClr val="tx1"/>
                          </a:solidFill>
                          <a:latin typeface="Times New Roman" pitchFamily="18" charset="0"/>
                        </a:defRPr>
                      </a:lvl4pPr>
                      <a:lvl5pPr marL="2057400" indent="-228600" eaLnBrk="0" hangingPunct="0">
                        <a:spcBef>
                          <a:spcPct val="20000"/>
                        </a:spcBef>
                        <a:defRPr sz="1400">
                          <a:solidFill>
                            <a:schemeClr val="tx1"/>
                          </a:solidFill>
                          <a:latin typeface="Times New Roman" pitchFamily="18" charset="0"/>
                        </a:defRPr>
                      </a:lvl5pPr>
                      <a:lvl6pPr marL="2514600" indent="-228600" eaLnBrk="0" fontAlgn="base" hangingPunct="0">
                        <a:spcBef>
                          <a:spcPct val="20000"/>
                        </a:spcBef>
                        <a:spcAft>
                          <a:spcPct val="0"/>
                        </a:spcAft>
                        <a:defRPr sz="1400">
                          <a:solidFill>
                            <a:schemeClr val="tx1"/>
                          </a:solidFill>
                          <a:latin typeface="Times New Roman" pitchFamily="18" charset="0"/>
                        </a:defRPr>
                      </a:lvl6pPr>
                      <a:lvl7pPr marL="2971800" indent="-228600" eaLnBrk="0" fontAlgn="base" hangingPunct="0">
                        <a:spcBef>
                          <a:spcPct val="20000"/>
                        </a:spcBef>
                        <a:spcAft>
                          <a:spcPct val="0"/>
                        </a:spcAft>
                        <a:defRPr sz="1400">
                          <a:solidFill>
                            <a:schemeClr val="tx1"/>
                          </a:solidFill>
                          <a:latin typeface="Times New Roman" pitchFamily="18" charset="0"/>
                        </a:defRPr>
                      </a:lvl7pPr>
                      <a:lvl8pPr marL="3429000" indent="-228600" eaLnBrk="0" fontAlgn="base" hangingPunct="0">
                        <a:spcBef>
                          <a:spcPct val="20000"/>
                        </a:spcBef>
                        <a:spcAft>
                          <a:spcPct val="0"/>
                        </a:spcAft>
                        <a:defRPr sz="1400">
                          <a:solidFill>
                            <a:schemeClr val="tx1"/>
                          </a:solidFill>
                          <a:latin typeface="Times New Roman" pitchFamily="18" charset="0"/>
                        </a:defRPr>
                      </a:lvl8pPr>
                      <a:lvl9pPr marL="3886200" indent="-228600" eaLnBrk="0" fontAlgn="base" hangingPunct="0">
                        <a:spcBef>
                          <a:spcPct val="20000"/>
                        </a:spcBef>
                        <a:spcAft>
                          <a:spcPct val="0"/>
                        </a:spcAft>
                        <a:defRPr sz="14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hlinkClick r:id="rId3"/>
                        </a:rPr>
                        <a:t>dongguk.lim@lge.com</a:t>
                      </a:r>
                      <a:r>
                        <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895">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kern="1200" cap="none" normalizeH="0" baseline="0" dirty="0" err="1" smtClean="0">
                          <a:ln>
                            <a:noFill/>
                          </a:ln>
                          <a:solidFill>
                            <a:srgbClr val="000000"/>
                          </a:solidFill>
                          <a:effectLst/>
                          <a:latin typeface="Times New Roman" pitchFamily="18" charset="0"/>
                          <a:ea typeface="굴림" charset="-127"/>
                          <a:cs typeface="Times New Roman" pitchFamily="18" charset="0"/>
                        </a:rPr>
                        <a:t>Eunsung</a:t>
                      </a: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Park</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 </a:t>
                      </a:r>
                      <a:endPar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hlinkClick r:id="rId4"/>
                        </a:rPr>
                        <a:t>Ensung.park@lge.com</a:t>
                      </a:r>
                      <a:endPar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895">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cap="none" normalizeH="0" baseline="0" dirty="0" err="1" smtClean="0">
                          <a:ln>
                            <a:noFill/>
                          </a:ln>
                          <a:solidFill>
                            <a:srgbClr val="000000"/>
                          </a:solidFill>
                          <a:effectLst/>
                          <a:latin typeface="Times New Roman" pitchFamily="18" charset="0"/>
                          <a:ea typeface="굴림" charset="-127"/>
                          <a:cs typeface="Times New Roman" pitchFamily="18" charset="0"/>
                        </a:rPr>
                        <a:t>Jinyoung</a:t>
                      </a:r>
                      <a:r>
                        <a:rPr kumimoji="0" lang="en-US" altLang="ko-KR" sz="12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rPr>
                        <a:t> Chun</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ko-KR" sz="1100" b="0" i="0" u="none" strike="noStrike" cap="none" normalizeH="0" baseline="0" dirty="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hlinkClick r:id="rId5"/>
                        </a:rPr>
                        <a:t>jiny.chun@lge.com</a:t>
                      </a:r>
                      <a:r>
                        <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895">
                <a:tc>
                  <a:txBody>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Jinsoo Choi</a:t>
                      </a:r>
                      <a:endParaRPr kumimoji="0" lang="ko-KR" altLang="en-US" sz="12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hlinkClick r:id="rId6"/>
                        </a:rPr>
                        <a:t>js.choi@lge.com</a:t>
                      </a:r>
                      <a:r>
                        <a:rPr kumimoji="0" lang="en-US" altLang="ko-KR" sz="1100" b="0" i="0" u="none" strike="noStrike" kern="1200" cap="none" normalizeH="0" baseline="0" dirty="0" smtClean="0">
                          <a:ln>
                            <a:noFill/>
                          </a:ln>
                          <a:solidFill>
                            <a:srgbClr val="000000"/>
                          </a:solidFill>
                          <a:effectLst/>
                          <a:latin typeface="Times New Roman" pitchFamily="18" charset="0"/>
                          <a:ea typeface="굴림" charset="-127"/>
                          <a:cs typeface="Times New Roman" pitchFamily="18" charset="0"/>
                        </a:rPr>
                        <a:t> </a:t>
                      </a:r>
                      <a:endParaRPr kumimoji="0" lang="ko-KR" altLang="en-US" sz="11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바닥글 개체 틀 4"/>
          <p:cNvSpPr>
            <a:spLocks noGrp="1"/>
          </p:cNvSpPr>
          <p:nvPr>
            <p:ph type="ftr" sz="quarter" idx="3"/>
          </p:nvPr>
        </p:nvSpPr>
        <p:spPr>
          <a:xfrm>
            <a:off x="6658793" y="6475413"/>
            <a:ext cx="1885132" cy="184666"/>
          </a:xfrm>
        </p:spPr>
        <p:txBody>
          <a:bodyPr/>
          <a:lstStyle/>
          <a:p>
            <a:pPr>
              <a:defRPr/>
            </a:pPr>
            <a:r>
              <a:rPr lang="en-US" altLang="ko-KR" dirty="0" smtClean="0"/>
              <a:t>Dongguk Lim, LG Electronics</a:t>
            </a:r>
            <a:endParaRPr lang="en-US" altLang="ko-KR" dirty="0"/>
          </a:p>
        </p:txBody>
      </p:sp>
      <p:sp>
        <p:nvSpPr>
          <p:cNvPr id="10" name="날짜 개체 틀 3"/>
          <p:cNvSpPr txBox="1">
            <a:spLocks/>
          </p:cNvSpPr>
          <p:nvPr/>
        </p:nvSpPr>
        <p:spPr bwMode="auto">
          <a:xfrm>
            <a:off x="696913" y="332601"/>
            <a:ext cx="105157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latinLnBrk="0" hangingPunct="0">
              <a:spcBef>
                <a:spcPct val="0"/>
              </a:spcBef>
              <a:spcAft>
                <a:spcPct val="0"/>
              </a:spcAft>
              <a:defRPr kumimoji="0" sz="18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2pPr>
            <a:lvl3pPr marL="9144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3pPr>
            <a:lvl4pPr marL="13716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4pPr>
            <a:lvl5pPr marL="1828800" algn="l" rtl="0" eaLnBrk="0" fontAlgn="base" hangingPunct="0">
              <a:spcBef>
                <a:spcPct val="0"/>
              </a:spcBef>
              <a:spcAft>
                <a:spcPct val="0"/>
              </a:spcAft>
              <a:defRPr kumimoji="1" sz="1200" kern="1200">
                <a:solidFill>
                  <a:schemeClr val="tx1"/>
                </a:solidFill>
                <a:latin typeface="Times New Roman" panose="02020603050405020304" pitchFamily="18" charset="0"/>
                <a:ea typeface="굴림" panose="020B0600000101010101" pitchFamily="50" charset="-127"/>
                <a:cs typeface="+mn-cs"/>
              </a:defRPr>
            </a:lvl5pPr>
            <a:lvl6pPr marL="22860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6pPr>
            <a:lvl7pPr marL="27432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7pPr>
            <a:lvl8pPr marL="32004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8pPr>
            <a:lvl9pPr marL="3657600" algn="l" defTabSz="914400" rtl="0" eaLnBrk="1" latinLnBrk="1" hangingPunct="1">
              <a:defRPr kumimoji="1" sz="1200" kern="1200">
                <a:solidFill>
                  <a:schemeClr val="tx1"/>
                </a:solidFill>
                <a:latin typeface="Times New Roman" panose="02020603050405020304" pitchFamily="18" charset="0"/>
                <a:ea typeface="굴림" panose="020B0600000101010101" pitchFamily="50" charset="-127"/>
                <a:cs typeface="+mn-cs"/>
              </a:defRPr>
            </a:lvl9pPr>
          </a:lstStyle>
          <a:p>
            <a:pPr>
              <a:defRPr/>
            </a:pPr>
            <a:r>
              <a:rPr lang="ko-KR" altLang="en-US" dirty="0"/>
              <a:t> </a:t>
            </a:r>
            <a:r>
              <a:rPr lang="en-US" altLang="ko-KR" dirty="0" smtClean="0"/>
              <a:t>June 2020</a:t>
            </a:r>
            <a:endParaRPr lang="en-US" altLang="ko-K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Straw poll </a:t>
            </a:r>
            <a:r>
              <a:rPr lang="en-US" altLang="ko-KR" dirty="0" smtClean="0"/>
              <a:t>#2 </a:t>
            </a:r>
            <a:endParaRPr lang="ko-KR" altLang="en-US"/>
          </a:p>
        </p:txBody>
      </p:sp>
      <p:sp>
        <p:nvSpPr>
          <p:cNvPr id="3" name="내용 개체 틀 2"/>
          <p:cNvSpPr>
            <a:spLocks noGrp="1"/>
          </p:cNvSpPr>
          <p:nvPr>
            <p:ph idx="1"/>
          </p:nvPr>
        </p:nvSpPr>
        <p:spPr/>
        <p:txBody>
          <a:bodyPr/>
          <a:lstStyle/>
          <a:p>
            <a:r>
              <a:rPr lang="en-US" altLang="ko-KR" dirty="0"/>
              <a:t>Do you agree that </a:t>
            </a:r>
            <a:r>
              <a:rPr lang="en-US" altLang="ko-KR" dirty="0" smtClean="0"/>
              <a:t>the user-specific field of EHT SIG in EHT MU-PPDU consists of the user block field(s) that is made up of 2 user fields? </a:t>
            </a:r>
          </a:p>
          <a:p>
            <a:pPr lvl="1"/>
            <a:r>
              <a:rPr lang="en-US" altLang="ko-KR" dirty="0" smtClean="0"/>
              <a:t>The user </a:t>
            </a:r>
            <a:r>
              <a:rPr lang="en-US" altLang="ko-KR" dirty="0"/>
              <a:t>block </a:t>
            </a:r>
            <a:r>
              <a:rPr lang="en-US" altLang="ko-KR" dirty="0" smtClean="0"/>
              <a:t>field includes the CRC and tail bits. </a:t>
            </a:r>
          </a:p>
          <a:p>
            <a:pPr lvl="2"/>
            <a:r>
              <a:rPr lang="en-US" altLang="ko-KR" dirty="0"/>
              <a:t>The number of bits for CRC is </a:t>
            </a:r>
            <a:r>
              <a:rPr lang="en-US" altLang="ko-KR" dirty="0" smtClean="0"/>
              <a:t>4.</a:t>
            </a:r>
            <a:endParaRPr lang="en-US" altLang="ko-KR" dirty="0"/>
          </a:p>
          <a:p>
            <a:pPr lvl="2"/>
            <a:r>
              <a:rPr lang="en-US" altLang="ko-KR" dirty="0"/>
              <a:t>The number of tail bits is </a:t>
            </a:r>
            <a:r>
              <a:rPr lang="en-US" altLang="ko-KR" dirty="0" smtClean="0"/>
              <a:t>6. </a:t>
            </a:r>
            <a:endParaRPr lang="en-US" altLang="ko-KR" dirty="0"/>
          </a:p>
          <a:p>
            <a:pPr lvl="2"/>
            <a:endParaRPr lang="en-US" altLang="ko-KR" dirty="0" smtClean="0"/>
          </a:p>
          <a:p>
            <a:endParaRPr lang="en-US" altLang="ko-KR" dirty="0"/>
          </a:p>
          <a:p>
            <a:pPr lvl="1"/>
            <a:r>
              <a:rPr lang="en-US" altLang="ko-KR" dirty="0" smtClean="0"/>
              <a:t>Y/N/A</a:t>
            </a:r>
            <a:endParaRPr lang="en-US" altLang="ko-KR" dirty="0"/>
          </a:p>
          <a:p>
            <a:endParaRPr lang="en-US" altLang="ko-KR" dirty="0"/>
          </a:p>
          <a:p>
            <a:pPr lvl="2"/>
            <a:endParaRPr lang="en-US" altLang="ko-KR" dirty="0" smtClean="0"/>
          </a:p>
          <a:p>
            <a:pPr lvl="1"/>
            <a:endParaRPr lang="ko-KR" altLang="en-US" dirty="0"/>
          </a:p>
        </p:txBody>
      </p:sp>
      <p:sp>
        <p:nvSpPr>
          <p:cNvPr id="4" name="날짜 개체 틀 3"/>
          <p:cNvSpPr>
            <a:spLocks noGrp="1"/>
          </p:cNvSpPr>
          <p:nvPr>
            <p:ph type="dt" sz="half" idx="2"/>
          </p:nvPr>
        </p:nvSpPr>
        <p:spPr/>
        <p:txBody>
          <a:bodyPr/>
          <a:lstStyle/>
          <a:p>
            <a:pPr>
              <a:defRPr/>
            </a:pPr>
            <a:r>
              <a:rPr lang="en-US" altLang="ko-KR" dirty="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10</a:t>
            </a:fld>
            <a:endParaRPr lang="en-US" altLang="ko-KR"/>
          </a:p>
        </p:txBody>
      </p:sp>
    </p:spTree>
    <p:extLst>
      <p:ext uri="{BB962C8B-B14F-4D97-AF65-F5344CB8AC3E}">
        <p14:creationId xmlns:p14="http://schemas.microsoft.com/office/powerpoint/2010/main" val="2936095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Straw poll </a:t>
            </a:r>
            <a:r>
              <a:rPr lang="en-US" altLang="ko-KR" dirty="0" smtClean="0"/>
              <a:t>#3 </a:t>
            </a:r>
            <a:endParaRPr lang="ko-KR" altLang="en-US"/>
          </a:p>
        </p:txBody>
      </p:sp>
      <p:sp>
        <p:nvSpPr>
          <p:cNvPr id="3" name="내용 개체 틀 2"/>
          <p:cNvSpPr>
            <a:spLocks noGrp="1"/>
          </p:cNvSpPr>
          <p:nvPr>
            <p:ph idx="1"/>
          </p:nvPr>
        </p:nvSpPr>
        <p:spPr/>
        <p:txBody>
          <a:bodyPr/>
          <a:lstStyle/>
          <a:p>
            <a:r>
              <a:rPr lang="en-US" altLang="ko-KR" dirty="0"/>
              <a:t>Do you agree </a:t>
            </a:r>
            <a:r>
              <a:rPr lang="en-US" altLang="ko-KR" dirty="0" smtClean="0"/>
              <a:t>that the user field in EHT MU-PPDU includes the a subfield that indicates the number of spatial streams for each user.  </a:t>
            </a:r>
          </a:p>
          <a:p>
            <a:pPr lvl="1"/>
            <a:r>
              <a:rPr lang="en-US" altLang="ko-KR" dirty="0" smtClean="0"/>
              <a:t>For MU-MIMO</a:t>
            </a:r>
          </a:p>
          <a:p>
            <a:pPr lvl="2"/>
            <a:r>
              <a:rPr lang="en-US" altLang="ko-KR" dirty="0"/>
              <a:t>Spatial Configuration </a:t>
            </a:r>
            <a:endParaRPr lang="en-US" altLang="ko-KR" dirty="0" smtClean="0"/>
          </a:p>
          <a:p>
            <a:pPr lvl="3"/>
            <a:r>
              <a:rPr lang="en-US" altLang="ko-KR" dirty="0" smtClean="0"/>
              <a:t>Indicates the number of spatial streams for a user	in MU-MIMO allocation</a:t>
            </a:r>
          </a:p>
          <a:p>
            <a:pPr lvl="1"/>
            <a:r>
              <a:rPr lang="en-US" altLang="ko-KR" dirty="0" smtClean="0"/>
              <a:t>For non-MU-MIMO</a:t>
            </a:r>
            <a:endParaRPr lang="en-US" altLang="ko-KR" dirty="0"/>
          </a:p>
          <a:p>
            <a:pPr lvl="2"/>
            <a:r>
              <a:rPr lang="en-US" altLang="ko-KR" dirty="0" smtClean="0"/>
              <a:t>NSTS</a:t>
            </a:r>
            <a:endParaRPr lang="en-US" altLang="ko-KR" dirty="0"/>
          </a:p>
          <a:p>
            <a:pPr lvl="1"/>
            <a:r>
              <a:rPr lang="en-US" altLang="ko-KR" dirty="0" smtClean="0"/>
              <a:t>Y/N/A</a:t>
            </a:r>
            <a:endParaRPr lang="en-US" altLang="ko-KR" dirty="0"/>
          </a:p>
          <a:p>
            <a:endParaRPr lang="en-US" altLang="ko-KR" dirty="0"/>
          </a:p>
          <a:p>
            <a:pPr lvl="2"/>
            <a:endParaRPr lang="en-US" altLang="ko-KR" dirty="0" smtClean="0"/>
          </a:p>
          <a:p>
            <a:pPr lvl="1"/>
            <a:endParaRPr lang="ko-KR" altLang="en-US" dirty="0"/>
          </a:p>
        </p:txBody>
      </p:sp>
      <p:sp>
        <p:nvSpPr>
          <p:cNvPr id="4" name="날짜 개체 틀 3"/>
          <p:cNvSpPr>
            <a:spLocks noGrp="1"/>
          </p:cNvSpPr>
          <p:nvPr>
            <p:ph type="dt" sz="half" idx="2"/>
          </p:nvPr>
        </p:nvSpPr>
        <p:spPr/>
        <p:txBody>
          <a:bodyPr/>
          <a:lstStyle/>
          <a:p>
            <a:pPr>
              <a:defRPr/>
            </a:pPr>
            <a:r>
              <a:rPr lang="en-US" altLang="ko-KR" smtClean="0"/>
              <a:t>May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11</a:t>
            </a:fld>
            <a:endParaRPr lang="en-US" altLang="ko-KR"/>
          </a:p>
        </p:txBody>
      </p:sp>
    </p:spTree>
    <p:extLst>
      <p:ext uri="{BB962C8B-B14F-4D97-AF65-F5344CB8AC3E}">
        <p14:creationId xmlns:p14="http://schemas.microsoft.com/office/powerpoint/2010/main" val="81244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poll #4 </a:t>
            </a:r>
            <a:endParaRPr lang="ko-KR" altLang="en-US"/>
          </a:p>
        </p:txBody>
      </p:sp>
      <p:sp>
        <p:nvSpPr>
          <p:cNvPr id="3" name="내용 개체 틀 2"/>
          <p:cNvSpPr>
            <a:spLocks noGrp="1"/>
          </p:cNvSpPr>
          <p:nvPr>
            <p:ph idx="1"/>
          </p:nvPr>
        </p:nvSpPr>
        <p:spPr/>
        <p:txBody>
          <a:bodyPr/>
          <a:lstStyle/>
          <a:p>
            <a:r>
              <a:rPr lang="en-US" altLang="ko-KR" dirty="0"/>
              <a:t>Do you agree </a:t>
            </a:r>
            <a:r>
              <a:rPr lang="en-US" altLang="ko-KR" dirty="0" smtClean="0"/>
              <a:t>that the spatial configuration subfield consist of 6bits? </a:t>
            </a:r>
          </a:p>
          <a:p>
            <a:endParaRPr lang="en-US" altLang="ko-KR" dirty="0"/>
          </a:p>
          <a:p>
            <a:endParaRPr lang="en-US" altLang="ko-KR" dirty="0" smtClean="0"/>
          </a:p>
          <a:p>
            <a:endParaRPr lang="en-US" altLang="ko-KR" dirty="0"/>
          </a:p>
          <a:p>
            <a:pPr lvl="1"/>
            <a:r>
              <a:rPr lang="en-US" altLang="ko-KR" dirty="0" smtClean="0"/>
              <a:t>Y/N/A</a:t>
            </a:r>
            <a:endParaRPr lang="en-US" altLang="ko-KR" dirty="0"/>
          </a:p>
          <a:p>
            <a:endParaRPr lang="ko-KR" altLang="en-US" dirty="0"/>
          </a:p>
        </p:txBody>
      </p:sp>
      <p:sp>
        <p:nvSpPr>
          <p:cNvPr id="4" name="날짜 개체 틀 3"/>
          <p:cNvSpPr>
            <a:spLocks noGrp="1"/>
          </p:cNvSpPr>
          <p:nvPr>
            <p:ph type="dt" sz="half" idx="2"/>
          </p:nvPr>
        </p:nvSpPr>
        <p:spPr/>
        <p:txBody>
          <a:bodyPr/>
          <a:lstStyle/>
          <a:p>
            <a:pPr>
              <a:defRPr/>
            </a:pPr>
            <a:r>
              <a:rPr lang="en-US" altLang="ko-KR" dirty="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12</a:t>
            </a:fld>
            <a:endParaRPr lang="en-US" altLang="ko-KR"/>
          </a:p>
        </p:txBody>
      </p:sp>
    </p:spTree>
    <p:extLst>
      <p:ext uri="{BB962C8B-B14F-4D97-AF65-F5344CB8AC3E}">
        <p14:creationId xmlns:p14="http://schemas.microsoft.com/office/powerpoint/2010/main" val="4264451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Straw poll </a:t>
            </a:r>
            <a:r>
              <a:rPr lang="en-US" altLang="ko-KR" dirty="0" smtClean="0"/>
              <a:t>#5</a:t>
            </a:r>
            <a:endParaRPr lang="ko-KR" altLang="en-US"/>
          </a:p>
        </p:txBody>
      </p:sp>
      <p:sp>
        <p:nvSpPr>
          <p:cNvPr id="3" name="내용 개체 틀 2"/>
          <p:cNvSpPr>
            <a:spLocks noGrp="1"/>
          </p:cNvSpPr>
          <p:nvPr>
            <p:ph idx="1"/>
          </p:nvPr>
        </p:nvSpPr>
        <p:spPr/>
        <p:txBody>
          <a:bodyPr/>
          <a:lstStyle/>
          <a:p>
            <a:r>
              <a:rPr lang="en-US" altLang="ko-KR" dirty="0"/>
              <a:t>Do you agree that </a:t>
            </a:r>
            <a:r>
              <a:rPr lang="en-US" altLang="ko-KR" dirty="0" smtClean="0"/>
              <a:t>the spatial </a:t>
            </a:r>
            <a:r>
              <a:rPr lang="en-US" altLang="ko-KR" dirty="0"/>
              <a:t>configuration </a:t>
            </a:r>
            <a:r>
              <a:rPr lang="en-US" altLang="ko-KR" dirty="0" smtClean="0"/>
              <a:t>subfield is defined as described in slide 14~16? </a:t>
            </a:r>
          </a:p>
          <a:p>
            <a:endParaRPr lang="en-US" altLang="ko-KR" dirty="0"/>
          </a:p>
          <a:p>
            <a:pPr lvl="1"/>
            <a:endParaRPr lang="en-US" altLang="ko-KR" dirty="0"/>
          </a:p>
          <a:p>
            <a:pPr lvl="1"/>
            <a:r>
              <a:rPr lang="en-US" altLang="ko-KR" dirty="0"/>
              <a:t>Y/N/A</a:t>
            </a:r>
          </a:p>
          <a:p>
            <a:pPr lvl="1"/>
            <a:endParaRPr lang="ko-KR" altLang="en-US" dirty="0"/>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13</a:t>
            </a:fld>
            <a:endParaRPr lang="en-US" altLang="ko-KR"/>
          </a:p>
        </p:txBody>
      </p:sp>
    </p:spTree>
    <p:extLst>
      <p:ext uri="{BB962C8B-B14F-4D97-AF65-F5344CB8AC3E}">
        <p14:creationId xmlns:p14="http://schemas.microsoft.com/office/powerpoint/2010/main" val="726076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Reference </a:t>
            </a:r>
            <a:endParaRPr lang="ko-KR" altLang="en-US"/>
          </a:p>
        </p:txBody>
      </p:sp>
      <p:sp>
        <p:nvSpPr>
          <p:cNvPr id="3" name="내용 개체 틀 2"/>
          <p:cNvSpPr>
            <a:spLocks noGrp="1"/>
          </p:cNvSpPr>
          <p:nvPr>
            <p:ph idx="1"/>
          </p:nvPr>
        </p:nvSpPr>
        <p:spPr/>
        <p:txBody>
          <a:bodyPr/>
          <a:lstStyle/>
          <a:p>
            <a:r>
              <a:rPr lang="en-GB" altLang="ko-KR" dirty="0" smtClean="0"/>
              <a:t>[1] 11-20/556r26, </a:t>
            </a:r>
            <a:r>
              <a:rPr lang="en-US" altLang="ko-KR" dirty="0"/>
              <a:t>Compendium of straw polls </a:t>
            </a:r>
            <a:r>
              <a:rPr lang="en-US" altLang="ko-KR" dirty="0" smtClean="0"/>
              <a:t>and potential </a:t>
            </a:r>
            <a:r>
              <a:rPr lang="en-US" altLang="ko-KR" dirty="0"/>
              <a:t>changes to the Specification Framework </a:t>
            </a:r>
            <a:r>
              <a:rPr lang="en-US" altLang="ko-KR" dirty="0" smtClean="0"/>
              <a:t>Document,(Edward Au, Huawei )</a:t>
            </a:r>
          </a:p>
          <a:p>
            <a:r>
              <a:rPr lang="en-US" altLang="ko-KR" dirty="0"/>
              <a:t>[2] 11-15/1059r2, SIG-B Encoding Structure Part II, (Ron </a:t>
            </a:r>
            <a:r>
              <a:rPr lang="en-US" altLang="ko-KR" dirty="0" smtClean="0"/>
              <a:t>Porat, Broadcom )</a:t>
            </a:r>
          </a:p>
          <a:p>
            <a:endParaRPr lang="en-GB" altLang="ko-KR" dirty="0" smtClean="0"/>
          </a:p>
          <a:p>
            <a:endParaRPr lang="ko-KR" altLang="ko-KR" dirty="0"/>
          </a:p>
          <a:p>
            <a:endParaRPr lang="ko-KR" altLang="ko-KR" dirty="0"/>
          </a:p>
          <a:p>
            <a:endParaRPr lang="ko-KR" altLang="en-US" dirty="0"/>
          </a:p>
        </p:txBody>
      </p:sp>
      <p:sp>
        <p:nvSpPr>
          <p:cNvPr id="4" name="날짜 개체 틀 3"/>
          <p:cNvSpPr>
            <a:spLocks noGrp="1"/>
          </p:cNvSpPr>
          <p:nvPr>
            <p:ph type="dt" sz="half" idx="2"/>
          </p:nvPr>
        </p:nvSpPr>
        <p:spPr/>
        <p:txBody>
          <a:bodyPr/>
          <a:lstStyle/>
          <a:p>
            <a:pPr>
              <a:defRPr/>
            </a:pPr>
            <a:r>
              <a:rPr lang="en-US" altLang="ko-KR" dirty="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14</a:t>
            </a:fld>
            <a:endParaRPr lang="en-US" altLang="ko-KR"/>
          </a:p>
        </p:txBody>
      </p:sp>
    </p:spTree>
    <p:extLst>
      <p:ext uri="{BB962C8B-B14F-4D97-AF65-F5344CB8AC3E}">
        <p14:creationId xmlns:p14="http://schemas.microsoft.com/office/powerpoint/2010/main" val="3096699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Appendix </a:t>
            </a:r>
            <a:endParaRPr lang="ko-KR" altLang="en-US" dirty="0"/>
          </a:p>
        </p:txBody>
      </p:sp>
      <p:sp>
        <p:nvSpPr>
          <p:cNvPr id="3" name="내용 개체 틀 2"/>
          <p:cNvSpPr>
            <a:spLocks noGrp="1"/>
          </p:cNvSpPr>
          <p:nvPr>
            <p:ph idx="1"/>
          </p:nvPr>
        </p:nvSpPr>
        <p:spPr/>
        <p:txBody>
          <a:bodyPr/>
          <a:lstStyle/>
          <a:p>
            <a:endParaRPr lang="ko-KR" altLang="en-US"/>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15</a:t>
            </a:fld>
            <a:endParaRPr lang="en-US" altLang="ko-KR"/>
          </a:p>
        </p:txBody>
      </p:sp>
    </p:spTree>
    <p:extLst>
      <p:ext uri="{BB962C8B-B14F-4D97-AF65-F5344CB8AC3E}">
        <p14:creationId xmlns:p14="http://schemas.microsoft.com/office/powerpoint/2010/main" val="1870891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Spatial </a:t>
            </a:r>
            <a:r>
              <a:rPr lang="en-US" altLang="ko-KR" dirty="0" smtClean="0"/>
              <a:t>configuration (1/3)  </a:t>
            </a:r>
            <a:endParaRPr lang="ko-KR" altLang="en-US"/>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16</a:t>
            </a:fld>
            <a:endParaRPr lang="en-US" altLang="ko-KR"/>
          </a:p>
        </p:txBody>
      </p:sp>
      <p:graphicFrame>
        <p:nvGraphicFramePr>
          <p:cNvPr id="9" name="내용 개체 틀 8"/>
          <p:cNvGraphicFramePr>
            <a:graphicFrameLocks noGrp="1"/>
          </p:cNvGraphicFramePr>
          <p:nvPr>
            <p:ph idx="1"/>
            <p:extLst>
              <p:ext uri="{D42A27DB-BD31-4B8C-83A1-F6EECF244321}">
                <p14:modId xmlns:p14="http://schemas.microsoft.com/office/powerpoint/2010/main" val="3854199727"/>
              </p:ext>
            </p:extLst>
          </p:nvPr>
        </p:nvGraphicFramePr>
        <p:xfrm>
          <a:off x="986026" y="1662421"/>
          <a:ext cx="7167374" cy="4662179"/>
        </p:xfrm>
        <a:graphic>
          <a:graphicData uri="http://schemas.openxmlformats.org/drawingml/2006/table">
            <a:tbl>
              <a:tblPr/>
              <a:tblGrid>
                <a:gridCol w="530008"/>
                <a:gridCol w="1177795"/>
                <a:gridCol w="581536"/>
                <a:gridCol w="530008"/>
                <a:gridCol w="530008"/>
                <a:gridCol w="530008"/>
                <a:gridCol w="530008"/>
                <a:gridCol w="530008"/>
                <a:gridCol w="530008"/>
                <a:gridCol w="530008"/>
                <a:gridCol w="598712"/>
                <a:gridCol w="569267"/>
              </a:tblGrid>
              <a:tr h="138538">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Nuser</a:t>
                      </a:r>
                    </a:p>
                  </a:txBody>
                  <a:tcPr marL="5612" marR="5612" marT="561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B5…B0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Nsts[5]</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Nsts[6]</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Nsts[7]</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Nsts[8]</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Total Nsts</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total entry</a:t>
                      </a:r>
                    </a:p>
                  </a:txBody>
                  <a:tcPr marL="5612" marR="5612" marT="561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17">
                <a:tc rowSpan="4">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2-5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a:t>
                      </a:r>
                    </a:p>
                  </a:txBody>
                  <a:tcPr marL="5612" marR="5612" marT="561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4-6</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6-7</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8538">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rowSpan="10">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3-6</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0">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20</a:t>
                      </a:r>
                    </a:p>
                  </a:txBody>
                  <a:tcPr marL="5612" marR="5612" marT="561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5-7</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7-8</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9</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6-8</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8-9</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9-10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8538">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rowSpan="20">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4-7</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0">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6-8</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8-9</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7-9</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9-10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010100-010110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010111-011000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011010-011011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11-12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011110-011111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100000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2517">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100001</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38538">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100010</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맑은 고딕" panose="020B0503020000020004" pitchFamily="50" charset="-127"/>
                          <a:ea typeface="맑은 고딕" panose="020B0503020000020004" pitchFamily="50" charset="-127"/>
                        </a:rPr>
                        <a:t>16</a:t>
                      </a:r>
                    </a:p>
                  </a:txBody>
                  <a:tcPr marL="5612" marR="5612" marT="56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bl>
          </a:graphicData>
        </a:graphic>
      </p:graphicFrame>
    </p:spTree>
    <p:extLst>
      <p:ext uri="{BB962C8B-B14F-4D97-AF65-F5344CB8AC3E}">
        <p14:creationId xmlns:p14="http://schemas.microsoft.com/office/powerpoint/2010/main" val="3400319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Spatial configuration </a:t>
            </a:r>
            <a:r>
              <a:rPr lang="en-US" altLang="ko-KR" dirty="0" smtClean="0"/>
              <a:t>(2/3) </a:t>
            </a:r>
            <a:endParaRPr lang="ko-KR" altLang="en-US"/>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17</a:t>
            </a:fld>
            <a:endParaRPr lang="en-US" altLang="ko-KR"/>
          </a:p>
        </p:txBody>
      </p:sp>
      <p:graphicFrame>
        <p:nvGraphicFramePr>
          <p:cNvPr id="7" name="내용 개체 틀 6"/>
          <p:cNvGraphicFramePr>
            <a:graphicFrameLocks noGrp="1"/>
          </p:cNvGraphicFramePr>
          <p:nvPr>
            <p:ph idx="1"/>
            <p:extLst>
              <p:ext uri="{D42A27DB-BD31-4B8C-83A1-F6EECF244321}">
                <p14:modId xmlns:p14="http://schemas.microsoft.com/office/powerpoint/2010/main" val="977482811"/>
              </p:ext>
            </p:extLst>
          </p:nvPr>
        </p:nvGraphicFramePr>
        <p:xfrm>
          <a:off x="990602" y="1447775"/>
          <a:ext cx="7162799" cy="4953025"/>
        </p:xfrm>
        <a:graphic>
          <a:graphicData uri="http://schemas.openxmlformats.org/drawingml/2006/table">
            <a:tbl>
              <a:tblPr/>
              <a:tblGrid>
                <a:gridCol w="529669"/>
                <a:gridCol w="1177044"/>
                <a:gridCol w="581166"/>
                <a:gridCol w="529669"/>
                <a:gridCol w="529669"/>
                <a:gridCol w="529669"/>
                <a:gridCol w="529669"/>
                <a:gridCol w="529669"/>
                <a:gridCol w="529669"/>
                <a:gridCol w="529669"/>
                <a:gridCol w="598331"/>
                <a:gridCol w="568906"/>
              </a:tblGrid>
              <a:tr h="87563">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Nuser</a:t>
                      </a:r>
                    </a:p>
                  </a:txBody>
                  <a:tcPr marL="3339" marR="3339" marT="3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B5…B0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Nsts[7]</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Nsts[8]</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Total Nsts</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520" b="0" i="0" u="none" strike="noStrike">
                          <a:solidFill>
                            <a:srgbClr val="000000"/>
                          </a:solidFill>
                          <a:effectLst/>
                          <a:latin typeface="맑은 고딕" panose="020B0503020000020004" pitchFamily="50" charset="-127"/>
                          <a:ea typeface="맑은 고딕" panose="020B0503020000020004" pitchFamily="50" charset="-127"/>
                        </a:rPr>
                        <a:t>total entry</a:t>
                      </a:r>
                    </a:p>
                  </a:txBody>
                  <a:tcPr marL="3339" marR="3339" marT="3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56">
                <a:tc rowSpan="28">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5</a:t>
                      </a:r>
                    </a:p>
                  </a:txBody>
                  <a:tcPr marL="3339" marR="3339" marT="3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5-8</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8">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49</a:t>
                      </a:r>
                    </a:p>
                  </a:txBody>
                  <a:tcPr marL="3339" marR="3339" marT="3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7-9</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9-10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8-10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010100-010110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9-11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010111-011000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011010-011011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011110-011111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100010-100100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100101-100110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101000-101001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101010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101100-101101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7563">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101111-110000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rowSpan="30">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6</a:t>
                      </a:r>
                    </a:p>
                  </a:txBody>
                  <a:tcPr marL="3339" marR="3339" marT="333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6-9</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0">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54</a:t>
                      </a:r>
                    </a:p>
                  </a:txBody>
                  <a:tcPr marL="3339" marR="3339" marT="333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8-10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9-11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010100-010110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010111-011000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011010-011011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011110-011111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100001-100011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11-13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100100-100101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13-14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100110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100111-101000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101010 - 101011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101101-101111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12-14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110000-110001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14-15</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110010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3756">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110011-110100</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3-4</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15-16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87563">
                <a:tc vMerge="1">
                  <a:txBody>
                    <a:bodyPr/>
                    <a:lstStyle/>
                    <a:p>
                      <a:pPr latinLnBrk="1"/>
                      <a:endParaRPr lang="ko-KR" altLang="en-US"/>
                    </a:p>
                  </a:txBody>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110101</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3</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a:solidFill>
                            <a:srgbClr val="000000"/>
                          </a:solidFill>
                          <a:effectLst/>
                          <a:latin typeface="맑은 고딕" panose="020B0503020000020004" pitchFamily="50" charset="-127"/>
                          <a:ea typeface="맑은 고딕" panose="020B0503020000020004" pitchFamily="50" charset="-127"/>
                        </a:rPr>
                        <a:t>2</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520" b="0" i="0" u="none" strike="noStrike">
                          <a:solidFill>
                            <a:srgbClr val="000000"/>
                          </a:solidFill>
                          <a:effectLst/>
                          <a:latin typeface="맑은 고딕" panose="020B0503020000020004" pitchFamily="50" charset="-127"/>
                          <a:ea typeface="맑은 고딕" panose="020B0503020000020004" pitchFamily="50" charset="-127"/>
                        </a:rPr>
                        <a:t>　</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520" b="0" i="0" u="none" strike="noStrike" dirty="0">
                          <a:solidFill>
                            <a:srgbClr val="000000"/>
                          </a:solidFill>
                          <a:effectLst/>
                          <a:latin typeface="맑은 고딕" panose="020B0503020000020004" pitchFamily="50" charset="-127"/>
                          <a:ea typeface="맑은 고딕" panose="020B0503020000020004" pitchFamily="50" charset="-127"/>
                        </a:rPr>
                        <a:t>16</a:t>
                      </a:r>
                    </a:p>
                  </a:txBody>
                  <a:tcPr marL="3339" marR="3339" marT="3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bl>
          </a:graphicData>
        </a:graphic>
      </p:graphicFrame>
    </p:spTree>
    <p:extLst>
      <p:ext uri="{BB962C8B-B14F-4D97-AF65-F5344CB8AC3E}">
        <p14:creationId xmlns:p14="http://schemas.microsoft.com/office/powerpoint/2010/main" val="843577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Spatial configuration </a:t>
            </a:r>
            <a:r>
              <a:rPr lang="en-US" altLang="ko-KR" dirty="0" smtClean="0"/>
              <a:t>(3/3</a:t>
            </a:r>
            <a:r>
              <a:rPr lang="en-US" altLang="ko-KR" dirty="0"/>
              <a:t>) </a:t>
            </a:r>
            <a:endParaRPr lang="ko-KR" altLang="en-US"/>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18</a:t>
            </a:fld>
            <a:endParaRPr lang="en-US" altLang="ko-KR"/>
          </a:p>
        </p:txBody>
      </p:sp>
      <p:sp>
        <p:nvSpPr>
          <p:cNvPr id="8" name="내용 개체 틀 7"/>
          <p:cNvSpPr>
            <a:spLocks noGrp="1"/>
          </p:cNvSpPr>
          <p:nvPr>
            <p:ph idx="1"/>
          </p:nvPr>
        </p:nvSpPr>
        <p:spPr/>
        <p:txBody>
          <a:bodyPr/>
          <a:lstStyle/>
          <a:p>
            <a:pPr marL="0" indent="0">
              <a:buNone/>
            </a:pPr>
            <a:r>
              <a:rPr lang="en-US" altLang="ko-KR" dirty="0" smtClean="0"/>
              <a:t> </a:t>
            </a:r>
            <a:endParaRPr lang="ko-KR" altLang="en-US"/>
          </a:p>
        </p:txBody>
      </p:sp>
      <p:graphicFrame>
        <p:nvGraphicFramePr>
          <p:cNvPr id="3" name="표 2"/>
          <p:cNvGraphicFramePr>
            <a:graphicFrameLocks noGrp="1"/>
          </p:cNvGraphicFramePr>
          <p:nvPr>
            <p:extLst>
              <p:ext uri="{D42A27DB-BD31-4B8C-83A1-F6EECF244321}">
                <p14:modId xmlns:p14="http://schemas.microsoft.com/office/powerpoint/2010/main" val="1820816353"/>
              </p:ext>
            </p:extLst>
          </p:nvPr>
        </p:nvGraphicFramePr>
        <p:xfrm>
          <a:off x="990597" y="1600206"/>
          <a:ext cx="7162804" cy="4800594"/>
        </p:xfrm>
        <a:graphic>
          <a:graphicData uri="http://schemas.openxmlformats.org/drawingml/2006/table">
            <a:tbl>
              <a:tblPr/>
              <a:tblGrid>
                <a:gridCol w="529670"/>
                <a:gridCol w="1177043"/>
                <a:gridCol w="581165"/>
                <a:gridCol w="529670"/>
                <a:gridCol w="529670"/>
                <a:gridCol w="529670"/>
                <a:gridCol w="529670"/>
                <a:gridCol w="529670"/>
                <a:gridCol w="529670"/>
                <a:gridCol w="529670"/>
                <a:gridCol w="598331"/>
                <a:gridCol w="568905"/>
              </a:tblGrid>
              <a:tr h="104263">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Nuser</a:t>
                      </a:r>
                    </a:p>
                  </a:txBody>
                  <a:tcPr marL="4101" marR="4101" marT="41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B5…B0 +B92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Nsts[7]</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Nsts[8]</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Total Nsts</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맑은 고딕" panose="020B0503020000020004" pitchFamily="50" charset="-127"/>
                          <a:ea typeface="맑은 고딕" panose="020B0503020000020004" pitchFamily="50" charset="-127"/>
                        </a:rPr>
                        <a:t>total entry</a:t>
                      </a:r>
                    </a:p>
                  </a:txBody>
                  <a:tcPr marL="4101" marR="4101" marT="41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729">
                <a:tc rowSpan="26">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7</a:t>
                      </a:r>
                    </a:p>
                  </a:txBody>
                  <a:tcPr marL="4101" marR="4101" marT="41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7-10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6">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50</a:t>
                      </a:r>
                    </a:p>
                  </a:txBody>
                  <a:tcPr marL="4101" marR="4101" marT="41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9-11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11-12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12-13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010100-010110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11-13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010111-011000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011010-011011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011101-011110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011111-100001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100010-100011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100101-100110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101000-101010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101011-101100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101101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101110-101111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04263">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110000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ko-KR" altLang="en-US" sz="600" b="0" i="0" u="none" strike="noStrike">
                          <a:solidFill>
                            <a:srgbClr val="000000"/>
                          </a:solidFill>
                          <a:effectLst/>
                          <a:latin typeface="맑은 고딕" panose="020B0503020000020004" pitchFamily="50" charset="-127"/>
                          <a:ea typeface="맑은 고딕" panose="020B0503020000020004" pitchFamily="50" charset="-127"/>
                        </a:rPr>
                        <a:t>　</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rowSpan="21">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a:t>
                      </a:r>
                    </a:p>
                  </a:txBody>
                  <a:tcPr marL="4101" marR="4101" marT="41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000000-000011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8-12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1">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41</a:t>
                      </a:r>
                    </a:p>
                  </a:txBody>
                  <a:tcPr marL="4101" marR="4101" marT="410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000100-000110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000111-001000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12-13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001010-001100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11-13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001101-001110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001111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010000-010001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010011-010101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12-14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010110-010111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011001-011010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011011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011100-011110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13-15</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011111-100000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100010-100100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2-4</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14-16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100101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99729">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100110-100111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2-3</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15-16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r h="104263">
                <a:tc v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101000</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맑은 고딕" panose="020B0503020000020004" pitchFamily="50" charset="-127"/>
                          <a:ea typeface="맑은 고딕" panose="020B0503020000020004" pitchFamily="50" charset="-127"/>
                        </a:rPr>
                        <a:t>2</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맑은 고딕" panose="020B0503020000020004" pitchFamily="50" charset="-127"/>
                          <a:ea typeface="맑은 고딕" panose="020B0503020000020004" pitchFamily="50" charset="-127"/>
                        </a:rPr>
                        <a:t>16</a:t>
                      </a:r>
                    </a:p>
                  </a:txBody>
                  <a:tcPr marL="4101" marR="4101" marT="41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r>
            </a:tbl>
          </a:graphicData>
        </a:graphic>
      </p:graphicFrame>
    </p:spTree>
    <p:extLst>
      <p:ext uri="{BB962C8B-B14F-4D97-AF65-F5344CB8AC3E}">
        <p14:creationId xmlns:p14="http://schemas.microsoft.com/office/powerpoint/2010/main" val="676861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 </a:t>
            </a:r>
            <a:endParaRPr lang="ko-KR" altLang="en-US"/>
          </a:p>
        </p:txBody>
      </p:sp>
      <p:sp>
        <p:nvSpPr>
          <p:cNvPr id="3" name="내용 개체 틀 2"/>
          <p:cNvSpPr>
            <a:spLocks noGrp="1"/>
          </p:cNvSpPr>
          <p:nvPr>
            <p:ph idx="1"/>
          </p:nvPr>
        </p:nvSpPr>
        <p:spPr/>
        <p:txBody>
          <a:bodyPr>
            <a:normAutofit fontScale="77500" lnSpcReduction="20000"/>
          </a:bodyPr>
          <a:lstStyle/>
          <a:p>
            <a:r>
              <a:rPr lang="en-US" altLang="ko-KR" dirty="0" smtClean="0"/>
              <a:t>Based on the 11be SFD, we have achieved the following agreements.</a:t>
            </a:r>
          </a:p>
          <a:p>
            <a:pPr lvl="1"/>
            <a:r>
              <a:rPr lang="en-US" altLang="ko-KR" dirty="0" smtClean="0"/>
              <a:t>“802.11be </a:t>
            </a:r>
            <a:r>
              <a:rPr lang="en-US" altLang="ko-KR" dirty="0"/>
              <a:t>supports a maximum of 16 spatial streams (total across all the scheduled STAs) for MU-MIMO</a:t>
            </a:r>
            <a:r>
              <a:rPr lang="en-US" altLang="ko-KR" dirty="0" smtClean="0"/>
              <a:t>.”</a:t>
            </a:r>
            <a:endParaRPr lang="en-US" altLang="ko-KR" dirty="0"/>
          </a:p>
          <a:p>
            <a:pPr lvl="1"/>
            <a:r>
              <a:rPr lang="en-US" altLang="ko-KR" dirty="0" smtClean="0"/>
              <a:t>“802.11be </a:t>
            </a:r>
            <a:r>
              <a:rPr lang="en-US" altLang="ko-KR" dirty="0"/>
              <a:t>defines a maximum of 16 spatial streams for SU-MIMO</a:t>
            </a:r>
            <a:r>
              <a:rPr lang="en-US" altLang="ko-KR" dirty="0" smtClean="0"/>
              <a:t>.”</a:t>
            </a:r>
          </a:p>
          <a:p>
            <a:pPr lvl="1"/>
            <a:r>
              <a:rPr lang="en-US" altLang="ko-KR" dirty="0"/>
              <a:t>“The following subfields exist in U-SIG and/or EHT-SIG of an EHT PPDU sent to single user:</a:t>
            </a:r>
          </a:p>
          <a:p>
            <a:pPr lvl="2"/>
            <a:r>
              <a:rPr lang="en-US" altLang="ko-KR" dirty="0" smtClean="0"/>
              <a:t>MCS, NSTS, GI+EHT-LTF Size, Coding</a:t>
            </a:r>
            <a:endParaRPr lang="en-US" altLang="ko-KR" dirty="0"/>
          </a:p>
          <a:p>
            <a:pPr lvl="2"/>
            <a:endParaRPr lang="en-US" altLang="ko-KR" dirty="0" smtClean="0"/>
          </a:p>
          <a:p>
            <a:r>
              <a:rPr lang="en-US" altLang="ko-KR" dirty="0" smtClean="0"/>
              <a:t>In addition, during the previous conference call, the following was agreed. </a:t>
            </a:r>
          </a:p>
          <a:p>
            <a:pPr lvl="1"/>
            <a:r>
              <a:rPr lang="en-GB" altLang="ko-KR" dirty="0" smtClean="0"/>
              <a:t>“For </a:t>
            </a:r>
            <a:r>
              <a:rPr lang="en-GB" altLang="ko-KR" dirty="0"/>
              <a:t>an EHT MU-MIMO transmission, </a:t>
            </a:r>
            <a:r>
              <a:rPr lang="en-GB" altLang="ko-KR" dirty="0" smtClean="0"/>
              <a:t>the </a:t>
            </a:r>
            <a:r>
              <a:rPr lang="en-GB" altLang="ko-KR" dirty="0"/>
              <a:t>maximum number of Spatial Streams allocated to each MU-MIMO scheduled non-AP STA </a:t>
            </a:r>
            <a:r>
              <a:rPr lang="en-GB" altLang="ko-KR" dirty="0" smtClean="0"/>
              <a:t>is 4.”</a:t>
            </a:r>
            <a:endParaRPr lang="ko-KR" altLang="ko-KR"/>
          </a:p>
          <a:p>
            <a:pPr lvl="2"/>
            <a:endParaRPr lang="en-US" altLang="ko-KR" dirty="0" smtClean="0"/>
          </a:p>
          <a:p>
            <a:r>
              <a:rPr lang="en-US" altLang="ko-KR" dirty="0" smtClean="0"/>
              <a:t>In this contribution, we investigate the signaling regarding the number of spatial streams when MU PPDU is used by considering the above agreements. Also, we deal with the configuration of the user-specific field in EHT-SIG field. </a:t>
            </a:r>
            <a:endParaRPr lang="ko-KR" altLang="en-US" dirty="0"/>
          </a:p>
        </p:txBody>
      </p:sp>
      <p:sp>
        <p:nvSpPr>
          <p:cNvPr id="4" name="날짜 개체 틀 3"/>
          <p:cNvSpPr>
            <a:spLocks noGrp="1"/>
          </p:cNvSpPr>
          <p:nvPr>
            <p:ph type="dt" sz="half" idx="2"/>
          </p:nvPr>
        </p:nvSpPr>
        <p:spPr/>
        <p:txBody>
          <a:bodyPr/>
          <a:lstStyle/>
          <a:p>
            <a:pPr>
              <a:defRPr/>
            </a:pPr>
            <a:r>
              <a:rPr lang="en-US" altLang="ko-KR" dirty="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2</a:t>
            </a:fld>
            <a:endParaRPr lang="en-US" altLang="ko-KR"/>
          </a:p>
        </p:txBody>
      </p:sp>
    </p:spTree>
    <p:extLst>
      <p:ext uri="{BB962C8B-B14F-4D97-AF65-F5344CB8AC3E}">
        <p14:creationId xmlns:p14="http://schemas.microsoft.com/office/powerpoint/2010/main" val="2546835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11be MU PPDU </a:t>
            </a:r>
            <a:endParaRPr lang="ko-KR" altLang="en-US"/>
          </a:p>
        </p:txBody>
      </p:sp>
      <p:sp>
        <p:nvSpPr>
          <p:cNvPr id="3" name="내용 개체 틀 2"/>
          <p:cNvSpPr>
            <a:spLocks noGrp="1"/>
          </p:cNvSpPr>
          <p:nvPr>
            <p:ph idx="1"/>
          </p:nvPr>
        </p:nvSpPr>
        <p:spPr/>
        <p:txBody>
          <a:bodyPr/>
          <a:lstStyle/>
          <a:p>
            <a:r>
              <a:rPr lang="en-US" altLang="ko-KR" dirty="0" smtClean="0"/>
              <a:t>Regarding the MU-PPDU, the followings have agreed. </a:t>
            </a:r>
          </a:p>
          <a:p>
            <a:pPr lvl="1"/>
            <a:r>
              <a:rPr lang="en-US" altLang="ko-KR" dirty="0" smtClean="0"/>
              <a:t>“A </a:t>
            </a:r>
            <a:r>
              <a:rPr lang="en-US" altLang="ko-KR" dirty="0"/>
              <a:t>PPDU that is sent to multiple user is configured as follows:</a:t>
            </a:r>
          </a:p>
          <a:p>
            <a:pPr lvl="2"/>
            <a:r>
              <a:rPr lang="en-US" altLang="ko-KR" dirty="0" smtClean="0"/>
              <a:t>L-STF</a:t>
            </a:r>
            <a:r>
              <a:rPr lang="en-US" altLang="ko-KR" dirty="0"/>
              <a:t>, L-LTF, L-SIG, RL-SIG, U-SIG, </a:t>
            </a:r>
            <a:r>
              <a:rPr lang="en-US" altLang="ko-KR" dirty="0" smtClean="0"/>
              <a:t>EHT-SIG, EHT-SIG</a:t>
            </a:r>
            <a:r>
              <a:rPr lang="en-US" altLang="ko-KR" dirty="0"/>
              <a:t>, EHT-STF, EHT-LTF, DATA</a:t>
            </a:r>
          </a:p>
          <a:p>
            <a:pPr lvl="2"/>
            <a:r>
              <a:rPr lang="en-US" altLang="ko-KR" dirty="0" smtClean="0"/>
              <a:t>Additional </a:t>
            </a:r>
            <a:r>
              <a:rPr lang="en-US" altLang="ko-KR" dirty="0"/>
              <a:t>fields are </a:t>
            </a:r>
            <a:r>
              <a:rPr lang="en-US" altLang="ko-KR" dirty="0" smtClean="0"/>
              <a:t>TBD”</a:t>
            </a:r>
          </a:p>
          <a:p>
            <a:pPr lvl="2"/>
            <a:endParaRPr lang="en-US" altLang="ko-KR" dirty="0"/>
          </a:p>
          <a:p>
            <a:pPr lvl="2"/>
            <a:endParaRPr lang="en-US" altLang="ko-KR" dirty="0" smtClean="0"/>
          </a:p>
          <a:p>
            <a:pPr lvl="1"/>
            <a:r>
              <a:rPr lang="en-US" altLang="ko-KR" dirty="0" smtClean="0"/>
              <a:t>“The </a:t>
            </a:r>
            <a:r>
              <a:rPr lang="en-US" altLang="ko-KR" dirty="0"/>
              <a:t>EHT-SIG (immediately after the U-SIG) in an EHT PPDU sent to multiple users shall have a common field and user-specific field(s).</a:t>
            </a:r>
          </a:p>
          <a:p>
            <a:pPr lvl="2"/>
            <a:r>
              <a:rPr lang="en-US" altLang="ko-KR" dirty="0" smtClean="0"/>
              <a:t>Special </a:t>
            </a:r>
            <a:r>
              <a:rPr lang="en-US" altLang="ko-KR" dirty="0"/>
              <a:t>case compressed modes (e.g., full BW MU-MIMO) are TBD</a:t>
            </a:r>
            <a:r>
              <a:rPr lang="en-US" altLang="ko-KR" dirty="0" smtClean="0"/>
              <a:t>.”</a:t>
            </a:r>
            <a:endParaRPr lang="en-US" altLang="ko-KR" dirty="0"/>
          </a:p>
          <a:p>
            <a:pPr lvl="1"/>
            <a:endParaRPr lang="en-US" altLang="ko-KR" dirty="0" smtClean="0"/>
          </a:p>
          <a:p>
            <a:pPr lvl="1"/>
            <a:endParaRPr lang="ko-KR" altLang="en-US" dirty="0"/>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3</a:t>
            </a:fld>
            <a:endParaRPr lang="en-US" altLang="ko-KR"/>
          </a:p>
        </p:txBody>
      </p:sp>
      <p:pic>
        <p:nvPicPr>
          <p:cNvPr id="8" name="그림 7"/>
          <p:cNvPicPr/>
          <p:nvPr/>
        </p:nvPicPr>
        <p:blipFill>
          <a:blip r:embed="rId2"/>
          <a:stretch>
            <a:fillRect/>
          </a:stretch>
        </p:blipFill>
        <p:spPr>
          <a:xfrm>
            <a:off x="1600200" y="3609340"/>
            <a:ext cx="6324600" cy="429260"/>
          </a:xfrm>
          <a:prstGeom prst="rect">
            <a:avLst/>
          </a:prstGeom>
        </p:spPr>
      </p:pic>
    </p:spTree>
    <p:extLst>
      <p:ext uri="{BB962C8B-B14F-4D97-AF65-F5344CB8AC3E}">
        <p14:creationId xmlns:p14="http://schemas.microsoft.com/office/powerpoint/2010/main" val="878243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Configuration of User-specific field(1/2)</a:t>
            </a:r>
            <a:endParaRPr lang="ko-KR" altLang="en-US"/>
          </a:p>
        </p:txBody>
      </p:sp>
      <p:sp>
        <p:nvSpPr>
          <p:cNvPr id="3" name="내용 개체 틀 2"/>
          <p:cNvSpPr>
            <a:spLocks noGrp="1"/>
          </p:cNvSpPr>
          <p:nvPr>
            <p:ph idx="1"/>
          </p:nvPr>
        </p:nvSpPr>
        <p:spPr/>
        <p:txBody>
          <a:bodyPr>
            <a:normAutofit lnSpcReduction="10000"/>
          </a:bodyPr>
          <a:lstStyle/>
          <a:p>
            <a:r>
              <a:rPr lang="en-US" altLang="ko-KR" dirty="0" smtClean="0"/>
              <a:t>According to passed motion, the EHT-SIG consists of the common field and the user-specific field in MU-PPDU.</a:t>
            </a:r>
          </a:p>
          <a:p>
            <a:pPr lvl="1"/>
            <a:r>
              <a:rPr lang="en-US" altLang="ko-KR" dirty="0" smtClean="0"/>
              <a:t>And, the user-specific field includes the information for multiple users. </a:t>
            </a:r>
          </a:p>
          <a:p>
            <a:pPr lvl="1"/>
            <a:r>
              <a:rPr lang="en-US" altLang="ko-KR" dirty="0" smtClean="0"/>
              <a:t>In 11ax, the user-specific field consists of user block fields that contain information for STAs that is used to decode their payloads.  </a:t>
            </a:r>
          </a:p>
          <a:p>
            <a:pPr lvl="2"/>
            <a:r>
              <a:rPr lang="en-US" altLang="ko-KR" dirty="0" smtClean="0"/>
              <a:t>The user block field is made up of 2 user fields. </a:t>
            </a:r>
          </a:p>
          <a:p>
            <a:pPr lvl="2"/>
            <a:endParaRPr lang="en-US" altLang="ko-KR" dirty="0"/>
          </a:p>
          <a:p>
            <a:r>
              <a:rPr lang="en-US" altLang="ko-KR" dirty="0" smtClean="0"/>
              <a:t>Since we consider the signaling way that is similar to 11ax in MU transmission, we can consider applying the same design way into the user-specific field of EHT-SIG.</a:t>
            </a:r>
            <a:endParaRPr lang="ko-KR" altLang="en-US" dirty="0"/>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4</a:t>
            </a:fld>
            <a:endParaRPr lang="en-US" altLang="ko-KR"/>
          </a:p>
        </p:txBody>
      </p:sp>
    </p:spTree>
    <p:extLst>
      <p:ext uri="{BB962C8B-B14F-4D97-AF65-F5344CB8AC3E}">
        <p14:creationId xmlns:p14="http://schemas.microsoft.com/office/powerpoint/2010/main" val="1542506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Configuration of User-specific </a:t>
            </a:r>
            <a:r>
              <a:rPr lang="en-US" altLang="ko-KR" dirty="0" smtClean="0"/>
              <a:t>field(2/2)</a:t>
            </a:r>
            <a:endParaRPr lang="ko-KR" altLang="en-US"/>
          </a:p>
        </p:txBody>
      </p:sp>
      <p:sp>
        <p:nvSpPr>
          <p:cNvPr id="3" name="내용 개체 틀 2"/>
          <p:cNvSpPr>
            <a:spLocks noGrp="1"/>
          </p:cNvSpPr>
          <p:nvPr>
            <p:ph idx="1"/>
          </p:nvPr>
        </p:nvSpPr>
        <p:spPr/>
        <p:txBody>
          <a:bodyPr/>
          <a:lstStyle/>
          <a:p>
            <a:r>
              <a:rPr lang="en-US" altLang="ko-KR" dirty="0"/>
              <a:t>The </a:t>
            </a:r>
            <a:r>
              <a:rPr lang="en-US" altLang="ko-KR" sz="2000" dirty="0"/>
              <a:t>common field includes tail bits enabling the receiver to immediately decode </a:t>
            </a:r>
            <a:r>
              <a:rPr lang="en-US" altLang="ko-KR" sz="2000" dirty="0" smtClean="0"/>
              <a:t>this field. </a:t>
            </a:r>
            <a:endParaRPr lang="en-US" altLang="ko-KR" sz="2000" dirty="0"/>
          </a:p>
          <a:p>
            <a:r>
              <a:rPr lang="en-US" altLang="ko-KR" sz="2000" dirty="0"/>
              <a:t>The user-specific field is </a:t>
            </a:r>
            <a:r>
              <a:rPr lang="en-US" altLang="ko-KR" sz="2000" dirty="0" smtClean="0"/>
              <a:t>consists of 2-user block fields</a:t>
            </a:r>
            <a:r>
              <a:rPr lang="en-US" altLang="ko-KR" sz="2000" dirty="0"/>
              <a:t>, where each block </a:t>
            </a:r>
            <a:r>
              <a:rPr lang="en-US" altLang="ko-KR" sz="2000" dirty="0" smtClean="0"/>
              <a:t>field contains a </a:t>
            </a:r>
            <a:r>
              <a:rPr lang="en-US" altLang="ko-KR" sz="2000" dirty="0"/>
              <a:t>CRC. </a:t>
            </a:r>
            <a:endParaRPr lang="en-US" altLang="ko-KR" sz="2000" dirty="0" smtClean="0"/>
          </a:p>
          <a:p>
            <a:pPr lvl="1"/>
            <a:r>
              <a:rPr lang="en-US" altLang="ko-KR" sz="1800" dirty="0" smtClean="0"/>
              <a:t>Each block field includes tail bits that enable </a:t>
            </a:r>
            <a:r>
              <a:rPr lang="en-US" altLang="ko-KR" sz="1800" dirty="0"/>
              <a:t>the receiver to decode that block </a:t>
            </a:r>
            <a:r>
              <a:rPr lang="en-US" altLang="ko-KR" sz="1800" dirty="0" smtClean="0"/>
              <a:t>field without </a:t>
            </a:r>
            <a:r>
              <a:rPr lang="en-US" altLang="ko-KR" sz="1800" dirty="0"/>
              <a:t>waiting </a:t>
            </a:r>
            <a:r>
              <a:rPr lang="en-US" altLang="ko-KR" sz="1800" dirty="0" smtClean="0"/>
              <a:t>until the </a:t>
            </a:r>
            <a:r>
              <a:rPr lang="en-US" altLang="ko-KR" sz="1800" dirty="0"/>
              <a:t>end of </a:t>
            </a:r>
            <a:r>
              <a:rPr lang="en-US" altLang="ko-KR" sz="1800" dirty="0" smtClean="0"/>
              <a:t>EHT-SIG.</a:t>
            </a:r>
          </a:p>
          <a:p>
            <a:pPr lvl="1"/>
            <a:r>
              <a:rPr lang="en-US" altLang="ko-KR" sz="1800" dirty="0" smtClean="0"/>
              <a:t>The performance of the user block field consists of 2-user fields has been verified in 11ax TG[2]. </a:t>
            </a:r>
          </a:p>
          <a:p>
            <a:pPr lvl="1"/>
            <a:endParaRPr lang="en-US" altLang="ko-KR" dirty="0"/>
          </a:p>
          <a:p>
            <a:endParaRPr lang="ko-KR" altLang="en-US" dirty="0"/>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5</a:t>
            </a:fld>
            <a:endParaRPr lang="en-US" altLang="ko-KR"/>
          </a:p>
        </p:txBody>
      </p:sp>
      <p:grpSp>
        <p:nvGrpSpPr>
          <p:cNvPr id="28" name="Group 14"/>
          <p:cNvGrpSpPr/>
          <p:nvPr/>
        </p:nvGrpSpPr>
        <p:grpSpPr>
          <a:xfrm>
            <a:off x="1371600" y="4426549"/>
            <a:ext cx="6415393" cy="1909803"/>
            <a:chOff x="2133601" y="2419696"/>
            <a:chExt cx="6415393" cy="1909803"/>
          </a:xfrm>
        </p:grpSpPr>
        <p:cxnSp>
          <p:nvCxnSpPr>
            <p:cNvPr id="29" name="Straight Arrow Connector 54"/>
            <p:cNvCxnSpPr/>
            <p:nvPr/>
          </p:nvCxnSpPr>
          <p:spPr bwMode="auto">
            <a:xfrm>
              <a:off x="3000281" y="2553977"/>
              <a:ext cx="556606" cy="1"/>
            </a:xfrm>
            <a:prstGeom prst="straightConnector1">
              <a:avLst/>
            </a:prstGeom>
            <a:solidFill>
              <a:schemeClr val="accent1"/>
            </a:solidFill>
            <a:ln w="12700" cap="flat" cmpd="sng" algn="ctr">
              <a:solidFill>
                <a:schemeClr val="tx1"/>
              </a:solidFill>
              <a:prstDash val="solid"/>
              <a:round/>
              <a:headEnd type="stealth" w="med" len="med"/>
              <a:tailEnd type="none"/>
            </a:ln>
            <a:effectLst/>
          </p:spPr>
        </p:cxnSp>
        <p:sp>
          <p:nvSpPr>
            <p:cNvPr id="30" name="Rectangle 57"/>
            <p:cNvSpPr/>
            <p:nvPr/>
          </p:nvSpPr>
          <p:spPr>
            <a:xfrm>
              <a:off x="2989794" y="2707866"/>
              <a:ext cx="909964" cy="3048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3988650" y="2419696"/>
              <a:ext cx="1972836" cy="246221"/>
            </a:xfrm>
            <a:prstGeom prst="rect">
              <a:avLst/>
            </a:prstGeom>
            <a:noFill/>
          </p:spPr>
          <p:txBody>
            <a:bodyPr wrap="square" rtlCol="0">
              <a:spAutoFit/>
            </a:bodyPr>
            <a:lstStyle/>
            <a:p>
              <a:pPr algn="ctr"/>
              <a:r>
                <a:rPr lang="en-US" sz="1000" dirty="0" smtClean="0">
                  <a:latin typeface="Trebuchet MS" panose="020B0603020202020204" pitchFamily="34" charset="0"/>
                </a:rPr>
                <a:t>EHT-SIG content channel </a:t>
              </a:r>
              <a:endParaRPr lang="en-US" sz="1000" dirty="0">
                <a:latin typeface="Trebuchet MS" panose="020B0603020202020204" pitchFamily="34" charset="0"/>
              </a:endParaRPr>
            </a:p>
          </p:txBody>
        </p:sp>
        <p:cxnSp>
          <p:nvCxnSpPr>
            <p:cNvPr id="32" name="Straight Arrow Connector 61"/>
            <p:cNvCxnSpPr/>
            <p:nvPr/>
          </p:nvCxnSpPr>
          <p:spPr bwMode="auto">
            <a:xfrm flipH="1">
              <a:off x="6054986" y="2535857"/>
              <a:ext cx="744700" cy="0"/>
            </a:xfrm>
            <a:prstGeom prst="straightConnector1">
              <a:avLst/>
            </a:prstGeom>
            <a:solidFill>
              <a:schemeClr val="accent1"/>
            </a:solidFill>
            <a:ln w="12700" cap="flat" cmpd="sng" algn="ctr">
              <a:solidFill>
                <a:schemeClr val="tx1"/>
              </a:solidFill>
              <a:prstDash val="solid"/>
              <a:round/>
              <a:headEnd type="stealth" w="med" len="med"/>
              <a:tailEnd type="none"/>
            </a:ln>
            <a:effectLst/>
          </p:spPr>
        </p:cxnSp>
        <p:sp>
          <p:nvSpPr>
            <p:cNvPr id="33" name="TextBox 32"/>
            <p:cNvSpPr txBox="1"/>
            <p:nvPr/>
          </p:nvSpPr>
          <p:spPr>
            <a:xfrm>
              <a:off x="2925591" y="3012666"/>
              <a:ext cx="1054695" cy="246221"/>
            </a:xfrm>
            <a:prstGeom prst="rect">
              <a:avLst/>
            </a:prstGeom>
            <a:noFill/>
          </p:spPr>
          <p:txBody>
            <a:bodyPr wrap="square" rtlCol="0">
              <a:spAutoFit/>
            </a:bodyPr>
            <a:lstStyle/>
            <a:p>
              <a:r>
                <a:rPr lang="en-US" sz="1000" dirty="0" smtClean="0"/>
                <a:t>Common field</a:t>
              </a:r>
              <a:endParaRPr lang="en-US" sz="1000" dirty="0"/>
            </a:p>
          </p:txBody>
        </p:sp>
        <p:sp>
          <p:nvSpPr>
            <p:cNvPr id="34" name="TextBox 33"/>
            <p:cNvSpPr txBox="1"/>
            <p:nvPr/>
          </p:nvSpPr>
          <p:spPr>
            <a:xfrm>
              <a:off x="4622916" y="2997842"/>
              <a:ext cx="1414770" cy="246221"/>
            </a:xfrm>
            <a:prstGeom prst="rect">
              <a:avLst/>
            </a:prstGeom>
            <a:noFill/>
          </p:spPr>
          <p:txBody>
            <a:bodyPr wrap="square" rtlCol="0">
              <a:spAutoFit/>
            </a:bodyPr>
            <a:lstStyle/>
            <a:p>
              <a:pPr algn="ctr"/>
              <a:r>
                <a:rPr lang="en-US" sz="1000" dirty="0" smtClean="0"/>
                <a:t>User-specific field</a:t>
              </a:r>
              <a:endParaRPr lang="en-US" sz="1000" dirty="0"/>
            </a:p>
          </p:txBody>
        </p:sp>
        <p:sp>
          <p:nvSpPr>
            <p:cNvPr id="35" name="Rectangle 29"/>
            <p:cNvSpPr/>
            <p:nvPr/>
          </p:nvSpPr>
          <p:spPr bwMode="auto">
            <a:xfrm>
              <a:off x="4267200" y="3619288"/>
              <a:ext cx="1103375" cy="37742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2</a:t>
              </a:r>
              <a:r>
                <a:rPr lang="en-US" dirty="0" smtClean="0"/>
                <a:t> users + CRC + Tail</a:t>
              </a:r>
              <a:endParaRPr kumimoji="0" lang="en-US" i="0" u="none" strike="noStrike" cap="none" normalizeH="0" baseline="0" dirty="0" smtClean="0">
                <a:ln>
                  <a:noFill/>
                </a:ln>
                <a:solidFill>
                  <a:schemeClr val="tx1"/>
                </a:solidFill>
                <a:effectLst/>
              </a:endParaRPr>
            </a:p>
          </p:txBody>
        </p:sp>
        <p:sp>
          <p:nvSpPr>
            <p:cNvPr id="36" name="TextBox 42"/>
            <p:cNvSpPr txBox="1"/>
            <p:nvPr/>
          </p:nvSpPr>
          <p:spPr>
            <a:xfrm>
              <a:off x="6597380" y="3320443"/>
              <a:ext cx="786462" cy="707886"/>
            </a:xfrm>
            <a:prstGeom prst="rect">
              <a:avLst/>
            </a:prstGeom>
            <a:noFill/>
          </p:spPr>
          <p:txBody>
            <a:bodyPr wrap="square" rtlCol="0">
              <a:spAutoFit/>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US" sz="4000" dirty="0" smtClean="0"/>
                <a:t>…</a:t>
              </a:r>
              <a:endParaRPr lang="en-US" sz="4000" dirty="0"/>
            </a:p>
          </p:txBody>
        </p:sp>
        <p:sp>
          <p:nvSpPr>
            <p:cNvPr id="37" name="Rectangle 31"/>
            <p:cNvSpPr/>
            <p:nvPr/>
          </p:nvSpPr>
          <p:spPr bwMode="auto">
            <a:xfrm>
              <a:off x="5370575" y="3619207"/>
              <a:ext cx="1122076" cy="37751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2</a:t>
              </a:r>
              <a:r>
                <a:rPr lang="en-US" dirty="0" smtClean="0"/>
                <a:t> users + CRC + Tail</a:t>
              </a:r>
              <a:endParaRPr kumimoji="0" lang="en-US" i="0" u="none" strike="noStrike" cap="none" normalizeH="0" baseline="0" dirty="0" smtClean="0">
                <a:ln>
                  <a:noFill/>
                </a:ln>
                <a:solidFill>
                  <a:schemeClr val="tx1"/>
                </a:solidFill>
                <a:effectLst/>
              </a:endParaRPr>
            </a:p>
          </p:txBody>
        </p:sp>
        <p:sp>
          <p:nvSpPr>
            <p:cNvPr id="38" name="Rectangle 32"/>
            <p:cNvSpPr/>
            <p:nvPr/>
          </p:nvSpPr>
          <p:spPr bwMode="auto">
            <a:xfrm>
              <a:off x="7239001" y="3619289"/>
              <a:ext cx="1309993" cy="377428"/>
            </a:xfrm>
            <a:prstGeom prst="rect">
              <a:avLst/>
            </a:prstGeom>
            <a:solidFill>
              <a:srgbClr val="FFFF00"/>
            </a:solidFill>
            <a:ln w="12700" cap="flat" cmpd="sng" algn="ctr">
              <a:solidFill>
                <a:schemeClr val="tx2"/>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2"/>
                  </a:solidFill>
                  <a:effectLst/>
                  <a:latin typeface="Times New Roman" pitchFamily="18" charset="0"/>
                </a:rPr>
                <a:t>1/2 users + CRC +</a:t>
              </a:r>
              <a:r>
                <a:rPr kumimoji="0" lang="en-US" i="0" u="none" strike="noStrike" cap="none" normalizeH="0" dirty="0" smtClean="0">
                  <a:ln>
                    <a:noFill/>
                  </a:ln>
                  <a:solidFill>
                    <a:schemeClr val="tx2"/>
                  </a:solidFill>
                  <a:effectLst/>
                  <a:latin typeface="Times New Roman" pitchFamily="18" charset="0"/>
                </a:rPr>
                <a:t> Tail</a:t>
              </a:r>
              <a:endParaRPr kumimoji="0" lang="en-US" i="0" u="none" strike="noStrike" cap="none" normalizeH="0" baseline="0" dirty="0" smtClean="0">
                <a:ln>
                  <a:noFill/>
                </a:ln>
                <a:solidFill>
                  <a:schemeClr val="tx2"/>
                </a:solidFill>
                <a:effectLst/>
                <a:latin typeface="Times New Roman" pitchFamily="18" charset="0"/>
              </a:endParaRPr>
            </a:p>
          </p:txBody>
        </p:sp>
        <p:cxnSp>
          <p:nvCxnSpPr>
            <p:cNvPr id="39" name="Straight Arrow Connector 7"/>
            <p:cNvCxnSpPr/>
            <p:nvPr/>
          </p:nvCxnSpPr>
          <p:spPr bwMode="auto">
            <a:xfrm flipH="1">
              <a:off x="2209800" y="3090886"/>
              <a:ext cx="732356" cy="469082"/>
            </a:xfrm>
            <a:prstGeom prst="straightConnector1">
              <a:avLst/>
            </a:prstGeom>
            <a:solidFill>
              <a:schemeClr val="accent1"/>
            </a:solidFill>
            <a:ln w="19050" cap="flat" cmpd="sng" algn="ctr">
              <a:solidFill>
                <a:schemeClr val="tx1"/>
              </a:solidFill>
              <a:prstDash val="solid"/>
              <a:round/>
              <a:headEnd type="none" w="sm" len="sm"/>
              <a:tailEnd type="stealth" w="lg" len="lg"/>
            </a:ln>
            <a:effectLst/>
          </p:spPr>
        </p:cxnSp>
        <p:sp>
          <p:nvSpPr>
            <p:cNvPr id="40" name="Rectangle 35"/>
            <p:cNvSpPr/>
            <p:nvPr/>
          </p:nvSpPr>
          <p:spPr>
            <a:xfrm>
              <a:off x="2133601" y="3624948"/>
              <a:ext cx="2133600" cy="371769"/>
            </a:xfrm>
            <a:prstGeom prst="rect">
              <a:avLst/>
            </a:prstGeom>
            <a:solidFill>
              <a:srgbClr val="92D05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Common bits  (+ CRC) +Tail</a:t>
              </a:r>
              <a:endParaRPr lang="en-US" dirty="0">
                <a:solidFill>
                  <a:schemeClr val="tx1"/>
                </a:solidFill>
              </a:endParaRPr>
            </a:p>
          </p:txBody>
        </p:sp>
        <p:cxnSp>
          <p:nvCxnSpPr>
            <p:cNvPr id="41" name="Straight Arrow Connector 37"/>
            <p:cNvCxnSpPr/>
            <p:nvPr/>
          </p:nvCxnSpPr>
          <p:spPr bwMode="auto">
            <a:xfrm>
              <a:off x="7069471" y="3044828"/>
              <a:ext cx="1330415" cy="491901"/>
            </a:xfrm>
            <a:prstGeom prst="straightConnector1">
              <a:avLst/>
            </a:prstGeom>
            <a:solidFill>
              <a:schemeClr val="accent1"/>
            </a:solidFill>
            <a:ln w="19050" cap="flat" cmpd="sng" algn="ctr">
              <a:solidFill>
                <a:schemeClr val="tx1"/>
              </a:solidFill>
              <a:prstDash val="solid"/>
              <a:round/>
              <a:headEnd type="none" w="sm" len="sm"/>
              <a:tailEnd type="stealth" w="lg" len="lg"/>
            </a:ln>
            <a:effectLst/>
          </p:spPr>
        </p:cxnSp>
        <p:sp>
          <p:nvSpPr>
            <p:cNvPr id="42" name="TextBox 41"/>
            <p:cNvSpPr txBox="1"/>
            <p:nvPr/>
          </p:nvSpPr>
          <p:spPr>
            <a:xfrm>
              <a:off x="4375941" y="4038600"/>
              <a:ext cx="1039067" cy="276999"/>
            </a:xfrm>
            <a:prstGeom prst="rect">
              <a:avLst/>
            </a:prstGeom>
            <a:noFill/>
          </p:spPr>
          <p:txBody>
            <a:bodyPr wrap="none" rtlCol="0">
              <a:spAutoFit/>
            </a:bodyPr>
            <a:lstStyle/>
            <a:p>
              <a:r>
                <a:rPr lang="en-US" dirty="0" smtClean="0"/>
                <a:t>1 BCC Block</a:t>
              </a:r>
              <a:endParaRPr lang="en-US" dirty="0"/>
            </a:p>
          </p:txBody>
        </p:sp>
        <p:sp>
          <p:nvSpPr>
            <p:cNvPr id="43" name="TextBox 42"/>
            <p:cNvSpPr txBox="1"/>
            <p:nvPr/>
          </p:nvSpPr>
          <p:spPr>
            <a:xfrm>
              <a:off x="5406992" y="4052500"/>
              <a:ext cx="1039067" cy="276999"/>
            </a:xfrm>
            <a:prstGeom prst="rect">
              <a:avLst/>
            </a:prstGeom>
            <a:noFill/>
          </p:spPr>
          <p:txBody>
            <a:bodyPr wrap="none" rtlCol="0">
              <a:spAutoFit/>
            </a:bodyPr>
            <a:lstStyle/>
            <a:p>
              <a:r>
                <a:rPr lang="en-US" dirty="0" smtClean="0"/>
                <a:t>1 BCC Block</a:t>
              </a:r>
              <a:endParaRPr lang="en-US" dirty="0"/>
            </a:p>
          </p:txBody>
        </p:sp>
        <p:sp>
          <p:nvSpPr>
            <p:cNvPr id="44" name="Rectangle 57"/>
            <p:cNvSpPr/>
            <p:nvPr/>
          </p:nvSpPr>
          <p:spPr>
            <a:xfrm>
              <a:off x="3893466" y="2709153"/>
              <a:ext cx="3041841" cy="3048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267201" y="3334096"/>
              <a:ext cx="1123038" cy="246221"/>
            </a:xfrm>
            <a:prstGeom prst="rect">
              <a:avLst/>
            </a:prstGeom>
            <a:noFill/>
          </p:spPr>
          <p:txBody>
            <a:bodyPr wrap="square" rtlCol="0">
              <a:spAutoFit/>
            </a:bodyPr>
            <a:lstStyle/>
            <a:p>
              <a:pPr algn="ctr"/>
              <a:r>
                <a:rPr lang="en-US" sz="1000" dirty="0" smtClean="0">
                  <a:latin typeface="Trebuchet MS" panose="020B0603020202020204" pitchFamily="34" charset="0"/>
                </a:rPr>
                <a:t>User block field</a:t>
              </a:r>
              <a:endParaRPr lang="en-US" sz="1000" dirty="0">
                <a:latin typeface="Trebuchet MS" panose="020B0603020202020204" pitchFamily="34" charset="0"/>
              </a:endParaRPr>
            </a:p>
          </p:txBody>
        </p:sp>
      </p:grpSp>
      <p:sp>
        <p:nvSpPr>
          <p:cNvPr id="45" name="TextBox 44"/>
          <p:cNvSpPr txBox="1"/>
          <p:nvPr/>
        </p:nvSpPr>
        <p:spPr>
          <a:xfrm>
            <a:off x="6755942" y="6047601"/>
            <a:ext cx="1039067" cy="276999"/>
          </a:xfrm>
          <a:prstGeom prst="rect">
            <a:avLst/>
          </a:prstGeom>
          <a:noFill/>
        </p:spPr>
        <p:txBody>
          <a:bodyPr wrap="none" rtlCol="0">
            <a:spAutoFit/>
          </a:bodyPr>
          <a:lstStyle/>
          <a:p>
            <a:r>
              <a:rPr lang="en-US" dirty="0" smtClean="0"/>
              <a:t>1 BCC Block</a:t>
            </a:r>
            <a:endParaRPr lang="en-US" dirty="0"/>
          </a:p>
        </p:txBody>
      </p:sp>
      <p:sp>
        <p:nvSpPr>
          <p:cNvPr id="46" name="TextBox 45"/>
          <p:cNvSpPr txBox="1"/>
          <p:nvPr/>
        </p:nvSpPr>
        <p:spPr>
          <a:xfrm>
            <a:off x="2109177" y="6054550"/>
            <a:ext cx="1039067" cy="276999"/>
          </a:xfrm>
          <a:prstGeom prst="rect">
            <a:avLst/>
          </a:prstGeom>
          <a:noFill/>
        </p:spPr>
        <p:txBody>
          <a:bodyPr wrap="none" rtlCol="0">
            <a:spAutoFit/>
          </a:bodyPr>
          <a:lstStyle/>
          <a:p>
            <a:r>
              <a:rPr lang="en-US" dirty="0" smtClean="0"/>
              <a:t>1 BCC Block</a:t>
            </a:r>
            <a:endParaRPr lang="en-US" dirty="0"/>
          </a:p>
        </p:txBody>
      </p:sp>
    </p:spTree>
    <p:extLst>
      <p:ext uri="{BB962C8B-B14F-4D97-AF65-F5344CB8AC3E}">
        <p14:creationId xmlns:p14="http://schemas.microsoft.com/office/powerpoint/2010/main" val="3871679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Signaling of spatial stream</a:t>
            </a:r>
            <a:endParaRPr lang="ko-KR" altLang="en-US" dirty="0"/>
          </a:p>
        </p:txBody>
      </p:sp>
      <p:sp>
        <p:nvSpPr>
          <p:cNvPr id="3" name="내용 개체 틀 2"/>
          <p:cNvSpPr>
            <a:spLocks noGrp="1"/>
          </p:cNvSpPr>
          <p:nvPr>
            <p:ph idx="1"/>
          </p:nvPr>
        </p:nvSpPr>
        <p:spPr/>
        <p:txBody>
          <a:bodyPr>
            <a:normAutofit fontScale="85000" lnSpcReduction="20000"/>
          </a:bodyPr>
          <a:lstStyle/>
          <a:p>
            <a:r>
              <a:rPr lang="en-US" altLang="ko-KR" dirty="0" smtClean="0"/>
              <a:t>In 11ax MU PPDU, the number of spatial streams are indicated from HE-SIGB. </a:t>
            </a:r>
          </a:p>
          <a:p>
            <a:pPr lvl="1"/>
            <a:r>
              <a:rPr lang="en-US" altLang="ko-KR" dirty="0" smtClean="0"/>
              <a:t>In MU transmission, a field of user field in HE-SIGB is used and this field is defined differently according to MU-MIMO allocation. </a:t>
            </a:r>
          </a:p>
          <a:p>
            <a:pPr lvl="2"/>
            <a:r>
              <a:rPr lang="en-US" altLang="ko-KR" dirty="0"/>
              <a:t>a non-MU-MIMO allocation</a:t>
            </a:r>
          </a:p>
          <a:p>
            <a:pPr lvl="2"/>
            <a:endParaRPr lang="en-US" altLang="ko-KR" dirty="0" smtClean="0"/>
          </a:p>
          <a:p>
            <a:pPr lvl="2"/>
            <a:endParaRPr lang="en-US" altLang="ko-KR" dirty="0"/>
          </a:p>
          <a:p>
            <a:pPr lvl="2"/>
            <a:endParaRPr lang="en-US" altLang="ko-KR" dirty="0" smtClean="0"/>
          </a:p>
          <a:p>
            <a:pPr lvl="2"/>
            <a:endParaRPr lang="en-US" altLang="ko-KR" dirty="0" smtClean="0"/>
          </a:p>
          <a:p>
            <a:pPr lvl="2"/>
            <a:r>
              <a:rPr lang="en-US" altLang="ko-KR" dirty="0" smtClean="0"/>
              <a:t>a MU-MIMO allocation</a:t>
            </a:r>
          </a:p>
          <a:p>
            <a:pPr lvl="2"/>
            <a:endParaRPr lang="en-US" altLang="ko-KR" dirty="0"/>
          </a:p>
          <a:p>
            <a:pPr lvl="2"/>
            <a:endParaRPr lang="en-US" altLang="ko-KR" dirty="0" smtClean="0"/>
          </a:p>
          <a:p>
            <a:pPr lvl="2"/>
            <a:endParaRPr lang="en-US" altLang="ko-KR" dirty="0"/>
          </a:p>
          <a:p>
            <a:pPr lvl="1"/>
            <a:endParaRPr lang="en-US" altLang="ko-KR" dirty="0" smtClean="0"/>
          </a:p>
          <a:p>
            <a:r>
              <a:rPr lang="en-US" altLang="ko-KR" dirty="0" smtClean="0"/>
              <a:t>Similar to 11ax, the information for the number of spatial streams are indicated by using a subfield of user field in user-specific field of EHT-SIG field in MU-PPDU.</a:t>
            </a:r>
            <a:endParaRPr lang="ko-KR" altLang="en-US"/>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6</a:t>
            </a:fld>
            <a:endParaRPr lang="en-US" altLang="ko-KR"/>
          </a:p>
        </p:txBody>
      </p:sp>
      <p:pic>
        <p:nvPicPr>
          <p:cNvPr id="8" name="그림 7"/>
          <p:cNvPicPr>
            <a:picLocks noChangeAspect="1"/>
          </p:cNvPicPr>
          <p:nvPr/>
        </p:nvPicPr>
        <p:blipFill>
          <a:blip r:embed="rId2"/>
          <a:stretch>
            <a:fillRect/>
          </a:stretch>
        </p:blipFill>
        <p:spPr>
          <a:xfrm>
            <a:off x="1814818" y="3024936"/>
            <a:ext cx="4528434" cy="785064"/>
          </a:xfrm>
          <a:prstGeom prst="rect">
            <a:avLst/>
          </a:prstGeom>
        </p:spPr>
      </p:pic>
      <p:pic>
        <p:nvPicPr>
          <p:cNvPr id="9" name="그림 8"/>
          <p:cNvPicPr>
            <a:picLocks noChangeAspect="1"/>
          </p:cNvPicPr>
          <p:nvPr/>
        </p:nvPicPr>
        <p:blipFill>
          <a:blip r:embed="rId3"/>
          <a:stretch>
            <a:fillRect/>
          </a:stretch>
        </p:blipFill>
        <p:spPr>
          <a:xfrm>
            <a:off x="1862244" y="4189413"/>
            <a:ext cx="4433582" cy="543084"/>
          </a:xfrm>
          <a:prstGeom prst="rect">
            <a:avLst/>
          </a:prstGeom>
        </p:spPr>
      </p:pic>
    </p:spTree>
    <p:extLst>
      <p:ext uri="{BB962C8B-B14F-4D97-AF65-F5344CB8AC3E}">
        <p14:creationId xmlns:p14="http://schemas.microsoft.com/office/powerpoint/2010/main" val="4264949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Spatial stream configuration field</a:t>
            </a:r>
            <a:endParaRPr lang="ko-KR" altLang="en-US" dirty="0"/>
          </a:p>
        </p:txBody>
      </p:sp>
      <p:sp>
        <p:nvSpPr>
          <p:cNvPr id="3" name="내용 개체 틀 2"/>
          <p:cNvSpPr>
            <a:spLocks noGrp="1"/>
          </p:cNvSpPr>
          <p:nvPr>
            <p:ph idx="1"/>
          </p:nvPr>
        </p:nvSpPr>
        <p:spPr/>
        <p:txBody>
          <a:bodyPr>
            <a:normAutofit fontScale="85000" lnSpcReduction="20000"/>
          </a:bodyPr>
          <a:lstStyle/>
          <a:p>
            <a:r>
              <a:rPr lang="en-US" altLang="ko-KR" dirty="0" smtClean="0"/>
              <a:t>For MU-MIMO allocation, the number of spatial streams allocated to STA can be indicated by the spatial stream configuration field in the user field. </a:t>
            </a:r>
          </a:p>
          <a:p>
            <a:pPr lvl="1"/>
            <a:r>
              <a:rPr lang="en-US" altLang="ko-KR" dirty="0" smtClean="0"/>
              <a:t>The spatial stream configuration field can be configured by considering the following included in passed motions. </a:t>
            </a:r>
          </a:p>
          <a:p>
            <a:pPr lvl="2"/>
            <a:r>
              <a:rPr lang="en-US" altLang="ko-KR" dirty="0" smtClean="0"/>
              <a:t>Total number of spatial streams : 16 </a:t>
            </a:r>
          </a:p>
          <a:p>
            <a:pPr lvl="2"/>
            <a:r>
              <a:rPr lang="en-US" altLang="ko-KR" dirty="0" smtClean="0"/>
              <a:t>Maximum number of users for MU-MIMO : 8</a:t>
            </a:r>
          </a:p>
          <a:p>
            <a:pPr lvl="2"/>
            <a:r>
              <a:rPr lang="en-GB" altLang="ko-KR" dirty="0"/>
              <a:t>T</a:t>
            </a:r>
            <a:r>
              <a:rPr lang="en-GB" altLang="ko-KR" dirty="0" smtClean="0"/>
              <a:t>he </a:t>
            </a:r>
            <a:r>
              <a:rPr lang="en-GB" altLang="ko-KR" dirty="0"/>
              <a:t>maximum number of Spatial Streams allocated to each MU-MIMO scheduled </a:t>
            </a:r>
            <a:r>
              <a:rPr lang="en-GB" altLang="ko-KR" dirty="0" smtClean="0"/>
              <a:t>STA : 4</a:t>
            </a:r>
            <a:endParaRPr lang="en-US" altLang="ko-KR" dirty="0" smtClean="0"/>
          </a:p>
          <a:p>
            <a:pPr lvl="3"/>
            <a:endParaRPr lang="en-US" altLang="ko-KR" dirty="0" smtClean="0"/>
          </a:p>
          <a:p>
            <a:pPr lvl="1"/>
            <a:r>
              <a:rPr lang="en-US" altLang="ko-KR" dirty="0" smtClean="0"/>
              <a:t>As shown in the appendix, taking account of all cases(i.e., all combinations of the number of users and the number of spatial streams), it can be indicated by using the 6bits information. </a:t>
            </a:r>
          </a:p>
          <a:p>
            <a:pPr lvl="2"/>
            <a:r>
              <a:rPr lang="en-US" altLang="ko-KR" dirty="0" smtClean="0"/>
              <a:t>The required maximum number of indications is </a:t>
            </a:r>
            <a:r>
              <a:rPr lang="en-US" altLang="ko-KR" dirty="0" smtClean="0"/>
              <a:t>54 </a:t>
            </a:r>
            <a:r>
              <a:rPr lang="en-US" altLang="ko-KR" dirty="0" smtClean="0"/>
              <a:t>when </a:t>
            </a:r>
            <a:r>
              <a:rPr lang="en-US" altLang="ko-KR" dirty="0" err="1" smtClean="0"/>
              <a:t>N_user</a:t>
            </a:r>
            <a:r>
              <a:rPr lang="en-US" altLang="ko-KR" dirty="0" smtClean="0"/>
              <a:t> is 6.</a:t>
            </a:r>
          </a:p>
          <a:p>
            <a:pPr lvl="1"/>
            <a:r>
              <a:rPr lang="en-US" altLang="ko-KR" dirty="0" smtClean="0"/>
              <a:t>Therefore, to indicate the assigned number of the spatial streams to STA for MU-MIMO, the spatial stream configuration field in the user field consists of 6bits. </a:t>
            </a:r>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7</a:t>
            </a:fld>
            <a:endParaRPr lang="en-US" altLang="ko-KR"/>
          </a:p>
        </p:txBody>
      </p:sp>
    </p:spTree>
    <p:extLst>
      <p:ext uri="{BB962C8B-B14F-4D97-AF65-F5344CB8AC3E}">
        <p14:creationId xmlns:p14="http://schemas.microsoft.com/office/powerpoint/2010/main" val="1350197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Summary </a:t>
            </a:r>
            <a:endParaRPr lang="ko-KR" altLang="en-US"/>
          </a:p>
        </p:txBody>
      </p:sp>
      <p:sp>
        <p:nvSpPr>
          <p:cNvPr id="3" name="내용 개체 틀 2"/>
          <p:cNvSpPr>
            <a:spLocks noGrp="1"/>
          </p:cNvSpPr>
          <p:nvPr>
            <p:ph idx="1"/>
          </p:nvPr>
        </p:nvSpPr>
        <p:spPr/>
        <p:txBody>
          <a:bodyPr>
            <a:normAutofit lnSpcReduction="10000"/>
          </a:bodyPr>
          <a:lstStyle/>
          <a:p>
            <a:r>
              <a:rPr lang="en-US" altLang="ko-KR" dirty="0" smtClean="0"/>
              <a:t>The User-specific field of EHT-SIG in MU-PPDU can be configured with a user block field like 11ax. </a:t>
            </a:r>
          </a:p>
          <a:p>
            <a:pPr lvl="1"/>
            <a:r>
              <a:rPr lang="en-US" altLang="ko-KR" dirty="0" smtClean="0"/>
              <a:t>By taking into account the overhead, performance and decoding complexity, the user block field can be made up of 2 user fields .</a:t>
            </a:r>
          </a:p>
          <a:p>
            <a:pPr lvl="1"/>
            <a:endParaRPr lang="en-US" altLang="ko-KR" dirty="0" smtClean="0"/>
          </a:p>
          <a:p>
            <a:r>
              <a:rPr lang="en-US" altLang="ko-KR" dirty="0" smtClean="0"/>
              <a:t>The information for the number of spatial streams in MU-PPDU is contained in the user field of the user-specific field in EHT-SIG. </a:t>
            </a:r>
          </a:p>
          <a:p>
            <a:pPr lvl="1"/>
            <a:r>
              <a:rPr lang="en-US" altLang="ko-KR" dirty="0" smtClean="0"/>
              <a:t>For MU-MIMO operation</a:t>
            </a:r>
            <a:r>
              <a:rPr lang="en-US" altLang="ko-KR" dirty="0"/>
              <a:t>, </a:t>
            </a:r>
            <a:r>
              <a:rPr lang="en-US" altLang="ko-KR" dirty="0" smtClean="0"/>
              <a:t>the spatial stream configuration field of user field is used to indicate the allocated number </a:t>
            </a:r>
            <a:r>
              <a:rPr lang="en-US" altLang="ko-KR" dirty="0"/>
              <a:t>of spatial </a:t>
            </a:r>
            <a:r>
              <a:rPr lang="en-US" altLang="ko-KR" dirty="0" smtClean="0"/>
              <a:t>streams to STA.</a:t>
            </a:r>
          </a:p>
          <a:p>
            <a:pPr lvl="1"/>
            <a:r>
              <a:rPr lang="en-US" altLang="ko-KR" dirty="0" smtClean="0"/>
              <a:t>And</a:t>
            </a:r>
            <a:r>
              <a:rPr lang="en-US" altLang="ko-KR" dirty="0"/>
              <a:t>, the spatial stream configuration field </a:t>
            </a:r>
            <a:r>
              <a:rPr lang="en-US" altLang="ko-KR" dirty="0" smtClean="0"/>
              <a:t>consists of 6bits. </a:t>
            </a:r>
          </a:p>
          <a:p>
            <a:endParaRPr lang="ko-KR" altLang="en-US" dirty="0"/>
          </a:p>
        </p:txBody>
      </p:sp>
      <p:sp>
        <p:nvSpPr>
          <p:cNvPr id="4" name="날짜 개체 틀 3"/>
          <p:cNvSpPr>
            <a:spLocks noGrp="1"/>
          </p:cNvSpPr>
          <p:nvPr>
            <p:ph type="dt" sz="half" idx="2"/>
          </p:nvPr>
        </p:nvSpPr>
        <p:spPr/>
        <p:txBody>
          <a:bodyPr/>
          <a:lstStyle/>
          <a:p>
            <a:pPr>
              <a:defRPr/>
            </a:pPr>
            <a:r>
              <a:rPr lang="en-US" altLang="ko-KR" dirty="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8</a:t>
            </a:fld>
            <a:endParaRPr lang="en-US" altLang="ko-KR"/>
          </a:p>
        </p:txBody>
      </p:sp>
    </p:spTree>
    <p:extLst>
      <p:ext uri="{BB962C8B-B14F-4D97-AF65-F5344CB8AC3E}">
        <p14:creationId xmlns:p14="http://schemas.microsoft.com/office/powerpoint/2010/main" val="896679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Straw poll #1 </a:t>
            </a:r>
            <a:endParaRPr lang="ko-KR" altLang="en-US"/>
          </a:p>
        </p:txBody>
      </p:sp>
      <p:sp>
        <p:nvSpPr>
          <p:cNvPr id="3" name="내용 개체 틀 2"/>
          <p:cNvSpPr>
            <a:spLocks noGrp="1"/>
          </p:cNvSpPr>
          <p:nvPr>
            <p:ph idx="1"/>
          </p:nvPr>
        </p:nvSpPr>
        <p:spPr/>
        <p:txBody>
          <a:bodyPr/>
          <a:lstStyle/>
          <a:p>
            <a:r>
              <a:rPr lang="en-US" altLang="ko-KR" dirty="0"/>
              <a:t>Do you agree that the </a:t>
            </a:r>
            <a:r>
              <a:rPr lang="en-US" altLang="ko-KR" dirty="0" smtClean="0"/>
              <a:t>common </a:t>
            </a:r>
            <a:r>
              <a:rPr lang="en-US" altLang="ko-KR" dirty="0"/>
              <a:t>field of EHT SIG in EHT MU-PPDU </a:t>
            </a:r>
            <a:r>
              <a:rPr lang="en-US" altLang="ko-KR" dirty="0" smtClean="0"/>
              <a:t>includes the CRC and tail bits? </a:t>
            </a:r>
          </a:p>
          <a:p>
            <a:pPr lvl="1"/>
            <a:r>
              <a:rPr lang="en-US" altLang="ko-KR" dirty="0" smtClean="0"/>
              <a:t>The number of bits for CRC is TBD.</a:t>
            </a:r>
          </a:p>
          <a:p>
            <a:pPr lvl="1"/>
            <a:r>
              <a:rPr lang="en-US" altLang="ko-KR" dirty="0" smtClean="0"/>
              <a:t>The number of tail bits is 6. </a:t>
            </a:r>
            <a:endParaRPr lang="en-US" altLang="ko-KR" dirty="0"/>
          </a:p>
          <a:p>
            <a:endParaRPr lang="en-US" altLang="ko-KR" dirty="0" smtClean="0"/>
          </a:p>
          <a:p>
            <a:pPr lvl="1"/>
            <a:r>
              <a:rPr lang="en-US" altLang="ko-KR" dirty="0"/>
              <a:t>Y/N/A</a:t>
            </a:r>
          </a:p>
          <a:p>
            <a:pPr lvl="1"/>
            <a:endParaRPr lang="en-US" altLang="ko-KR" dirty="0"/>
          </a:p>
          <a:p>
            <a:endParaRPr lang="ko-KR" altLang="en-US" dirty="0"/>
          </a:p>
        </p:txBody>
      </p:sp>
      <p:sp>
        <p:nvSpPr>
          <p:cNvPr id="4" name="날짜 개체 틀 3"/>
          <p:cNvSpPr>
            <a:spLocks noGrp="1"/>
          </p:cNvSpPr>
          <p:nvPr>
            <p:ph type="dt" sz="half" idx="2"/>
          </p:nvPr>
        </p:nvSpPr>
        <p:spPr/>
        <p:txBody>
          <a:bodyPr/>
          <a:lstStyle/>
          <a:p>
            <a:pPr>
              <a:defRPr/>
            </a:pPr>
            <a:r>
              <a:rPr lang="en-US" altLang="ko-KR" smtClean="0"/>
              <a:t>June 2020</a:t>
            </a:r>
            <a:endParaRPr lang="en-US" dirty="0"/>
          </a:p>
        </p:txBody>
      </p:sp>
      <p:sp>
        <p:nvSpPr>
          <p:cNvPr id="5" name="바닥글 개체 틀 4"/>
          <p:cNvSpPr>
            <a:spLocks noGrp="1"/>
          </p:cNvSpPr>
          <p:nvPr>
            <p:ph type="ftr" sz="quarter" idx="3"/>
          </p:nvPr>
        </p:nvSpPr>
        <p:spPr/>
        <p:txBody>
          <a:bodyPr/>
          <a:lstStyle/>
          <a:p>
            <a:pPr>
              <a:defRPr/>
            </a:pPr>
            <a:r>
              <a:rPr lang="en-US" altLang="ko-KR" smtClean="0"/>
              <a:t>Dongguk Lim, LG Electronics</a:t>
            </a:r>
            <a:endParaRPr lang="en-US" altLang="ko-KR" dirty="0"/>
          </a:p>
        </p:txBody>
      </p:sp>
      <p:sp>
        <p:nvSpPr>
          <p:cNvPr id="6" name="슬라이드 번호 개체 틀 5"/>
          <p:cNvSpPr>
            <a:spLocks noGrp="1"/>
          </p:cNvSpPr>
          <p:nvPr>
            <p:ph type="sldNum" sz="quarter" idx="4"/>
          </p:nvPr>
        </p:nvSpPr>
        <p:spPr/>
        <p:txBody>
          <a:bodyPr/>
          <a:lstStyle/>
          <a:p>
            <a:pPr>
              <a:defRPr/>
            </a:pPr>
            <a:r>
              <a:rPr lang="en-US" altLang="ko-KR" smtClean="0"/>
              <a:t>Slide </a:t>
            </a:r>
            <a:fld id="{6E0A3520-BDA5-4137-83B2-D2C57FC18B77}" type="slidenum">
              <a:rPr lang="en-US" altLang="ko-KR" smtClean="0"/>
              <a:pPr>
                <a:defRPr/>
              </a:pPr>
              <a:t>9</a:t>
            </a:fld>
            <a:endParaRPr lang="en-US" altLang="ko-KR"/>
          </a:p>
        </p:txBody>
      </p:sp>
    </p:spTree>
    <p:extLst>
      <p:ext uri="{BB962C8B-B14F-4D97-AF65-F5344CB8AC3E}">
        <p14:creationId xmlns:p14="http://schemas.microsoft.com/office/powerpoint/2010/main" val="266514660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308191</TotalTime>
  <Words>2400</Words>
  <Application>Microsoft Office PowerPoint</Application>
  <PresentationFormat>화면 슬라이드 쇼(4:3)</PresentationFormat>
  <Paragraphs>1636</Paragraphs>
  <Slides>18</Slides>
  <Notes>1</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18</vt:i4>
      </vt:variant>
    </vt:vector>
  </HeadingPairs>
  <TitlesOfParts>
    <vt:vector size="24" baseType="lpstr">
      <vt:lpstr>굴림</vt:lpstr>
      <vt:lpstr>맑은 고딕</vt:lpstr>
      <vt:lpstr>Arial</vt:lpstr>
      <vt:lpstr>Times New Roman</vt:lpstr>
      <vt:lpstr>Trebuchet MS</vt:lpstr>
      <vt:lpstr>802-11-Submission</vt:lpstr>
      <vt:lpstr>Consideration on User-specific field in EHT-SIG</vt:lpstr>
      <vt:lpstr>Introduction </vt:lpstr>
      <vt:lpstr>11be MU PPDU </vt:lpstr>
      <vt:lpstr>Configuration of User-specific field(1/2)</vt:lpstr>
      <vt:lpstr>Configuration of User-specific field(2/2)</vt:lpstr>
      <vt:lpstr>Signaling of spatial stream</vt:lpstr>
      <vt:lpstr>Spatial stream configuration field</vt:lpstr>
      <vt:lpstr>Summary </vt:lpstr>
      <vt:lpstr>Straw poll #1 </vt:lpstr>
      <vt:lpstr>Straw poll #2 </vt:lpstr>
      <vt:lpstr>Straw poll #3 </vt:lpstr>
      <vt:lpstr>Straw poll #4 </vt:lpstr>
      <vt:lpstr>Straw poll #5</vt:lpstr>
      <vt:lpstr>Reference </vt:lpstr>
      <vt:lpstr>Appendix </vt:lpstr>
      <vt:lpstr>Spatial configuration (1/3)  </vt:lpstr>
      <vt:lpstr>Spatial configuration (2/3) </vt:lpstr>
      <vt:lpstr>Spatial configuration (3/3) </vt:lpstr>
    </vt:vector>
  </TitlesOfParts>
  <Company>LG Electronics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Information update procedure</dc:title>
  <dc:creator>dongguk.lim@lge.com</dc:creator>
  <cp:lastModifiedBy>임동국/선임연구원/차세대표준(연)ICS팀(dongguk.lim@lge.com)</cp:lastModifiedBy>
  <cp:revision>5243</cp:revision>
  <cp:lastPrinted>2017-07-07T02:11:09Z</cp:lastPrinted>
  <dcterms:created xsi:type="dcterms:W3CDTF">2007-05-21T21:00:37Z</dcterms:created>
  <dcterms:modified xsi:type="dcterms:W3CDTF">2020-06-21T22:31:12Z</dcterms:modified>
</cp:coreProperties>
</file>