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448" r:id="rId6"/>
    <p:sldId id="496" r:id="rId7"/>
    <p:sldId id="478" r:id="rId8"/>
    <p:sldId id="497" r:id="rId9"/>
    <p:sldId id="498" r:id="rId10"/>
    <p:sldId id="499" r:id="rId11"/>
    <p:sldId id="500" r:id="rId12"/>
    <p:sldId id="487" r:id="rId13"/>
    <p:sldId id="502" r:id="rId14"/>
    <p:sldId id="501" r:id="rId15"/>
    <p:sldId id="503" r:id="rId16"/>
    <p:sldId id="504" r:id="rId17"/>
    <p:sldId id="48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9548" autoAdjust="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June. 2020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802.11-20/0895r0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Preamble Puncturing Support for EHT Wide Bandwidth Transmission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Kaiying Lu, MediaTek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765236"/>
              </p:ext>
            </p:extLst>
          </p:nvPr>
        </p:nvGraphicFramePr>
        <p:xfrm>
          <a:off x="536575" y="3121025"/>
          <a:ext cx="8586788" cy="3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3" name="Document" r:id="rId4" imgW="8316468" imgH="3211478" progId="Word.Document.8">
                  <p:embed/>
                </p:oleObj>
              </mc:Choice>
              <mc:Fallback>
                <p:oleObj name="Document" r:id="rId4" imgW="8316468" imgH="32114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121025"/>
                        <a:ext cx="8586788" cy="3309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believe dynamic puncturing for OFDMA transmission is useful to support non-AP STAs parking in the non-primary 80MHz segment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Preamble </a:t>
            </a:r>
            <a:r>
              <a:rPr lang="en-US" sz="1800" dirty="0"/>
              <a:t>detection channel selection or allocation </a:t>
            </a:r>
            <a:r>
              <a:rPr lang="en-US" sz="1800" dirty="0" smtClean="0"/>
              <a:t>scheme for </a:t>
            </a:r>
            <a:r>
              <a:rPr lang="en-US" sz="1800" dirty="0"/>
              <a:t>non-AP STAs parking in the non-primary 80MHz segment is discussed</a:t>
            </a:r>
            <a:r>
              <a:rPr lang="en-US" sz="1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6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that more than one candidate PD channels in each 80MHz segment should be allowed for OFDMA </a:t>
            </a:r>
            <a:r>
              <a:rPr lang="en-US" dirty="0"/>
              <a:t>transmission 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that a non-AP EHT STA parking in a non-primary 80MHz segment can be assigned or select a PD channel from the candidate PD channels?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7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r>
              <a:rPr lang="en-US" dirty="0" smtClean="0"/>
              <a:t>Do you support that when a non-AP EHT STA parking in a non-primary 80MHz segment detected a preamble and determined an OBSS PPDU with RSSI less than ED threshold, its MAC entity may issue a PHY-</a:t>
            </a:r>
            <a:r>
              <a:rPr lang="en-US" dirty="0" err="1" smtClean="0"/>
              <a:t>CCARESET.request</a:t>
            </a:r>
            <a:r>
              <a:rPr lang="en-US" dirty="0" smtClean="0"/>
              <a:t> primitive</a:t>
            </a:r>
            <a:r>
              <a:rPr lang="en-US" dirty="0"/>
              <a:t> to reset the PHY entity to the state appropriate for the end of a received frame and to initiate a new CCA evaluation cycle?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19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[1] </a:t>
            </a:r>
            <a:r>
              <a:rPr lang="fi-FI" sz="2800" b="0" u="sng" dirty="0" smtClean="0"/>
              <a:t>11-20-0566-34-00be-compendium-of-straw-polls-and-potential-changes-to-the-specification-framework-document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0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772400" cy="4875213"/>
          </a:xfrm>
        </p:spPr>
        <p:txBody>
          <a:bodyPr/>
          <a:lstStyle/>
          <a:p>
            <a:r>
              <a:rPr lang="en-US" dirty="0"/>
              <a:t>The 802.11be amendment shall support a preamble puncture mechanism for an EHT PPDU transmitted to </a:t>
            </a:r>
            <a:r>
              <a:rPr lang="en-US" dirty="0" smtClean="0"/>
              <a:t>one or more </a:t>
            </a:r>
            <a:r>
              <a:rPr lang="en-US" dirty="0"/>
              <a:t>STAs</a:t>
            </a:r>
            <a:r>
              <a:rPr lang="en-US" dirty="0" smtClean="0"/>
              <a:t>.</a:t>
            </a:r>
            <a:endParaRPr lang="en-US" sz="2000" b="0" dirty="0" smtClean="0"/>
          </a:p>
          <a:p>
            <a:pPr lvl="0"/>
            <a:r>
              <a:rPr lang="en-US" dirty="0" smtClean="0"/>
              <a:t>Based </a:t>
            </a:r>
            <a:r>
              <a:rPr lang="en-US" dirty="0"/>
              <a:t>on knowledge of VHT and HE, 320MHz non-AP STAs will appear much later than 320MHz AP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In order to support small bandwidth devices in a wide bandwidth system,  some devices may need to park on non-primary channels to have frame exchanges</a:t>
            </a:r>
            <a:endParaRPr lang="en-US" dirty="0" smtClean="0"/>
          </a:p>
          <a:p>
            <a:r>
              <a:rPr lang="en-US" dirty="0" smtClean="0"/>
              <a:t>It was agreed to allow </a:t>
            </a:r>
            <a:r>
              <a:rPr lang="en-US" dirty="0"/>
              <a:t>the punctured channel information carried in U-SIG to vary across different 80MHz channels, i.e. puncturing information in an 80MHz is specific to only that </a:t>
            </a:r>
            <a:r>
              <a:rPr lang="en-US" dirty="0" smtClean="0"/>
              <a:t>80MHz. </a:t>
            </a:r>
            <a:r>
              <a:rPr lang="en-US" smtClean="0"/>
              <a:t>[1]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b="0" strike="sngStrike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0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7724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preamble is allowed to be punctured on any non-primary </a:t>
            </a:r>
            <a:r>
              <a:rPr lang="en-US" dirty="0" smtClean="0"/>
              <a:t>channels, </a:t>
            </a:r>
            <a:r>
              <a:rPr lang="en-US" dirty="0" err="1"/>
              <a:t>eg</a:t>
            </a:r>
            <a:r>
              <a:rPr lang="en-US" dirty="0"/>
              <a:t>. preamble puncturing is allowed in any </a:t>
            </a:r>
            <a:r>
              <a:rPr lang="en-US" dirty="0" smtClean="0"/>
              <a:t>one or two 20MHz channels </a:t>
            </a:r>
            <a:r>
              <a:rPr lang="en-US" dirty="0"/>
              <a:t>of a non-primary 80MHz </a:t>
            </a:r>
            <a:r>
              <a:rPr lang="en-US" dirty="0" smtClean="0"/>
              <a:t>segment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non-AP </a:t>
            </a:r>
            <a:r>
              <a:rPr lang="en-US" dirty="0" smtClean="0"/>
              <a:t>STA parking on this segment should be capable of monitoring multiple 20MHz channels for preamble detection, which is much power </a:t>
            </a:r>
            <a:r>
              <a:rPr lang="en-US" dirty="0"/>
              <a:t>consuming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order to save power, saying a non-AP STA only monitor one 20MHz channel for preamble detection, the </a:t>
            </a:r>
            <a:r>
              <a:rPr lang="en-US" dirty="0" smtClean="0"/>
              <a:t>allocated resources </a:t>
            </a:r>
            <a:r>
              <a:rPr lang="en-US" dirty="0"/>
              <a:t>might be wasted if the 20MHz channel that the non-AP STA monitoring is </a:t>
            </a:r>
            <a:r>
              <a:rPr lang="en-US" dirty="0" smtClean="0"/>
              <a:t>punctured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b="0" strike="sngStrike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6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contribution </a:t>
            </a:r>
            <a:r>
              <a:rPr lang="en-US" sz="2800" dirty="0" smtClean="0"/>
              <a:t>discusses how to efficiently utilize the allocated resources among multiple users while supporting flexible preamble puncturing for OFDMA transmission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7567" y="6475413"/>
            <a:ext cx="1446358" cy="184666"/>
          </a:xfrm>
        </p:spPr>
        <p:txBody>
          <a:bodyPr/>
          <a:lstStyle/>
          <a:p>
            <a:r>
              <a:rPr lang="en-GB" dirty="0"/>
              <a:t>Kaiying </a:t>
            </a:r>
            <a:r>
              <a:rPr lang="en-GB" dirty="0" smtClean="0"/>
              <a:t>Lu,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76400"/>
            <a:ext cx="7772400" cy="21336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An AP can indicate the channels within its operating bandwidth as disallowed </a:t>
            </a:r>
            <a:r>
              <a:rPr lang="en-US" sz="2200" dirty="0" smtClean="0"/>
              <a:t>or </a:t>
            </a:r>
            <a:r>
              <a:rPr lang="en-US" sz="2200" dirty="0"/>
              <a:t>allowed channels, in which the allowed channels are the candidate </a:t>
            </a:r>
            <a:r>
              <a:rPr lang="en-US" sz="2200" dirty="0" smtClean="0"/>
              <a:t>preamble detection (PD) channels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Eg</a:t>
            </a:r>
            <a:r>
              <a:rPr lang="en-US" dirty="0" smtClean="0"/>
              <a:t>. Disallowed channels are channels that are locally unauthorized for unlicensed use by the AFC at 6 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position of each </a:t>
            </a:r>
            <a:r>
              <a:rPr lang="en-US" sz="2200" dirty="0" smtClean="0"/>
              <a:t>candidate PD channel in an 80MHz segment can </a:t>
            </a:r>
            <a:r>
              <a:rPr lang="en-US" sz="2200" dirty="0"/>
              <a:t>be indicated </a:t>
            </a:r>
            <a:r>
              <a:rPr lang="en-US" sz="2200" dirty="0" err="1" smtClean="0"/>
              <a:t>eg</a:t>
            </a:r>
            <a:r>
              <a:rPr lang="en-US" sz="2200" dirty="0" smtClean="0"/>
              <a:t>. using candidate PD channel bitmap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Each “1” in the bitmap represents one PD channel/allowed channel.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Each “0” in the bitmap can represent the disallowed channel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Preamble Puncturing Support 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EHT BSS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6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28800"/>
            <a:ext cx="7772400" cy="21336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The following figure shows the examples of </a:t>
            </a:r>
            <a:r>
              <a:rPr lang="en-US" sz="2200" dirty="0" smtClean="0"/>
              <a:t>candidate PD channels </a:t>
            </a:r>
            <a:r>
              <a:rPr lang="en-US" sz="2200" dirty="0"/>
              <a:t>for a non-primary </a:t>
            </a:r>
            <a:r>
              <a:rPr lang="en-US" sz="2200" dirty="0" smtClean="0"/>
              <a:t>80MHz segment 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Bitmap pattern “1111”: all four 20MHz channels in the 80MHz segment can be used for preamble detection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Bitmap pattern “</a:t>
            </a:r>
            <a:r>
              <a:rPr lang="en-US" sz="1800" dirty="0" smtClean="0"/>
              <a:t>1100”: </a:t>
            </a:r>
            <a:r>
              <a:rPr lang="en-US" sz="1800" dirty="0"/>
              <a:t>the 20MHz channels corresponding to “1” in the 80MHz segment can be used for preamble detection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Preamble Puncturing Support 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EHT BSS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5EAA3CB-EA8B-4A98-A7E0-60AB24B35F2C}"/>
              </a:ext>
            </a:extLst>
          </p:cNvPr>
          <p:cNvSpPr/>
          <p:nvPr/>
        </p:nvSpPr>
        <p:spPr>
          <a:xfrm>
            <a:off x="2518405" y="4790666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F27C4D0-D07A-4E45-B0B4-346239CBA789}"/>
              </a:ext>
            </a:extLst>
          </p:cNvPr>
          <p:cNvSpPr/>
          <p:nvPr/>
        </p:nvSpPr>
        <p:spPr>
          <a:xfrm>
            <a:off x="2518405" y="5163529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6A02A5-B8B9-444A-9BEE-992569AD269E}"/>
              </a:ext>
            </a:extLst>
          </p:cNvPr>
          <p:cNvSpPr/>
          <p:nvPr/>
        </p:nvSpPr>
        <p:spPr>
          <a:xfrm>
            <a:off x="2518405" y="534996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FC33137-EF75-41CD-AA68-94EE1F7DB48B}"/>
              </a:ext>
            </a:extLst>
          </p:cNvPr>
          <p:cNvSpPr/>
          <p:nvPr/>
        </p:nvSpPr>
        <p:spPr>
          <a:xfrm>
            <a:off x="2518405" y="4044941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F82D9D7-E0EB-46A4-8A57-03CC39BEB769}"/>
              </a:ext>
            </a:extLst>
          </p:cNvPr>
          <p:cNvSpPr/>
          <p:nvPr/>
        </p:nvSpPr>
        <p:spPr>
          <a:xfrm>
            <a:off x="2518405" y="4231373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FDA143C-D856-4D63-A8E8-4892D70DEA78}"/>
              </a:ext>
            </a:extLst>
          </p:cNvPr>
          <p:cNvSpPr/>
          <p:nvPr/>
        </p:nvSpPr>
        <p:spPr>
          <a:xfrm>
            <a:off x="2518405" y="4604235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830F76B-35CA-4A70-8939-323DC6486147}"/>
              </a:ext>
            </a:extLst>
          </p:cNvPr>
          <p:cNvSpPr/>
          <p:nvPr/>
        </p:nvSpPr>
        <p:spPr>
          <a:xfrm>
            <a:off x="2518405" y="4418030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EBDD5CF-721D-4BED-ADBF-3646DD15AC60}"/>
              </a:ext>
            </a:extLst>
          </p:cNvPr>
          <p:cNvSpPr/>
          <p:nvPr/>
        </p:nvSpPr>
        <p:spPr>
          <a:xfrm>
            <a:off x="2518405" y="4976872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" name="Left Brace 16">
            <a:extLst>
              <a:ext uri="{FF2B5EF4-FFF2-40B4-BE49-F238E27FC236}">
                <a16:creationId xmlns="" xmlns:a16="http://schemas.microsoft.com/office/drawing/2014/main" id="{97989596-851B-469E-A2CF-7959ADEF3FCD}"/>
              </a:ext>
            </a:extLst>
          </p:cNvPr>
          <p:cNvSpPr/>
          <p:nvPr/>
        </p:nvSpPr>
        <p:spPr>
          <a:xfrm>
            <a:off x="2377272" y="4790666"/>
            <a:ext cx="134810" cy="7457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Left Brace 17">
            <a:extLst>
              <a:ext uri="{FF2B5EF4-FFF2-40B4-BE49-F238E27FC236}">
                <a16:creationId xmlns="" xmlns:a16="http://schemas.microsoft.com/office/drawing/2014/main" id="{C1A4D7FA-1017-4781-A6B2-243370353DC6}"/>
              </a:ext>
            </a:extLst>
          </p:cNvPr>
          <p:cNvSpPr/>
          <p:nvPr/>
        </p:nvSpPr>
        <p:spPr>
          <a:xfrm>
            <a:off x="2376737" y="4039763"/>
            <a:ext cx="134810" cy="7457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F00D1AC1-48DD-4FF3-9455-418E12F782E7}"/>
              </a:ext>
            </a:extLst>
          </p:cNvPr>
          <p:cNvSpPr txBox="1"/>
          <p:nvPr/>
        </p:nvSpPr>
        <p:spPr>
          <a:xfrm>
            <a:off x="1437068" y="5068986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/>
              <a:t>Primary </a:t>
            </a:r>
            <a:r>
              <a:rPr lang="en-US" sz="900" dirty="0" smtClean="0"/>
              <a:t>80MHz</a:t>
            </a:r>
          </a:p>
          <a:p>
            <a:r>
              <a:rPr lang="en-US" sz="900" dirty="0" smtClean="0"/>
              <a:t>Segment</a:t>
            </a:r>
            <a:endParaRPr lang="en-US" sz="900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489564D-D2E1-457B-9601-A77E68A8A42E}"/>
              </a:ext>
            </a:extLst>
          </p:cNvPr>
          <p:cNvSpPr txBox="1"/>
          <p:nvPr/>
        </p:nvSpPr>
        <p:spPr>
          <a:xfrm>
            <a:off x="1295400" y="4293895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 smtClean="0"/>
              <a:t>Non-Primary 80MHz</a:t>
            </a:r>
          </a:p>
          <a:p>
            <a:r>
              <a:rPr lang="en-US" sz="900" dirty="0" smtClean="0"/>
              <a:t>Segment</a:t>
            </a:r>
            <a:endParaRPr lang="en-US" sz="900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E98EB3-89DB-4A87-880C-46933E49CEC4}"/>
              </a:ext>
            </a:extLst>
          </p:cNvPr>
          <p:cNvSpPr txBox="1"/>
          <p:nvPr/>
        </p:nvSpPr>
        <p:spPr>
          <a:xfrm>
            <a:off x="3062752" y="4144440"/>
            <a:ext cx="1539036" cy="750903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 smtClean="0"/>
              <a:t>Four 20MHz channels </a:t>
            </a:r>
          </a:p>
          <a:p>
            <a:r>
              <a:rPr lang="en-US" sz="900" dirty="0"/>
              <a:t>a</a:t>
            </a:r>
            <a:r>
              <a:rPr lang="en-US" sz="900" dirty="0" smtClean="0"/>
              <a:t>re PD channels</a:t>
            </a:r>
          </a:p>
          <a:p>
            <a:r>
              <a:rPr lang="en-US" sz="900" dirty="0" smtClean="0"/>
              <a:t> in the non-primary</a:t>
            </a:r>
          </a:p>
          <a:p>
            <a:r>
              <a:rPr lang="en-US" sz="900" dirty="0" smtClean="0"/>
              <a:t> 80MHz segment</a:t>
            </a:r>
            <a:endParaRPr lang="en-US" sz="900" dirty="0"/>
          </a:p>
        </p:txBody>
      </p:sp>
      <p:sp>
        <p:nvSpPr>
          <p:cNvPr id="22" name="Left Arrow 21"/>
          <p:cNvSpPr/>
          <p:nvPr/>
        </p:nvSpPr>
        <p:spPr>
          <a:xfrm>
            <a:off x="2895698" y="4378498"/>
            <a:ext cx="179773" cy="7861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A5EAA3CB-EA8B-4A98-A7E0-60AB24B35F2C}"/>
              </a:ext>
            </a:extLst>
          </p:cNvPr>
          <p:cNvSpPr/>
          <p:nvPr/>
        </p:nvSpPr>
        <p:spPr>
          <a:xfrm>
            <a:off x="5856668" y="4790666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8F27C4D0-D07A-4E45-B0B4-346239CBA789}"/>
              </a:ext>
            </a:extLst>
          </p:cNvPr>
          <p:cNvSpPr/>
          <p:nvPr/>
        </p:nvSpPr>
        <p:spPr>
          <a:xfrm>
            <a:off x="5856668" y="5163529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F66A02A5-B8B9-444A-9BEE-992569AD269E}"/>
              </a:ext>
            </a:extLst>
          </p:cNvPr>
          <p:cNvSpPr/>
          <p:nvPr/>
        </p:nvSpPr>
        <p:spPr>
          <a:xfrm>
            <a:off x="5856668" y="534996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CF82D9D7-E0EB-46A4-8A57-03CC39BEB769}"/>
              </a:ext>
            </a:extLst>
          </p:cNvPr>
          <p:cNvSpPr/>
          <p:nvPr/>
        </p:nvSpPr>
        <p:spPr>
          <a:xfrm>
            <a:off x="5856668" y="403860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3FDA143C-D856-4D63-A8E8-4892D70DEA78}"/>
              </a:ext>
            </a:extLst>
          </p:cNvPr>
          <p:cNvSpPr/>
          <p:nvPr/>
        </p:nvSpPr>
        <p:spPr>
          <a:xfrm>
            <a:off x="5856668" y="4604235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B830F76B-35CA-4A70-8939-323DC6486147}"/>
              </a:ext>
            </a:extLst>
          </p:cNvPr>
          <p:cNvSpPr/>
          <p:nvPr/>
        </p:nvSpPr>
        <p:spPr>
          <a:xfrm>
            <a:off x="5856668" y="422525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8EBDD5CF-721D-4BED-ADBF-3646DD15AC60}"/>
              </a:ext>
            </a:extLst>
          </p:cNvPr>
          <p:cNvSpPr/>
          <p:nvPr/>
        </p:nvSpPr>
        <p:spPr>
          <a:xfrm>
            <a:off x="5856668" y="4976872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Left Brace 30">
            <a:extLst>
              <a:ext uri="{FF2B5EF4-FFF2-40B4-BE49-F238E27FC236}">
                <a16:creationId xmlns="" xmlns:a16="http://schemas.microsoft.com/office/drawing/2014/main" id="{97989596-851B-469E-A2CF-7959ADEF3FCD}"/>
              </a:ext>
            </a:extLst>
          </p:cNvPr>
          <p:cNvSpPr/>
          <p:nvPr/>
        </p:nvSpPr>
        <p:spPr>
          <a:xfrm>
            <a:off x="5701883" y="4790666"/>
            <a:ext cx="134810" cy="7457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2" name="Left Brace 31">
            <a:extLst>
              <a:ext uri="{FF2B5EF4-FFF2-40B4-BE49-F238E27FC236}">
                <a16:creationId xmlns="" xmlns:a16="http://schemas.microsoft.com/office/drawing/2014/main" id="{C1A4D7FA-1017-4781-A6B2-243370353DC6}"/>
              </a:ext>
            </a:extLst>
          </p:cNvPr>
          <p:cNvSpPr/>
          <p:nvPr/>
        </p:nvSpPr>
        <p:spPr>
          <a:xfrm>
            <a:off x="5701348" y="4039763"/>
            <a:ext cx="134810" cy="7457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F00D1AC1-48DD-4FF3-9455-418E12F782E7}"/>
              </a:ext>
            </a:extLst>
          </p:cNvPr>
          <p:cNvSpPr txBox="1"/>
          <p:nvPr/>
        </p:nvSpPr>
        <p:spPr>
          <a:xfrm>
            <a:off x="4775331" y="5068986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/>
              <a:t>Primary </a:t>
            </a:r>
            <a:r>
              <a:rPr lang="en-US" sz="900" dirty="0" smtClean="0"/>
              <a:t>80MHz</a:t>
            </a:r>
          </a:p>
          <a:p>
            <a:r>
              <a:rPr lang="en-US" sz="900" dirty="0" smtClean="0"/>
              <a:t>Segment</a:t>
            </a:r>
            <a:endParaRPr lang="en-US" sz="900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1489564D-D2E1-457B-9601-A77E68A8A42E}"/>
              </a:ext>
            </a:extLst>
          </p:cNvPr>
          <p:cNvSpPr txBox="1"/>
          <p:nvPr/>
        </p:nvSpPr>
        <p:spPr>
          <a:xfrm>
            <a:off x="4620011" y="4293895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 smtClean="0"/>
              <a:t>Non-Primary 80MHz</a:t>
            </a:r>
          </a:p>
          <a:p>
            <a:r>
              <a:rPr lang="en-US" sz="900" dirty="0" smtClean="0"/>
              <a:t>Segment</a:t>
            </a:r>
            <a:endParaRPr lang="en-US" sz="900" dirty="0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0FE98EB3-89DB-4A87-880C-46933E49CEC4}"/>
              </a:ext>
            </a:extLst>
          </p:cNvPr>
          <p:cNvSpPr txBox="1"/>
          <p:nvPr/>
        </p:nvSpPr>
        <p:spPr>
          <a:xfrm>
            <a:off x="6330627" y="4419600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/>
              <a:t>PD </a:t>
            </a:r>
            <a:r>
              <a:rPr lang="en-US" sz="900" dirty="0" smtClean="0"/>
              <a:t>Channels </a:t>
            </a:r>
            <a:r>
              <a:rPr lang="en-US" sz="900" dirty="0"/>
              <a:t>in the non-primary </a:t>
            </a:r>
          </a:p>
          <a:p>
            <a:r>
              <a:rPr lang="en-US" sz="900" dirty="0"/>
              <a:t>80MHz segment</a:t>
            </a:r>
          </a:p>
        </p:txBody>
      </p:sp>
      <p:sp>
        <p:nvSpPr>
          <p:cNvPr id="36" name="Left Arrow 35"/>
          <p:cNvSpPr/>
          <p:nvPr/>
        </p:nvSpPr>
        <p:spPr>
          <a:xfrm>
            <a:off x="6193912" y="4532599"/>
            <a:ext cx="155548" cy="6345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272348" y="5609301"/>
            <a:ext cx="15094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Pattern “1111” 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5717447" y="5615375"/>
            <a:ext cx="145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Pattern “1100” </a:t>
            </a:r>
            <a:endParaRPr lang="en-US" sz="1600" dirty="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FDA143C-D856-4D63-A8E8-4892D70DEA78}"/>
              </a:ext>
            </a:extLst>
          </p:cNvPr>
          <p:cNvSpPr/>
          <p:nvPr/>
        </p:nvSpPr>
        <p:spPr>
          <a:xfrm>
            <a:off x="5859726" y="4410090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7121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28800"/>
            <a:ext cx="7772400" cy="21336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candidate PD channels are used to </a:t>
            </a:r>
            <a:r>
              <a:rPr lang="en-US" sz="2000" dirty="0"/>
              <a:t>select </a:t>
            </a:r>
            <a:r>
              <a:rPr lang="en-US" sz="2000" dirty="0" smtClean="0"/>
              <a:t>or to allocate a </a:t>
            </a:r>
            <a:r>
              <a:rPr lang="en-US" sz="2000" dirty="0"/>
              <a:t>PD channel for preamble detection </a:t>
            </a:r>
            <a:r>
              <a:rPr lang="en-US" sz="2000" dirty="0" smtClean="0"/>
              <a:t>for EHT </a:t>
            </a:r>
            <a:r>
              <a:rPr lang="en-US" sz="2000" dirty="0"/>
              <a:t>STAs parking in a specific non-primary 80MHz segment 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The PD channels for multiple </a:t>
            </a:r>
            <a:r>
              <a:rPr lang="en-US" sz="1800" dirty="0"/>
              <a:t>non-AP STAs parking in the same non-primary 80MHz segment </a:t>
            </a:r>
            <a:r>
              <a:rPr lang="en-US" sz="1800" dirty="0" smtClean="0"/>
              <a:t>could spread </a:t>
            </a:r>
            <a:r>
              <a:rPr lang="en-US" sz="1800" dirty="0"/>
              <a:t>over the </a:t>
            </a:r>
            <a:r>
              <a:rPr lang="en-US" sz="1800" dirty="0" smtClean="0"/>
              <a:t>candidate PD channels </a:t>
            </a:r>
            <a:r>
              <a:rPr lang="en-US" sz="1800" dirty="0"/>
              <a:t>in the non-primary 80MHz segment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Preamble Puncturing Support 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EHT BSS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665127" y="4012546"/>
            <a:ext cx="5790852" cy="1905000"/>
            <a:chOff x="2362200" y="4114800"/>
            <a:chExt cx="5790852" cy="1905000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618C82F-2DBA-4D84-ADB1-BE1501AD65ED}"/>
                </a:ext>
              </a:extLst>
            </p:cNvPr>
            <p:cNvSpPr/>
            <p:nvPr/>
          </p:nvSpPr>
          <p:spPr>
            <a:xfrm>
              <a:off x="3349985" y="4885551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22806084-724E-450B-9E70-F13708D6263B}"/>
                </a:ext>
              </a:extLst>
            </p:cNvPr>
            <p:cNvSpPr/>
            <p:nvPr/>
          </p:nvSpPr>
          <p:spPr>
            <a:xfrm>
              <a:off x="3349985" y="5258413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E117BA49-966C-4A06-B1F2-B6F952F46119}"/>
                </a:ext>
              </a:extLst>
            </p:cNvPr>
            <p:cNvSpPr/>
            <p:nvPr/>
          </p:nvSpPr>
          <p:spPr>
            <a:xfrm>
              <a:off x="3349985" y="5444844"/>
              <a:ext cx="319596" cy="186431"/>
            </a:xfrm>
            <a:prstGeom prst="rect">
              <a:avLst/>
            </a:prstGeom>
            <a:solidFill>
              <a:srgbClr val="99FFCC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E1C71C35-41E3-41CE-A371-CE9EE65793B6}"/>
                </a:ext>
              </a:extLst>
            </p:cNvPr>
            <p:cNvSpPr/>
            <p:nvPr/>
          </p:nvSpPr>
          <p:spPr>
            <a:xfrm>
              <a:off x="3349985" y="4139826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7DC8A089-8D76-4D91-B973-5081641A694A}"/>
                </a:ext>
              </a:extLst>
            </p:cNvPr>
            <p:cNvSpPr/>
            <p:nvPr/>
          </p:nvSpPr>
          <p:spPr>
            <a:xfrm>
              <a:off x="3349985" y="4326257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A0FD97CC-38F6-4A6C-80F3-BBCC58DE2755}"/>
                </a:ext>
              </a:extLst>
            </p:cNvPr>
            <p:cNvSpPr/>
            <p:nvPr/>
          </p:nvSpPr>
          <p:spPr>
            <a:xfrm>
              <a:off x="3349985" y="4699119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0B2EF909-9323-4036-BD54-60DC263B9983}"/>
                </a:ext>
              </a:extLst>
            </p:cNvPr>
            <p:cNvSpPr/>
            <p:nvPr/>
          </p:nvSpPr>
          <p:spPr>
            <a:xfrm>
              <a:off x="3349985" y="4512914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58866C45-BE20-4349-8788-7EBDB345B1BA}"/>
                </a:ext>
              </a:extLst>
            </p:cNvPr>
            <p:cNvSpPr/>
            <p:nvPr/>
          </p:nvSpPr>
          <p:spPr>
            <a:xfrm>
              <a:off x="3349985" y="5071756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7560659-69FA-4E38-947C-EE43D22954BB}"/>
                </a:ext>
              </a:extLst>
            </p:cNvPr>
            <p:cNvSpPr txBox="1"/>
            <p:nvPr/>
          </p:nvSpPr>
          <p:spPr>
            <a:xfrm>
              <a:off x="2683638" y="5461005"/>
              <a:ext cx="666347" cy="218254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600" dirty="0"/>
                <a:t>Primary 20MHz</a:t>
              </a:r>
            </a:p>
          </p:txBody>
        </p:sp>
        <p:sp>
          <p:nvSpPr>
            <p:cNvPr id="17" name="Left Brace 16">
              <a:extLst>
                <a:ext uri="{FF2B5EF4-FFF2-40B4-BE49-F238E27FC236}">
                  <a16:creationId xmlns="" xmlns:a16="http://schemas.microsoft.com/office/drawing/2014/main" id="{97989596-851B-469E-A2CF-7959ADEF3FCD}"/>
                </a:ext>
              </a:extLst>
            </p:cNvPr>
            <p:cNvSpPr/>
            <p:nvPr/>
          </p:nvSpPr>
          <p:spPr>
            <a:xfrm>
              <a:off x="3217835" y="4895379"/>
              <a:ext cx="134810" cy="74572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Left Brace 17">
              <a:extLst>
                <a:ext uri="{FF2B5EF4-FFF2-40B4-BE49-F238E27FC236}">
                  <a16:creationId xmlns="" xmlns:a16="http://schemas.microsoft.com/office/drawing/2014/main" id="{C1A4D7FA-1017-4781-A6B2-243370353DC6}"/>
                </a:ext>
              </a:extLst>
            </p:cNvPr>
            <p:cNvSpPr/>
            <p:nvPr/>
          </p:nvSpPr>
          <p:spPr>
            <a:xfrm>
              <a:off x="3217300" y="4144476"/>
              <a:ext cx="134810" cy="74572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1489564D-D2E1-457B-9601-A77E68A8A42E}"/>
                </a:ext>
              </a:extLst>
            </p:cNvPr>
            <p:cNvSpPr txBox="1"/>
            <p:nvPr/>
          </p:nvSpPr>
          <p:spPr>
            <a:xfrm>
              <a:off x="2362200" y="4355086"/>
              <a:ext cx="1081337" cy="22599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900" dirty="0" smtClean="0"/>
                <a:t>Non-Primary </a:t>
              </a:r>
            </a:p>
            <a:p>
              <a:r>
                <a:rPr lang="en-US" sz="900" dirty="0" smtClean="0"/>
                <a:t>80MHz Segment</a:t>
              </a:r>
              <a:endParaRPr lang="en-US" sz="9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1489564D-D2E1-457B-9601-A77E68A8A42E}"/>
                </a:ext>
              </a:extLst>
            </p:cNvPr>
            <p:cNvSpPr txBox="1"/>
            <p:nvPr/>
          </p:nvSpPr>
          <p:spPr>
            <a:xfrm>
              <a:off x="2384726" y="5100229"/>
              <a:ext cx="1081337" cy="22599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900" dirty="0" smtClean="0"/>
                <a:t>Primary 80MHz </a:t>
              </a:r>
            </a:p>
            <a:p>
              <a:r>
                <a:rPr lang="en-US" sz="900" dirty="0" smtClean="0"/>
                <a:t>Segment</a:t>
              </a:r>
              <a:endParaRPr lang="en-US" sz="900" dirty="0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="" xmlns:a16="http://schemas.microsoft.com/office/drawing/2014/main" id="{17F877ED-A25C-4E3E-AF89-0752B89846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9729" y="4807965"/>
              <a:ext cx="1932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="" xmlns:a16="http://schemas.microsoft.com/office/drawing/2014/main" id="{17F877ED-A25C-4E3E-AF89-0752B89846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9729" y="4606129"/>
              <a:ext cx="1932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="" xmlns:a16="http://schemas.microsoft.com/office/drawing/2014/main" id="{17F877ED-A25C-4E3E-AF89-0752B89846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9729" y="4421904"/>
              <a:ext cx="1932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="" xmlns:a16="http://schemas.microsoft.com/office/drawing/2014/main" id="{17F877ED-A25C-4E3E-AF89-0752B89846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9729" y="4220068"/>
              <a:ext cx="1932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6893656E-704C-4802-8F4C-5C0A487F11D3}"/>
                </a:ext>
              </a:extLst>
            </p:cNvPr>
            <p:cNvSpPr txBox="1"/>
            <p:nvPr/>
          </p:nvSpPr>
          <p:spPr>
            <a:xfrm>
              <a:off x="3868974" y="4114800"/>
              <a:ext cx="1302587" cy="29011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675" dirty="0" smtClean="0"/>
                <a:t>STA1’s PD channel</a:t>
              </a:r>
              <a:endParaRPr lang="en-US" sz="675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6893656E-704C-4802-8F4C-5C0A487F11D3}"/>
                </a:ext>
              </a:extLst>
            </p:cNvPr>
            <p:cNvSpPr txBox="1"/>
            <p:nvPr/>
          </p:nvSpPr>
          <p:spPr>
            <a:xfrm>
              <a:off x="3869148" y="4325869"/>
              <a:ext cx="1302587" cy="31121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675" dirty="0" smtClean="0"/>
                <a:t>STA2’s PD channel</a:t>
              </a:r>
              <a:endParaRPr lang="en-US" sz="675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6893656E-704C-4802-8F4C-5C0A487F11D3}"/>
                </a:ext>
              </a:extLst>
            </p:cNvPr>
            <p:cNvSpPr txBox="1"/>
            <p:nvPr/>
          </p:nvSpPr>
          <p:spPr>
            <a:xfrm>
              <a:off x="3869322" y="4530948"/>
              <a:ext cx="1302587" cy="31121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>
              <a:defPPr>
                <a:defRPr lang="ja-JP"/>
              </a:defPPr>
              <a:lvl1pPr>
                <a:defRPr sz="675"/>
              </a:lvl1pPr>
            </a:lstStyle>
            <a:p>
              <a:r>
                <a:rPr lang="en-US" dirty="0"/>
                <a:t>STA3’s PD channel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893656E-704C-4802-8F4C-5C0A487F11D3}"/>
                </a:ext>
              </a:extLst>
            </p:cNvPr>
            <p:cNvSpPr txBox="1"/>
            <p:nvPr/>
          </p:nvSpPr>
          <p:spPr>
            <a:xfrm>
              <a:off x="3863025" y="4721796"/>
              <a:ext cx="1302587" cy="31121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675" dirty="0" smtClean="0"/>
                <a:t>STA4’s PD channel</a:t>
              </a:r>
              <a:endParaRPr lang="en-US" sz="675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48862" y="5644761"/>
              <a:ext cx="15094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Pattern “1111” </a:t>
              </a:r>
              <a:endParaRPr lang="en-US" sz="16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1618C82F-2DBA-4D84-ADB1-BE1501AD65ED}"/>
                </a:ext>
              </a:extLst>
            </p:cNvPr>
            <p:cNvSpPr/>
            <p:nvPr/>
          </p:nvSpPr>
          <p:spPr>
            <a:xfrm>
              <a:off x="6331476" y="4922036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22806084-724E-450B-9E70-F13708D6263B}"/>
                </a:ext>
              </a:extLst>
            </p:cNvPr>
            <p:cNvSpPr/>
            <p:nvPr/>
          </p:nvSpPr>
          <p:spPr>
            <a:xfrm>
              <a:off x="6331476" y="5294898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E117BA49-966C-4A06-B1F2-B6F952F46119}"/>
                </a:ext>
              </a:extLst>
            </p:cNvPr>
            <p:cNvSpPr/>
            <p:nvPr/>
          </p:nvSpPr>
          <p:spPr>
            <a:xfrm>
              <a:off x="6331476" y="5481329"/>
              <a:ext cx="319596" cy="186431"/>
            </a:xfrm>
            <a:prstGeom prst="rect">
              <a:avLst/>
            </a:prstGeom>
            <a:solidFill>
              <a:srgbClr val="99FFCC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E1C71C35-41E3-41CE-A371-CE9EE65793B6}"/>
                </a:ext>
              </a:extLst>
            </p:cNvPr>
            <p:cNvSpPr/>
            <p:nvPr/>
          </p:nvSpPr>
          <p:spPr>
            <a:xfrm>
              <a:off x="6331476" y="4176311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7DC8A089-8D76-4D91-B973-5081641A694A}"/>
                </a:ext>
              </a:extLst>
            </p:cNvPr>
            <p:cNvSpPr/>
            <p:nvPr/>
          </p:nvSpPr>
          <p:spPr>
            <a:xfrm>
              <a:off x="6331476" y="4362742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A0FD97CC-38F6-4A6C-80F3-BBCC58DE2755}"/>
                </a:ext>
              </a:extLst>
            </p:cNvPr>
            <p:cNvSpPr/>
            <p:nvPr/>
          </p:nvSpPr>
          <p:spPr>
            <a:xfrm>
              <a:off x="6331476" y="4735604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0B2EF909-9323-4036-BD54-60DC263B9983}"/>
                </a:ext>
              </a:extLst>
            </p:cNvPr>
            <p:cNvSpPr/>
            <p:nvPr/>
          </p:nvSpPr>
          <p:spPr>
            <a:xfrm>
              <a:off x="6331476" y="4549399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58866C45-BE20-4349-8788-7EBDB345B1BA}"/>
                </a:ext>
              </a:extLst>
            </p:cNvPr>
            <p:cNvSpPr/>
            <p:nvPr/>
          </p:nvSpPr>
          <p:spPr>
            <a:xfrm>
              <a:off x="6331476" y="5108241"/>
              <a:ext cx="319596" cy="1864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67560659-69FA-4E38-947C-EE43D22954BB}"/>
                </a:ext>
              </a:extLst>
            </p:cNvPr>
            <p:cNvSpPr txBox="1"/>
            <p:nvPr/>
          </p:nvSpPr>
          <p:spPr>
            <a:xfrm>
              <a:off x="5665129" y="5497490"/>
              <a:ext cx="666347" cy="218254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600" dirty="0"/>
                <a:t>Primary 20MHz</a:t>
              </a:r>
            </a:p>
          </p:txBody>
        </p:sp>
        <p:sp>
          <p:nvSpPr>
            <p:cNvPr id="39" name="Left Brace 38">
              <a:extLst>
                <a:ext uri="{FF2B5EF4-FFF2-40B4-BE49-F238E27FC236}">
                  <a16:creationId xmlns="" xmlns:a16="http://schemas.microsoft.com/office/drawing/2014/main" id="{97989596-851B-469E-A2CF-7959ADEF3FCD}"/>
                </a:ext>
              </a:extLst>
            </p:cNvPr>
            <p:cNvSpPr/>
            <p:nvPr/>
          </p:nvSpPr>
          <p:spPr>
            <a:xfrm>
              <a:off x="6199326" y="4931864"/>
              <a:ext cx="134810" cy="74572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" name="Left Brace 39">
              <a:extLst>
                <a:ext uri="{FF2B5EF4-FFF2-40B4-BE49-F238E27FC236}">
                  <a16:creationId xmlns="" xmlns:a16="http://schemas.microsoft.com/office/drawing/2014/main" id="{C1A4D7FA-1017-4781-A6B2-243370353DC6}"/>
                </a:ext>
              </a:extLst>
            </p:cNvPr>
            <p:cNvSpPr/>
            <p:nvPr/>
          </p:nvSpPr>
          <p:spPr>
            <a:xfrm>
              <a:off x="6198791" y="4180961"/>
              <a:ext cx="134810" cy="74572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489564D-D2E1-457B-9601-A77E68A8A42E}"/>
                </a:ext>
              </a:extLst>
            </p:cNvPr>
            <p:cNvSpPr txBox="1"/>
            <p:nvPr/>
          </p:nvSpPr>
          <p:spPr>
            <a:xfrm>
              <a:off x="5343691" y="4391571"/>
              <a:ext cx="1081337" cy="22599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900" dirty="0" smtClean="0"/>
                <a:t>Non-Primary </a:t>
              </a:r>
            </a:p>
            <a:p>
              <a:r>
                <a:rPr lang="en-US" sz="900" dirty="0" smtClean="0"/>
                <a:t>80MHz Segment</a:t>
              </a:r>
              <a:endParaRPr lang="en-US" sz="9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1489564D-D2E1-457B-9601-A77E68A8A42E}"/>
                </a:ext>
              </a:extLst>
            </p:cNvPr>
            <p:cNvSpPr txBox="1"/>
            <p:nvPr/>
          </p:nvSpPr>
          <p:spPr>
            <a:xfrm>
              <a:off x="5366217" y="5136714"/>
              <a:ext cx="1081337" cy="22599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900" dirty="0" smtClean="0"/>
                <a:t>Primary 80MHz </a:t>
              </a:r>
            </a:p>
            <a:p>
              <a:r>
                <a:rPr lang="en-US" sz="900" dirty="0" smtClean="0"/>
                <a:t>Segment</a:t>
              </a:r>
              <a:endParaRPr lang="en-US" sz="900" dirty="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="" xmlns:a16="http://schemas.microsoft.com/office/drawing/2014/main" id="{17F877ED-A25C-4E3E-AF89-0752B89846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51220" y="4844450"/>
              <a:ext cx="1932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="" xmlns:a16="http://schemas.microsoft.com/office/drawing/2014/main" id="{17F877ED-A25C-4E3E-AF89-0752B89846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51220" y="4641805"/>
              <a:ext cx="1932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6893656E-704C-4802-8F4C-5C0A487F11D3}"/>
                </a:ext>
              </a:extLst>
            </p:cNvPr>
            <p:cNvSpPr txBox="1"/>
            <p:nvPr/>
          </p:nvSpPr>
          <p:spPr>
            <a:xfrm>
              <a:off x="6850465" y="4536537"/>
              <a:ext cx="1302587" cy="29011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675" dirty="0" smtClean="0"/>
                <a:t>STA1 and STA3’s PD channel</a:t>
              </a:r>
              <a:endParaRPr lang="en-US" sz="675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6893656E-704C-4802-8F4C-5C0A487F11D3}"/>
                </a:ext>
              </a:extLst>
            </p:cNvPr>
            <p:cNvSpPr txBox="1"/>
            <p:nvPr/>
          </p:nvSpPr>
          <p:spPr>
            <a:xfrm>
              <a:off x="6844516" y="4758281"/>
              <a:ext cx="1302587" cy="311217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r>
                <a:rPr lang="en-US" sz="675" dirty="0" smtClean="0"/>
                <a:t>STA2 and STA4’s PD channel</a:t>
              </a:r>
              <a:endParaRPr lang="en-US" sz="675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30353" y="5681246"/>
              <a:ext cx="145623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Pattern “1100” </a:t>
              </a:r>
              <a:endParaRPr lang="en-US" sz="1600" dirty="0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AFC33137-EF75-41CD-AA68-94EE1F7DB48B}"/>
              </a:ext>
            </a:extLst>
          </p:cNvPr>
          <p:cNvSpPr/>
          <p:nvPr/>
        </p:nvSpPr>
        <p:spPr>
          <a:xfrm>
            <a:off x="2649912" y="4043102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CF82D9D7-E0EB-46A4-8A57-03CC39BEB769}"/>
              </a:ext>
            </a:extLst>
          </p:cNvPr>
          <p:cNvSpPr/>
          <p:nvPr/>
        </p:nvSpPr>
        <p:spPr>
          <a:xfrm>
            <a:off x="2649912" y="4229534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3FDA143C-D856-4D63-A8E8-4892D70DEA78}"/>
              </a:ext>
            </a:extLst>
          </p:cNvPr>
          <p:cNvSpPr/>
          <p:nvPr/>
        </p:nvSpPr>
        <p:spPr>
          <a:xfrm>
            <a:off x="2649912" y="4602396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B830F76B-35CA-4A70-8939-323DC6486147}"/>
              </a:ext>
            </a:extLst>
          </p:cNvPr>
          <p:cNvSpPr/>
          <p:nvPr/>
        </p:nvSpPr>
        <p:spPr>
          <a:xfrm>
            <a:off x="2649912" y="4416191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AFC33137-EF75-41CD-AA68-94EE1F7DB48B}"/>
              </a:ext>
            </a:extLst>
          </p:cNvPr>
          <p:cNvSpPr/>
          <p:nvPr/>
        </p:nvSpPr>
        <p:spPr>
          <a:xfrm>
            <a:off x="5635466" y="4449130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CF82D9D7-E0EB-46A4-8A57-03CC39BEB769}"/>
              </a:ext>
            </a:extLst>
          </p:cNvPr>
          <p:cNvSpPr/>
          <p:nvPr/>
        </p:nvSpPr>
        <p:spPr>
          <a:xfrm>
            <a:off x="5635466" y="4635562"/>
            <a:ext cx="319596" cy="186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1949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28800"/>
            <a:ext cx="7772400" cy="24979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AP </a:t>
            </a:r>
            <a:r>
              <a:rPr lang="en-US" sz="1800" b="0" dirty="0" smtClean="0"/>
              <a:t>shall follow the rules below when transmitting to STAs parking in non-primary </a:t>
            </a:r>
            <a:r>
              <a:rPr lang="en-US" sz="1800" b="0" dirty="0"/>
              <a:t>80MHz </a:t>
            </a:r>
            <a:r>
              <a:rPr lang="en-US" sz="1800" b="0" dirty="0" smtClean="0"/>
              <a:t>segment: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/>
              <a:t>It</a:t>
            </a:r>
            <a:r>
              <a:rPr lang="en-US" sz="1400" b="0" dirty="0" smtClean="0"/>
              <a:t> </a:t>
            </a:r>
            <a:r>
              <a:rPr lang="en-US" sz="1400" b="0" dirty="0"/>
              <a:t>shall not transmit on a non-primary 80MHz segment, if all </a:t>
            </a:r>
            <a:r>
              <a:rPr lang="en-US" sz="1400" b="0" dirty="0" smtClean="0"/>
              <a:t>candidate PD channels </a:t>
            </a:r>
            <a:r>
              <a:rPr lang="en-US" sz="1400" b="0" dirty="0"/>
              <a:t>for the non-primary segment are CCA busy.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/>
              <a:t>It</a:t>
            </a:r>
            <a:r>
              <a:rPr lang="en-US" sz="1400" b="0" dirty="0" smtClean="0"/>
              <a:t> may </a:t>
            </a:r>
            <a:r>
              <a:rPr lang="en-US" sz="1400" b="0" dirty="0"/>
              <a:t>transmit on a non-primary 80MHz segment if at least one </a:t>
            </a:r>
            <a:r>
              <a:rPr lang="en-US" sz="1400" b="0" dirty="0" smtClean="0"/>
              <a:t>candidate PD channel </a:t>
            </a:r>
            <a:r>
              <a:rPr lang="en-US" sz="1400" b="0" dirty="0"/>
              <a:t>for the non-primary 80MHz </a:t>
            </a:r>
            <a:r>
              <a:rPr lang="en-US" sz="1400" b="0" dirty="0" smtClean="0"/>
              <a:t>segment </a:t>
            </a:r>
            <a:r>
              <a:rPr lang="en-US" sz="1400" b="0" dirty="0"/>
              <a:t>is CCA idle.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/>
              <a:t>It shall not transmit downlink frame or triggers uplink transmission for a non-AP STA whose allocated/selected PD channel is punctured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/>
              <a:t>It </a:t>
            </a:r>
            <a:r>
              <a:rPr lang="en-US" sz="1400" dirty="0"/>
              <a:t>may transmit downlink frame or triggers uplink transmission for a non-AP STA whose </a:t>
            </a:r>
            <a:r>
              <a:rPr lang="en-US" sz="1400" dirty="0" smtClean="0"/>
              <a:t>PD </a:t>
            </a:r>
            <a:r>
              <a:rPr lang="en-US" sz="1400" dirty="0"/>
              <a:t>channel is not punctured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Preamble Puncturing Support  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smtClean="0"/>
              <a:t>EHT BSS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0FE98EB3-89DB-4A87-880C-46933E49CEC4}"/>
              </a:ext>
            </a:extLst>
          </p:cNvPr>
          <p:cNvSpPr txBox="1"/>
          <p:nvPr/>
        </p:nvSpPr>
        <p:spPr>
          <a:xfrm>
            <a:off x="6691063" y="4574603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 smtClean="0"/>
              <a:t>punctured </a:t>
            </a:r>
            <a:r>
              <a:rPr lang="en-US" sz="900" dirty="0"/>
              <a:t>20MHz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ADA337ED-D350-4CE8-A0FC-71B6AF3AD31F}"/>
              </a:ext>
            </a:extLst>
          </p:cNvPr>
          <p:cNvCxnSpPr>
            <a:cxnSpLocks/>
          </p:cNvCxnSpPr>
          <p:nvPr/>
        </p:nvCxnSpPr>
        <p:spPr>
          <a:xfrm>
            <a:off x="2269202" y="6259862"/>
            <a:ext cx="4162210" cy="5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1618C82F-2DBA-4D84-ADB1-BE1501AD65ED}"/>
              </a:ext>
            </a:extLst>
          </p:cNvPr>
          <p:cNvSpPr/>
          <p:nvPr/>
        </p:nvSpPr>
        <p:spPr>
          <a:xfrm>
            <a:off x="2882529" y="547130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22806084-724E-450B-9E70-F13708D6263B}"/>
              </a:ext>
            </a:extLst>
          </p:cNvPr>
          <p:cNvSpPr/>
          <p:nvPr/>
        </p:nvSpPr>
        <p:spPr>
          <a:xfrm>
            <a:off x="2882529" y="5844169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E117BA49-966C-4A06-B1F2-B6F952F46119}"/>
              </a:ext>
            </a:extLst>
          </p:cNvPr>
          <p:cNvSpPr/>
          <p:nvPr/>
        </p:nvSpPr>
        <p:spPr>
          <a:xfrm>
            <a:off x="2882529" y="6030600"/>
            <a:ext cx="319596" cy="186431"/>
          </a:xfrm>
          <a:prstGeom prst="rect">
            <a:avLst/>
          </a:prstGeom>
          <a:solidFill>
            <a:srgbClr val="99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E1C71C35-41E3-41CE-A371-CE9EE65793B6}"/>
              </a:ext>
            </a:extLst>
          </p:cNvPr>
          <p:cNvSpPr/>
          <p:nvPr/>
        </p:nvSpPr>
        <p:spPr>
          <a:xfrm>
            <a:off x="2882529" y="4725582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7DC8A089-8D76-4D91-B973-5081641A694A}"/>
              </a:ext>
            </a:extLst>
          </p:cNvPr>
          <p:cNvSpPr/>
          <p:nvPr/>
        </p:nvSpPr>
        <p:spPr>
          <a:xfrm>
            <a:off x="2882529" y="4912013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A0FD97CC-38F6-4A6C-80F3-BBCC58DE2755}"/>
              </a:ext>
            </a:extLst>
          </p:cNvPr>
          <p:cNvSpPr/>
          <p:nvPr/>
        </p:nvSpPr>
        <p:spPr>
          <a:xfrm>
            <a:off x="2882529" y="528487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471FF011-5833-415E-8223-D0E402AE6635}"/>
              </a:ext>
            </a:extLst>
          </p:cNvPr>
          <p:cNvSpPr txBox="1"/>
          <p:nvPr/>
        </p:nvSpPr>
        <p:spPr>
          <a:xfrm>
            <a:off x="2679400" y="6281175"/>
            <a:ext cx="819476" cy="214493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750" dirty="0"/>
              <a:t>160MHz </a:t>
            </a:r>
            <a:r>
              <a:rPr lang="en-US" sz="750" dirty="0" smtClean="0"/>
              <a:t>BSS</a:t>
            </a:r>
            <a:endParaRPr lang="en-US" sz="750" dirty="0"/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0B2EF909-9323-4036-BD54-60DC263B9983}"/>
              </a:ext>
            </a:extLst>
          </p:cNvPr>
          <p:cNvSpPr/>
          <p:nvPr/>
        </p:nvSpPr>
        <p:spPr>
          <a:xfrm>
            <a:off x="2882529" y="5098670"/>
            <a:ext cx="319596" cy="186431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58866C45-BE20-4349-8788-7EBDB345B1BA}"/>
              </a:ext>
            </a:extLst>
          </p:cNvPr>
          <p:cNvSpPr/>
          <p:nvPr/>
        </p:nvSpPr>
        <p:spPr>
          <a:xfrm>
            <a:off x="2882529" y="5657512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0C74C669-8B84-4D1A-872D-0D572033798B}"/>
              </a:ext>
            </a:extLst>
          </p:cNvPr>
          <p:cNvSpPr/>
          <p:nvPr/>
        </p:nvSpPr>
        <p:spPr>
          <a:xfrm>
            <a:off x="6371466" y="4574603"/>
            <a:ext cx="319596" cy="1864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67560659-69FA-4E38-947C-EE43D22954BB}"/>
              </a:ext>
            </a:extLst>
          </p:cNvPr>
          <p:cNvSpPr txBox="1"/>
          <p:nvPr/>
        </p:nvSpPr>
        <p:spPr>
          <a:xfrm>
            <a:off x="2216182" y="6046761"/>
            <a:ext cx="666347" cy="218254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600" dirty="0"/>
              <a:t>Primary 20MHz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6893656E-704C-4802-8F4C-5C0A487F11D3}"/>
              </a:ext>
            </a:extLst>
          </p:cNvPr>
          <p:cNvSpPr txBox="1"/>
          <p:nvPr/>
        </p:nvSpPr>
        <p:spPr>
          <a:xfrm>
            <a:off x="3376293" y="4702860"/>
            <a:ext cx="1302587" cy="29011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675" dirty="0" smtClean="0"/>
              <a:t>STA1’s PD channel</a:t>
            </a:r>
            <a:endParaRPr lang="en-US" sz="675" dirty="0"/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FC05FCFF-EFAD-4D08-9340-227005DED346}"/>
              </a:ext>
            </a:extLst>
          </p:cNvPr>
          <p:cNvSpPr/>
          <p:nvPr/>
        </p:nvSpPr>
        <p:spPr>
          <a:xfrm>
            <a:off x="4386169" y="5481135"/>
            <a:ext cx="1058954" cy="7728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263933B3-8144-405B-9EC6-4053C648849A}"/>
              </a:ext>
            </a:extLst>
          </p:cNvPr>
          <p:cNvSpPr txBox="1"/>
          <p:nvPr/>
        </p:nvSpPr>
        <p:spPr>
          <a:xfrm>
            <a:off x="4417975" y="4325312"/>
            <a:ext cx="1081337" cy="193752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/>
              <a:t>Punctured </a:t>
            </a:r>
            <a:r>
              <a:rPr lang="en-US" sz="900" dirty="0" smtClean="0"/>
              <a:t>TXOP</a:t>
            </a:r>
            <a:endParaRPr lang="en-US" sz="900" dirty="0"/>
          </a:p>
        </p:txBody>
      </p:sp>
      <p:sp>
        <p:nvSpPr>
          <p:cNvPr id="70" name="Left Brace 69">
            <a:extLst>
              <a:ext uri="{FF2B5EF4-FFF2-40B4-BE49-F238E27FC236}">
                <a16:creationId xmlns="" xmlns:a16="http://schemas.microsoft.com/office/drawing/2014/main" id="{97989596-851B-469E-A2CF-7959ADEF3FCD}"/>
              </a:ext>
            </a:extLst>
          </p:cNvPr>
          <p:cNvSpPr/>
          <p:nvPr/>
        </p:nvSpPr>
        <p:spPr>
          <a:xfrm>
            <a:off x="2750379" y="5481135"/>
            <a:ext cx="134810" cy="7457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1" name="Left Brace 70">
            <a:extLst>
              <a:ext uri="{FF2B5EF4-FFF2-40B4-BE49-F238E27FC236}">
                <a16:creationId xmlns="" xmlns:a16="http://schemas.microsoft.com/office/drawing/2014/main" id="{C1A4D7FA-1017-4781-A6B2-243370353DC6}"/>
              </a:ext>
            </a:extLst>
          </p:cNvPr>
          <p:cNvSpPr/>
          <p:nvPr/>
        </p:nvSpPr>
        <p:spPr>
          <a:xfrm>
            <a:off x="2749844" y="4730232"/>
            <a:ext cx="134810" cy="7457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1489564D-D2E1-457B-9601-A77E68A8A42E}"/>
              </a:ext>
            </a:extLst>
          </p:cNvPr>
          <p:cNvSpPr txBox="1"/>
          <p:nvPr/>
        </p:nvSpPr>
        <p:spPr>
          <a:xfrm>
            <a:off x="1894744" y="4940842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 smtClean="0"/>
              <a:t>Non-Primary </a:t>
            </a:r>
          </a:p>
          <a:p>
            <a:r>
              <a:rPr lang="en-US" sz="900" dirty="0" smtClean="0"/>
              <a:t>80MHz Segment</a:t>
            </a:r>
            <a:endParaRPr lang="en-US" sz="90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1489564D-D2E1-457B-9601-A77E68A8A42E}"/>
              </a:ext>
            </a:extLst>
          </p:cNvPr>
          <p:cNvSpPr txBox="1"/>
          <p:nvPr/>
        </p:nvSpPr>
        <p:spPr>
          <a:xfrm>
            <a:off x="1917270" y="5685985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 smtClean="0"/>
              <a:t>Primary 80MHz </a:t>
            </a:r>
          </a:p>
          <a:p>
            <a:r>
              <a:rPr lang="en-US" sz="900" dirty="0" smtClean="0"/>
              <a:t>Segment</a:t>
            </a:r>
            <a:endParaRPr lang="en-US" sz="900" dirty="0"/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0B2EF909-9323-4036-BD54-60DC263B9983}"/>
              </a:ext>
            </a:extLst>
          </p:cNvPr>
          <p:cNvSpPr/>
          <p:nvPr/>
        </p:nvSpPr>
        <p:spPr>
          <a:xfrm>
            <a:off x="6371467" y="4574603"/>
            <a:ext cx="319596" cy="186431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FC05FCFF-EFAD-4D08-9340-227005DED346}"/>
              </a:ext>
            </a:extLst>
          </p:cNvPr>
          <p:cNvSpPr/>
          <p:nvPr/>
        </p:nvSpPr>
        <p:spPr>
          <a:xfrm>
            <a:off x="4386169" y="4728390"/>
            <a:ext cx="1058954" cy="3042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6893656E-704C-4802-8F4C-5C0A487F11D3}"/>
              </a:ext>
            </a:extLst>
          </p:cNvPr>
          <p:cNvSpPr txBox="1"/>
          <p:nvPr/>
        </p:nvSpPr>
        <p:spPr>
          <a:xfrm>
            <a:off x="3376467" y="4913929"/>
            <a:ext cx="1302587" cy="31121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675" dirty="0" smtClean="0"/>
              <a:t>STA2’s PD channel</a:t>
            </a:r>
            <a:endParaRPr lang="en-US" sz="675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893656E-704C-4802-8F4C-5C0A487F11D3}"/>
              </a:ext>
            </a:extLst>
          </p:cNvPr>
          <p:cNvSpPr txBox="1"/>
          <p:nvPr/>
        </p:nvSpPr>
        <p:spPr>
          <a:xfrm>
            <a:off x="3376641" y="5119008"/>
            <a:ext cx="1302587" cy="31121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>
            <a:defPPr>
              <a:defRPr lang="ja-JP"/>
            </a:defPPr>
            <a:lvl1pPr>
              <a:defRPr sz="675"/>
            </a:lvl1pPr>
          </a:lstStyle>
          <a:p>
            <a:r>
              <a:rPr lang="en-US" dirty="0"/>
              <a:t>STA3’s PD channel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6893656E-704C-4802-8F4C-5C0A487F11D3}"/>
              </a:ext>
            </a:extLst>
          </p:cNvPr>
          <p:cNvSpPr txBox="1"/>
          <p:nvPr/>
        </p:nvSpPr>
        <p:spPr>
          <a:xfrm>
            <a:off x="3370344" y="5309856"/>
            <a:ext cx="1302587" cy="31121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675" dirty="0" smtClean="0"/>
              <a:t>STA4’s PD channel</a:t>
            </a:r>
            <a:endParaRPr lang="en-US" sz="675" dirty="0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="" xmlns:a16="http://schemas.microsoft.com/office/drawing/2014/main" id="{17F877ED-A25C-4E3E-AF89-0752B8984666}"/>
              </a:ext>
            </a:extLst>
          </p:cNvPr>
          <p:cNvCxnSpPr>
            <a:cxnSpLocks/>
          </p:cNvCxnSpPr>
          <p:nvPr/>
        </p:nvCxnSpPr>
        <p:spPr>
          <a:xfrm flipH="1">
            <a:off x="3202273" y="5393721"/>
            <a:ext cx="193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17F877ED-A25C-4E3E-AF89-0752B8984666}"/>
              </a:ext>
            </a:extLst>
          </p:cNvPr>
          <p:cNvCxnSpPr>
            <a:cxnSpLocks/>
          </p:cNvCxnSpPr>
          <p:nvPr/>
        </p:nvCxnSpPr>
        <p:spPr>
          <a:xfrm flipH="1">
            <a:off x="3202273" y="5191885"/>
            <a:ext cx="193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="" xmlns:a16="http://schemas.microsoft.com/office/drawing/2014/main" id="{17F877ED-A25C-4E3E-AF89-0752B8984666}"/>
              </a:ext>
            </a:extLst>
          </p:cNvPr>
          <p:cNvCxnSpPr>
            <a:cxnSpLocks/>
          </p:cNvCxnSpPr>
          <p:nvPr/>
        </p:nvCxnSpPr>
        <p:spPr>
          <a:xfrm flipH="1">
            <a:off x="3202273" y="5007660"/>
            <a:ext cx="193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="" xmlns:a16="http://schemas.microsoft.com/office/drawing/2014/main" id="{17F877ED-A25C-4E3E-AF89-0752B8984666}"/>
              </a:ext>
            </a:extLst>
          </p:cNvPr>
          <p:cNvCxnSpPr>
            <a:cxnSpLocks/>
          </p:cNvCxnSpPr>
          <p:nvPr/>
        </p:nvCxnSpPr>
        <p:spPr>
          <a:xfrm flipH="1">
            <a:off x="3202273" y="4805824"/>
            <a:ext cx="193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FC05FCFF-EFAD-4D08-9340-227005DED346}"/>
              </a:ext>
            </a:extLst>
          </p:cNvPr>
          <p:cNvSpPr/>
          <p:nvPr/>
        </p:nvSpPr>
        <p:spPr>
          <a:xfrm>
            <a:off x="4386169" y="5269137"/>
            <a:ext cx="1058954" cy="1888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6893656E-704C-4802-8F4C-5C0A487F11D3}"/>
              </a:ext>
            </a:extLst>
          </p:cNvPr>
          <p:cNvSpPr txBox="1"/>
          <p:nvPr/>
        </p:nvSpPr>
        <p:spPr>
          <a:xfrm>
            <a:off x="5707813" y="5310184"/>
            <a:ext cx="1302587" cy="29011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800" dirty="0" smtClean="0"/>
              <a:t>RU allocations for </a:t>
            </a:r>
          </a:p>
          <a:p>
            <a:r>
              <a:rPr lang="en-US" sz="800" dirty="0" smtClean="0"/>
              <a:t>STAs except for STA3</a:t>
            </a:r>
            <a:endParaRPr lang="en-US" sz="800" dirty="0"/>
          </a:p>
        </p:txBody>
      </p:sp>
      <p:sp>
        <p:nvSpPr>
          <p:cNvPr id="85" name="Left Brace 84">
            <a:extLst>
              <a:ext uri="{FF2B5EF4-FFF2-40B4-BE49-F238E27FC236}">
                <a16:creationId xmlns="" xmlns:a16="http://schemas.microsoft.com/office/drawing/2014/main" id="{C1A4D7FA-1017-4781-A6B2-243370353DC6}"/>
              </a:ext>
            </a:extLst>
          </p:cNvPr>
          <p:cNvSpPr/>
          <p:nvPr/>
        </p:nvSpPr>
        <p:spPr>
          <a:xfrm>
            <a:off x="5593212" y="4725583"/>
            <a:ext cx="143672" cy="1518120"/>
          </a:xfrm>
          <a:prstGeom prst="leftBrace">
            <a:avLst/>
          </a:prstGeom>
          <a:scene3d>
            <a:camera prst="orthographicFront">
              <a:rot lat="20999999" lon="299993" rev="10799999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69266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39" y="1676400"/>
            <a:ext cx="7858125" cy="4114800"/>
          </a:xfrm>
        </p:spPr>
        <p:txBody>
          <a:bodyPr/>
          <a:lstStyle/>
          <a:p>
            <a:r>
              <a:rPr lang="en-US" sz="2000" dirty="0" smtClean="0"/>
              <a:t>Since a </a:t>
            </a:r>
            <a:r>
              <a:rPr lang="en-US" sz="2000" dirty="0"/>
              <a:t>non-AP STA parking on a non-primary </a:t>
            </a:r>
            <a:r>
              <a:rPr lang="en-US" sz="2000" dirty="0" smtClean="0"/>
              <a:t>80MHz segment will not contend the medium, when it detected </a:t>
            </a:r>
            <a:r>
              <a:rPr lang="en-US" sz="2000" dirty="0"/>
              <a:t>preambles on its PD </a:t>
            </a:r>
            <a:r>
              <a:rPr lang="en-US" sz="2000" dirty="0" smtClean="0"/>
              <a:t>channel and </a:t>
            </a:r>
            <a:r>
              <a:rPr lang="en-US" sz="2000" dirty="0"/>
              <a:t>the detected preamble is an OBSS PPDU, the </a:t>
            </a:r>
            <a:r>
              <a:rPr lang="en-US" sz="2000" dirty="0" smtClean="0"/>
              <a:t>STA’s MAC </a:t>
            </a:r>
            <a:r>
              <a:rPr lang="en-US" sz="2000" dirty="0" err="1" smtClean="0"/>
              <a:t>sublayer</a:t>
            </a:r>
            <a:r>
              <a:rPr lang="en-US" sz="2000" dirty="0" smtClean="0"/>
              <a:t> may </a:t>
            </a:r>
            <a:r>
              <a:rPr lang="en-US" sz="2000" dirty="0"/>
              <a:t>issue a </a:t>
            </a:r>
            <a:r>
              <a:rPr lang="en-US" sz="2000" dirty="0" smtClean="0"/>
              <a:t>PHY-</a:t>
            </a:r>
            <a:r>
              <a:rPr lang="en-US" sz="2000" dirty="0" err="1" smtClean="0"/>
              <a:t>CCARESET.request</a:t>
            </a:r>
            <a:r>
              <a:rPr lang="en-US" sz="2000" dirty="0" smtClean="0"/>
              <a:t> </a:t>
            </a:r>
            <a:r>
              <a:rPr lang="en-US" sz="2000" dirty="0"/>
              <a:t>primitive</a:t>
            </a:r>
          </a:p>
          <a:p>
            <a:pPr lvl="1"/>
            <a:r>
              <a:rPr lang="en-US" sz="1600" dirty="0"/>
              <a:t>If the OBSS PPDU with RSSI less than </a:t>
            </a:r>
            <a:r>
              <a:rPr lang="en-US" sz="1600" dirty="0" smtClean="0"/>
              <a:t>ED threshold</a:t>
            </a:r>
            <a:endParaRPr lang="en-US" sz="1600" i="1" dirty="0"/>
          </a:p>
          <a:p>
            <a:pPr lvl="1"/>
            <a:r>
              <a:rPr lang="en-US" sz="1600" dirty="0"/>
              <a:t>If a </a:t>
            </a:r>
            <a:r>
              <a:rPr lang="en-US" sz="1600" dirty="0" smtClean="0"/>
              <a:t>PHY-</a:t>
            </a:r>
            <a:r>
              <a:rPr lang="en-US" sz="1600" dirty="0" err="1" smtClean="0"/>
              <a:t>RXEND.indication</a:t>
            </a:r>
            <a:r>
              <a:rPr lang="en-US" sz="1600" dirty="0" smtClean="0"/>
              <a:t>(</a:t>
            </a:r>
            <a:r>
              <a:rPr lang="en-US" sz="1600" dirty="0" err="1" smtClean="0"/>
              <a:t>CarrierLost</a:t>
            </a:r>
            <a:r>
              <a:rPr lang="en-US" sz="1600" dirty="0" smtClean="0"/>
              <a:t>) </a:t>
            </a:r>
            <a:r>
              <a:rPr lang="en-US" sz="1600" dirty="0"/>
              <a:t>primitive </a:t>
            </a:r>
            <a:r>
              <a:rPr lang="en-US" sz="1600" dirty="0" smtClean="0"/>
              <a:t>is </a:t>
            </a:r>
            <a:r>
              <a:rPr lang="en-US" sz="1600" dirty="0"/>
              <a:t>generated </a:t>
            </a:r>
            <a:endParaRPr lang="en-US" sz="1600" dirty="0" smtClean="0"/>
          </a:p>
          <a:p>
            <a:pPr lvl="1"/>
            <a:r>
              <a:rPr lang="en-US" sz="1600" dirty="0" smtClean="0"/>
              <a:t>If a PHY-</a:t>
            </a:r>
            <a:r>
              <a:rPr lang="en-US" sz="1600" dirty="0" err="1" smtClean="0"/>
              <a:t>RXEND.indication</a:t>
            </a:r>
            <a:r>
              <a:rPr lang="en-US" sz="1600" dirty="0" smtClean="0"/>
              <a:t>(</a:t>
            </a:r>
            <a:r>
              <a:rPr lang="en-US" sz="1600" dirty="0" err="1" smtClean="0"/>
              <a:t>FormatViolation</a:t>
            </a:r>
            <a:r>
              <a:rPr lang="en-US" sz="1600" dirty="0"/>
              <a:t>) </a:t>
            </a:r>
            <a:r>
              <a:rPr lang="en-US" sz="1600" dirty="0" smtClean="0"/>
              <a:t>primitive </a:t>
            </a:r>
            <a:r>
              <a:rPr lang="en-US" sz="1600" dirty="0"/>
              <a:t>is </a:t>
            </a:r>
            <a:r>
              <a:rPr lang="en-US" sz="1600" dirty="0" smtClean="0"/>
              <a:t>generated</a:t>
            </a:r>
            <a:endParaRPr lang="en-US" sz="2000" dirty="0"/>
          </a:p>
          <a:p>
            <a:r>
              <a:rPr lang="en-US" sz="2000" dirty="0"/>
              <a:t>After the MAC </a:t>
            </a:r>
            <a:r>
              <a:rPr lang="en-US" sz="2000" dirty="0" smtClean="0"/>
              <a:t>issuing </a:t>
            </a:r>
            <a:r>
              <a:rPr lang="en-US" sz="2000" dirty="0"/>
              <a:t>the PHY-</a:t>
            </a:r>
            <a:r>
              <a:rPr lang="en-US" sz="2000" dirty="0" err="1"/>
              <a:t>CCARESET.request</a:t>
            </a:r>
            <a:r>
              <a:rPr lang="en-US" sz="2000" dirty="0"/>
              <a:t> primitive to reset the PHY entity to the state appropriate for the end of a received frame and to initiate a new CCA evaluation cycle. Then STA is able to detect new preamble on its PD channel to receive the PPDU sent by </a:t>
            </a:r>
            <a:r>
              <a:rPr lang="en-US" sz="2000" dirty="0" smtClean="0"/>
              <a:t>its </a:t>
            </a:r>
            <a:r>
              <a:rPr lang="en-US" sz="2000" dirty="0"/>
              <a:t>associated AP </a:t>
            </a:r>
            <a:endParaRPr lang="en-US" sz="12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Kaiying Lu,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CCA Reset on PD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173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135865</TotalTime>
  <Words>1076</Words>
  <Application>Microsoft Office PowerPoint</Application>
  <PresentationFormat>On-screen Show (4:3)</PresentationFormat>
  <Paragraphs>151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Times New Roman</vt:lpstr>
      <vt:lpstr>Wingdings</vt:lpstr>
      <vt:lpstr>802-11-Submission</vt:lpstr>
      <vt:lpstr>Document</vt:lpstr>
      <vt:lpstr>Preamble Puncturing Support for EHT Wide Bandwidth Transmission </vt:lpstr>
      <vt:lpstr>Introduction</vt:lpstr>
      <vt:lpstr>Issues</vt:lpstr>
      <vt:lpstr>Motivation</vt:lpstr>
      <vt:lpstr>Preamble Puncturing Support   in EHT BSS</vt:lpstr>
      <vt:lpstr>Preamble Puncturing Support   in EHT BSS</vt:lpstr>
      <vt:lpstr>Preamble Puncturing Support   in EHT BSS</vt:lpstr>
      <vt:lpstr>Preamble Puncturing Support   in EHT BSS</vt:lpstr>
      <vt:lpstr>CCA Reset on PD channel</vt:lpstr>
      <vt:lpstr>Conclusion</vt:lpstr>
      <vt:lpstr>SP1</vt:lpstr>
      <vt:lpstr>SP2</vt:lpstr>
      <vt:lpstr>SP3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Kaiying Lu</dc:creator>
  <cp:lastModifiedBy>Kaiying Lu</cp:lastModifiedBy>
  <cp:revision>1562</cp:revision>
  <cp:lastPrinted>1998-02-10T13:28:06Z</cp:lastPrinted>
  <dcterms:created xsi:type="dcterms:W3CDTF">2007-05-21T21:00:37Z</dcterms:created>
  <dcterms:modified xsi:type="dcterms:W3CDTF">2020-07-08T06:58:19Z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