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38" r:id="rId5"/>
    <p:sldId id="534" r:id="rId6"/>
    <p:sldId id="588" r:id="rId7"/>
    <p:sldId id="569" r:id="rId8"/>
    <p:sldId id="571" r:id="rId9"/>
    <p:sldId id="583" r:id="rId10"/>
    <p:sldId id="573" r:id="rId11"/>
    <p:sldId id="595" r:id="rId12"/>
    <p:sldId id="599" r:id="rId13"/>
    <p:sldId id="596" r:id="rId14"/>
    <p:sldId id="597" r:id="rId15"/>
    <p:sldId id="598" r:id="rId16"/>
    <p:sldId id="564" r:id="rId17"/>
    <p:sldId id="549" r:id="rId18"/>
    <p:sldId id="590" r:id="rId19"/>
    <p:sldId id="600" r:id="rId2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095" autoAdjust="0"/>
  </p:normalViewPr>
  <p:slideViewPr>
    <p:cSldViewPr>
      <p:cViewPr varScale="1">
        <p:scale>
          <a:sx n="83" d="100"/>
          <a:sy n="83" d="100"/>
        </p:scale>
        <p:origin x="150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802.11-20/0883r1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562-03-00be-enhanced-multi-link-single-radio-operation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Multi-link </a:t>
            </a:r>
            <a:r>
              <a:rPr lang="en-US" sz="2800" dirty="0" smtClean="0"/>
              <a:t>Spatial Multiplexing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2020-07-02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July 2020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434705"/>
              </p:ext>
            </p:extLst>
          </p:nvPr>
        </p:nvGraphicFramePr>
        <p:xfrm>
          <a:off x="541338" y="3127375"/>
          <a:ext cx="7924800" cy="312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" name="Document" r:id="rId4" imgW="8290751" imgH="3283832" progId="Word.Document.8">
                  <p:embed/>
                </p:oleObj>
              </mc:Choice>
              <mc:Fallback>
                <p:oleObj name="Document" r:id="rId4" imgW="8290751" imgH="328383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338" y="3127375"/>
                        <a:ext cx="7924800" cy="31257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Capability Signaling for </a:t>
            </a:r>
            <a:br>
              <a:rPr lang="en-US" dirty="0" smtClean="0"/>
            </a:br>
            <a:r>
              <a:rPr lang="en-US" dirty="0" smtClean="0"/>
              <a:t>Multi-link </a:t>
            </a:r>
            <a:r>
              <a:rPr lang="en-US" dirty="0"/>
              <a:t>Spatial </a:t>
            </a:r>
            <a:r>
              <a:rPr lang="en-US" dirty="0" smtClean="0"/>
              <a:t>Multiplexing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/>
              <a:t>1: </a:t>
            </a:r>
            <a:r>
              <a:rPr lang="en-US" dirty="0" smtClean="0"/>
              <a:t>Enhanced multi-radio MLD</a:t>
            </a:r>
            <a:endParaRPr lang="en-US" dirty="0" smtClean="0"/>
          </a:p>
          <a:p>
            <a:pPr lvl="1"/>
            <a:r>
              <a:rPr lang="en-US" dirty="0" smtClean="0"/>
              <a:t>Maximum </a:t>
            </a:r>
            <a:r>
              <a:rPr lang="en-US" dirty="0"/>
              <a:t>number of spatial streams supported for each link</a:t>
            </a:r>
            <a:r>
              <a:rPr lang="en-US" dirty="0" smtClean="0"/>
              <a:t>.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2 SSs on the link 1; 2 SSs on the link 2.</a:t>
            </a:r>
          </a:p>
          <a:p>
            <a:pPr lvl="1"/>
            <a:r>
              <a:rPr lang="en-US" dirty="0"/>
              <a:t>Total number of spatial streams that the non-AP MLD can receive at a time among a specified set of links.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SSs. </a:t>
            </a:r>
          </a:p>
          <a:p>
            <a:pPr lvl="1"/>
            <a:r>
              <a:rPr lang="en-US" dirty="0" smtClean="0"/>
              <a:t>Default multi-radio operation of </a:t>
            </a:r>
            <a:r>
              <a:rPr lang="en-US" dirty="0"/>
              <a:t>the non-AP </a:t>
            </a:r>
            <a:r>
              <a:rPr lang="en-US" dirty="0" smtClean="0"/>
              <a:t>MLD 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1 SSs </a:t>
            </a:r>
            <a:r>
              <a:rPr lang="en-US" b="1" dirty="0">
                <a:solidFill>
                  <a:srgbClr val="FF0000"/>
                </a:solidFill>
              </a:rPr>
              <a:t>on the link </a:t>
            </a:r>
            <a:r>
              <a:rPr lang="en-US" b="1" dirty="0" smtClean="0">
                <a:solidFill>
                  <a:srgbClr val="FF0000"/>
                </a:solidFill>
              </a:rPr>
              <a:t>1; 1 SSs on the </a:t>
            </a:r>
            <a:r>
              <a:rPr lang="en-US" b="1" dirty="0">
                <a:solidFill>
                  <a:srgbClr val="FF0000"/>
                </a:solidFill>
              </a:rPr>
              <a:t>link 2.</a:t>
            </a:r>
          </a:p>
          <a:p>
            <a:pPr lvl="1"/>
            <a:r>
              <a:rPr lang="en-US" dirty="0"/>
              <a:t>Single-radio operation of the non-AP MLD</a:t>
            </a:r>
          </a:p>
          <a:p>
            <a:pPr lvl="2"/>
            <a:r>
              <a:rPr lang="en-US" dirty="0"/>
              <a:t>Case 1</a:t>
            </a:r>
          </a:p>
          <a:p>
            <a:pPr lvl="3"/>
            <a:r>
              <a:rPr lang="en-US" b="1" dirty="0" smtClean="0">
                <a:solidFill>
                  <a:srgbClr val="FF0000"/>
                </a:solidFill>
              </a:rPr>
              <a:t>2 SSs </a:t>
            </a:r>
            <a:r>
              <a:rPr lang="en-US" b="1" dirty="0">
                <a:solidFill>
                  <a:srgbClr val="FF0000"/>
                </a:solidFill>
              </a:rPr>
              <a:t>on the link </a:t>
            </a:r>
            <a:r>
              <a:rPr lang="en-US" b="1" dirty="0" smtClean="0">
                <a:solidFill>
                  <a:srgbClr val="FF0000"/>
                </a:solidFill>
              </a:rPr>
              <a:t>1; 0 SSs </a:t>
            </a:r>
            <a:r>
              <a:rPr lang="en-US" b="1" dirty="0">
                <a:solidFill>
                  <a:srgbClr val="FF0000"/>
                </a:solidFill>
              </a:rPr>
              <a:t>on the link 2.</a:t>
            </a:r>
          </a:p>
          <a:p>
            <a:pPr lvl="2"/>
            <a:r>
              <a:rPr lang="en-US" dirty="0"/>
              <a:t>Case 2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0 </a:t>
            </a:r>
            <a:r>
              <a:rPr lang="en-US" b="1" dirty="0" smtClean="0">
                <a:solidFill>
                  <a:srgbClr val="FF0000"/>
                </a:solidFill>
              </a:rPr>
              <a:t>SSs </a:t>
            </a:r>
            <a:r>
              <a:rPr lang="en-US" b="1" dirty="0">
                <a:solidFill>
                  <a:srgbClr val="FF0000"/>
                </a:solidFill>
              </a:rPr>
              <a:t>on the link </a:t>
            </a:r>
            <a:r>
              <a:rPr lang="en-US" b="1" dirty="0" smtClean="0">
                <a:solidFill>
                  <a:srgbClr val="FF0000"/>
                </a:solidFill>
              </a:rPr>
              <a:t>1; 2 SSs </a:t>
            </a:r>
            <a:r>
              <a:rPr lang="en-US" b="1" dirty="0">
                <a:solidFill>
                  <a:srgbClr val="FF0000"/>
                </a:solidFill>
              </a:rPr>
              <a:t>on the link 2.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362200"/>
            <a:ext cx="7858125" cy="1676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5800" y="4038600"/>
            <a:ext cx="7858125" cy="23622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0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Capability Signaling for </a:t>
            </a:r>
            <a:br>
              <a:rPr lang="en-US" dirty="0" smtClean="0"/>
            </a:br>
            <a:r>
              <a:rPr lang="en-US" dirty="0" smtClean="0"/>
              <a:t>Multi-link </a:t>
            </a:r>
            <a:r>
              <a:rPr lang="en-US" dirty="0"/>
              <a:t>Spatial </a:t>
            </a:r>
            <a:r>
              <a:rPr lang="en-US" dirty="0" smtClean="0"/>
              <a:t>Multiplexing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</a:t>
            </a:r>
            <a:r>
              <a:rPr lang="en-US" dirty="0" smtClean="0"/>
              <a:t>: </a:t>
            </a:r>
            <a:r>
              <a:rPr lang="en-US" dirty="0"/>
              <a:t>Enhanced multi-radio MLD</a:t>
            </a:r>
            <a:endParaRPr lang="en-US" dirty="0" smtClean="0"/>
          </a:p>
          <a:p>
            <a:pPr lvl="1"/>
            <a:r>
              <a:rPr lang="en-US" dirty="0" smtClean="0"/>
              <a:t>Maximum </a:t>
            </a:r>
            <a:r>
              <a:rPr lang="en-US" dirty="0"/>
              <a:t>number of spatial streams supported for each link</a:t>
            </a:r>
            <a:r>
              <a:rPr lang="en-US" dirty="0" smtClean="0"/>
              <a:t>.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4 SSs on the link 1; 2 SSs on the link 2.</a:t>
            </a:r>
          </a:p>
          <a:p>
            <a:pPr lvl="1"/>
            <a:r>
              <a:rPr lang="en-US" dirty="0"/>
              <a:t>Total number of spatial streams that the non-AP MLD can receive at a time among a specified set of links.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4 SSs. </a:t>
            </a:r>
          </a:p>
          <a:p>
            <a:pPr lvl="1"/>
            <a:r>
              <a:rPr lang="en-US" dirty="0"/>
              <a:t>Default multi-radio operation of the non-AP MLD 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2 SSs </a:t>
            </a:r>
            <a:r>
              <a:rPr lang="en-US" b="1" dirty="0">
                <a:solidFill>
                  <a:srgbClr val="FF0000"/>
                </a:solidFill>
              </a:rPr>
              <a:t>on the link </a:t>
            </a:r>
            <a:r>
              <a:rPr lang="en-US" b="1" dirty="0" smtClean="0">
                <a:solidFill>
                  <a:srgbClr val="FF0000"/>
                </a:solidFill>
              </a:rPr>
              <a:t>1; 2 SSs on the </a:t>
            </a:r>
            <a:r>
              <a:rPr lang="en-US" b="1" dirty="0">
                <a:solidFill>
                  <a:srgbClr val="FF0000"/>
                </a:solidFill>
              </a:rPr>
              <a:t>link 2.</a:t>
            </a:r>
          </a:p>
          <a:p>
            <a:pPr lvl="1"/>
            <a:r>
              <a:rPr lang="en-US" dirty="0"/>
              <a:t>Single-radio operation of the non-AP MLD</a:t>
            </a:r>
          </a:p>
          <a:p>
            <a:pPr lvl="2"/>
            <a:r>
              <a:rPr lang="en-US" dirty="0"/>
              <a:t>Case 1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4 </a:t>
            </a:r>
            <a:r>
              <a:rPr lang="en-US" b="1" dirty="0" smtClean="0">
                <a:solidFill>
                  <a:srgbClr val="FF0000"/>
                </a:solidFill>
              </a:rPr>
              <a:t>SSs </a:t>
            </a:r>
            <a:r>
              <a:rPr lang="en-US" b="1" dirty="0">
                <a:solidFill>
                  <a:srgbClr val="FF0000"/>
                </a:solidFill>
              </a:rPr>
              <a:t>on the link </a:t>
            </a:r>
            <a:r>
              <a:rPr lang="en-US" b="1" dirty="0" smtClean="0">
                <a:solidFill>
                  <a:srgbClr val="FF0000"/>
                </a:solidFill>
              </a:rPr>
              <a:t>1; 0 SSs </a:t>
            </a:r>
            <a:r>
              <a:rPr lang="en-US" b="1" dirty="0">
                <a:solidFill>
                  <a:srgbClr val="FF0000"/>
                </a:solidFill>
              </a:rPr>
              <a:t>on the link 2.</a:t>
            </a:r>
          </a:p>
          <a:p>
            <a:pPr lvl="2"/>
            <a:r>
              <a:rPr lang="en-US" dirty="0"/>
              <a:t>Case 2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0 </a:t>
            </a:r>
            <a:r>
              <a:rPr lang="en-US" b="1" dirty="0" smtClean="0">
                <a:solidFill>
                  <a:srgbClr val="FF0000"/>
                </a:solidFill>
              </a:rPr>
              <a:t>SSs </a:t>
            </a:r>
            <a:r>
              <a:rPr lang="en-US" b="1" dirty="0">
                <a:solidFill>
                  <a:srgbClr val="FF0000"/>
                </a:solidFill>
              </a:rPr>
              <a:t>on the link </a:t>
            </a:r>
            <a:r>
              <a:rPr lang="en-US" b="1" dirty="0" smtClean="0">
                <a:solidFill>
                  <a:srgbClr val="FF0000"/>
                </a:solidFill>
              </a:rPr>
              <a:t>1; 2 SSs </a:t>
            </a:r>
            <a:r>
              <a:rPr lang="en-US" b="1" dirty="0">
                <a:solidFill>
                  <a:srgbClr val="FF0000"/>
                </a:solidFill>
              </a:rPr>
              <a:t>on the link 2.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85800" y="2362200"/>
            <a:ext cx="7858125" cy="1676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5800" y="4038600"/>
            <a:ext cx="7858125" cy="23622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77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Capability Signaling for </a:t>
            </a:r>
            <a:br>
              <a:rPr lang="en-US" dirty="0" smtClean="0"/>
            </a:br>
            <a:r>
              <a:rPr lang="en-US" dirty="0" smtClean="0"/>
              <a:t>Multi-link </a:t>
            </a:r>
            <a:r>
              <a:rPr lang="en-US" dirty="0"/>
              <a:t>Spatial </a:t>
            </a:r>
            <a:r>
              <a:rPr lang="en-US" dirty="0" smtClean="0"/>
              <a:t>Multiplexing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dirty="0"/>
              <a:t>Dynamic change between a default multi-radio operation and a single-radio operation can be supported by the receive operating mode indication mechanism. </a:t>
            </a:r>
            <a:endParaRPr lang="en-US" dirty="0" smtClean="0"/>
          </a:p>
          <a:p>
            <a:pPr lvl="1"/>
            <a:r>
              <a:rPr lang="en-US" dirty="0" smtClean="0"/>
              <a:t>The OM Control subfield is needed to be extended to the multi-link.  </a:t>
            </a:r>
          </a:p>
          <a:p>
            <a:pPr lvl="1"/>
            <a:r>
              <a:rPr lang="en-US" dirty="0" smtClean="0"/>
              <a:t>In the example 1, </a:t>
            </a:r>
          </a:p>
          <a:p>
            <a:pPr lvl="2"/>
            <a:r>
              <a:rPr lang="en-US" dirty="0" smtClean="0"/>
              <a:t>When changed to </a:t>
            </a:r>
            <a:r>
              <a:rPr lang="en-US" dirty="0"/>
              <a:t>a default multi-radio </a:t>
            </a:r>
            <a:r>
              <a:rPr lang="en-US" dirty="0" smtClean="0"/>
              <a:t>operation, the OM Control subfield signals the following: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1 SSs on the link 1; 1 SSs on the link 2.</a:t>
            </a:r>
          </a:p>
          <a:p>
            <a:pPr lvl="2"/>
            <a:r>
              <a:rPr lang="en-US" dirty="0"/>
              <a:t>When changed to a single-radio </a:t>
            </a:r>
            <a:r>
              <a:rPr lang="en-US" dirty="0" smtClean="0"/>
              <a:t>operation, </a:t>
            </a:r>
            <a:r>
              <a:rPr lang="en-US" dirty="0"/>
              <a:t>the OM Control subfield signals the following: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2 SSs on the link 1; 2 SSs on the link 2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lvl="3"/>
            <a:r>
              <a:rPr lang="en-US" b="1" dirty="0" smtClean="0">
                <a:solidFill>
                  <a:srgbClr val="FF0000"/>
                </a:solidFill>
              </a:rPr>
              <a:t>Additional indication for the single-radio operation is TBD. </a:t>
            </a:r>
            <a:endParaRPr lang="en-US" b="1" dirty="0">
              <a:solidFill>
                <a:srgbClr val="FF0000"/>
              </a:solidFill>
            </a:endParaRPr>
          </a:p>
          <a:p>
            <a:pPr lvl="3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614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GB" dirty="0" smtClean="0"/>
              <a:t>This contribution generalizes the </a:t>
            </a:r>
            <a:r>
              <a:rPr lang="en-US" dirty="0"/>
              <a:t>transmit and receive chains switching </a:t>
            </a:r>
            <a:r>
              <a:rPr lang="en-US" dirty="0" smtClean="0"/>
              <a:t>concept of </a:t>
            </a:r>
            <a:r>
              <a:rPr lang="en-US" dirty="0"/>
              <a:t>the enhanced single-radio non-AP </a:t>
            </a:r>
            <a:r>
              <a:rPr lang="en-US" dirty="0" smtClean="0"/>
              <a:t>MLD for the multi-radio non-AP MLD. </a:t>
            </a:r>
          </a:p>
          <a:p>
            <a:r>
              <a:rPr lang="en-US" dirty="0" smtClean="0"/>
              <a:t>Through the transmit </a:t>
            </a:r>
            <a:r>
              <a:rPr lang="en-US" dirty="0"/>
              <a:t>and receive chains </a:t>
            </a:r>
            <a:r>
              <a:rPr lang="en-US" dirty="0" smtClean="0"/>
              <a:t>switching on multiple links, the </a:t>
            </a:r>
            <a:r>
              <a:rPr lang="en-US" dirty="0"/>
              <a:t>multi-radio non-AP MLD </a:t>
            </a:r>
            <a:r>
              <a:rPr lang="en-US" dirty="0" smtClean="0"/>
              <a:t>also can expect the further throughput performance enhancement.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4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[1] </a:t>
            </a:r>
            <a:r>
              <a:rPr lang="en-US" sz="2200" dirty="0">
                <a:hlinkClick r:id="rId2"/>
              </a:rPr>
              <a:t>https://</a:t>
            </a:r>
            <a:r>
              <a:rPr lang="en-US" sz="2200" dirty="0" smtClean="0">
                <a:hlinkClick r:id="rId2"/>
              </a:rPr>
              <a:t>mentor.ieee.org/802.11/dcn/20/11-20-0562-03-00be-enhanced-multi-link-single-radio-operation.pptx</a:t>
            </a:r>
            <a:r>
              <a:rPr lang="en-US" sz="2200" dirty="0" smtClean="0"/>
              <a:t>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71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lvl="0"/>
            <a:r>
              <a:rPr lang="en-US" sz="2200" dirty="0"/>
              <a:t>Do you support </a:t>
            </a:r>
            <a:r>
              <a:rPr lang="en-US" dirty="0" smtClean="0"/>
              <a:t>the </a:t>
            </a:r>
            <a:r>
              <a:rPr lang="en-US" dirty="0"/>
              <a:t>multi-link operation for </a:t>
            </a:r>
            <a:r>
              <a:rPr lang="en-US" dirty="0" smtClean="0"/>
              <a:t>a </a:t>
            </a:r>
            <a:r>
              <a:rPr lang="en-US" dirty="0"/>
              <a:t>non-AP MLD that is defined as follows for </a:t>
            </a:r>
            <a:r>
              <a:rPr lang="en-US" dirty="0" smtClean="0"/>
              <a:t>R1?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MLD that can: 1) transmit or receive data/management frames to another MLD on one link at a time, and 2) listening on one or more </a:t>
            </a:r>
            <a:r>
              <a:rPr lang="en-US" dirty="0" smtClean="0"/>
              <a:t>links.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“listening” operation includes CCA as well as receiving initial control messages (e.g., </a:t>
            </a:r>
            <a:r>
              <a:rPr lang="en-US" dirty="0" smtClean="0"/>
              <a:t>RTS/MU-RTS)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initial control message may have one or more additional limitations: spatial stream, MCS (data rate), PPDU type, frame </a:t>
            </a:r>
            <a:r>
              <a:rPr lang="en-US" dirty="0" smtClean="0"/>
              <a:t>type</a:t>
            </a:r>
          </a:p>
          <a:p>
            <a:pPr lvl="2"/>
            <a:r>
              <a:rPr lang="en-US" dirty="0" smtClean="0"/>
              <a:t>Link </a:t>
            </a:r>
            <a:r>
              <a:rPr lang="en-US" dirty="0"/>
              <a:t>switch delay may be indicated by the non-AP </a:t>
            </a:r>
            <a:r>
              <a:rPr lang="en-US" dirty="0" smtClean="0"/>
              <a:t>MLD</a:t>
            </a:r>
          </a:p>
          <a:p>
            <a:pPr lvl="1"/>
            <a:r>
              <a:rPr lang="en-US" dirty="0" smtClean="0"/>
              <a:t>The MLD may support concurrent transmission/reception or not support. 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6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lvl="0"/>
            <a:r>
              <a:rPr lang="en-US" sz="2200" dirty="0"/>
              <a:t>Do you support that in R1 a non-AP MLD shall be able to indicate the following capabilities?</a:t>
            </a:r>
          </a:p>
          <a:p>
            <a:pPr marL="457200" lvl="1" indent="0">
              <a:buNone/>
            </a:pPr>
            <a:r>
              <a:rPr lang="en-US" dirty="0"/>
              <a:t>–	Maximum number of spatial streams supported for each link</a:t>
            </a:r>
          </a:p>
          <a:p>
            <a:pPr marL="457200" lvl="1" indent="0">
              <a:buNone/>
            </a:pPr>
            <a:r>
              <a:rPr lang="en-US" dirty="0"/>
              <a:t>–	Total number of spatial streams that the non-AP MLD </a:t>
            </a:r>
            <a:r>
              <a:rPr lang="en-US" dirty="0" smtClean="0"/>
              <a:t>can receive </a:t>
            </a:r>
            <a:r>
              <a:rPr lang="en-US" dirty="0"/>
              <a:t>at a time among a specified set of links.</a:t>
            </a:r>
          </a:p>
          <a:p>
            <a:pPr marL="457200" lvl="1" indent="0">
              <a:buNone/>
            </a:pPr>
            <a:r>
              <a:rPr lang="en-US" dirty="0"/>
              <a:t>NOTE: Additional MLD level capability indication is TBD.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9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In an enhanced single-radio MLD [1], a single-radio MLD can switch the </a:t>
            </a:r>
            <a:r>
              <a:rPr lang="en-US" dirty="0"/>
              <a:t>transmit and receive chains </a:t>
            </a:r>
            <a:r>
              <a:rPr lang="en-US" dirty="0" smtClean="0"/>
              <a:t>across links. 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MLD that can: 1) transmit or receive data/management frames to another MLD on one link, and 2) listening on one or more links.</a:t>
            </a:r>
          </a:p>
          <a:p>
            <a:pPr lvl="2"/>
            <a:r>
              <a:rPr lang="en-US" dirty="0"/>
              <a:t>The “listening” operation includes CCA as well as receiving initial control messages (e.g., RTS/MU-RTS)</a:t>
            </a:r>
          </a:p>
          <a:p>
            <a:pPr lvl="2"/>
            <a:r>
              <a:rPr lang="en-US" dirty="0"/>
              <a:t>Link switch delay may be indicated by the non-AP </a:t>
            </a:r>
            <a:r>
              <a:rPr lang="en-US" dirty="0" smtClean="0"/>
              <a:t>MLD</a:t>
            </a:r>
          </a:p>
          <a:p>
            <a:r>
              <a:rPr lang="en-US" dirty="0" smtClean="0"/>
              <a:t>The transmit and receive </a:t>
            </a:r>
            <a:r>
              <a:rPr lang="en-US" dirty="0"/>
              <a:t>chains switching </a:t>
            </a:r>
            <a:r>
              <a:rPr lang="en-US" dirty="0" smtClean="0"/>
              <a:t>across links can be also applied to a multi-radio non-AP MLD for a performance enhancement.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Recap: Enhanced </a:t>
            </a:r>
            <a:r>
              <a:rPr lang="en-US" dirty="0" smtClean="0">
                <a:solidFill>
                  <a:schemeClr val="tx1"/>
                </a:solidFill>
              </a:rPr>
              <a:t>single-radio MLD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3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A STA </a:t>
            </a:r>
            <a:r>
              <a:rPr lang="en-US" dirty="0"/>
              <a:t>MLD supports the </a:t>
            </a:r>
            <a:r>
              <a:rPr lang="en-US" dirty="0" smtClean="0"/>
              <a:t>following spatial multiplexing capability for each link. </a:t>
            </a:r>
            <a:endParaRPr lang="en-US" dirty="0"/>
          </a:p>
          <a:p>
            <a:pPr lvl="1"/>
            <a:r>
              <a:rPr lang="en-US" dirty="0"/>
              <a:t>R1 receive chains and T1 transmit chains on the </a:t>
            </a:r>
            <a:r>
              <a:rPr lang="en-US" dirty="0" smtClean="0"/>
              <a:t>link1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R2 receive chains and T2 transmit chains on the </a:t>
            </a:r>
            <a:r>
              <a:rPr lang="en-US" dirty="0" smtClean="0"/>
              <a:t>link2</a:t>
            </a:r>
            <a:r>
              <a:rPr lang="en-US" dirty="0"/>
              <a:t>. </a:t>
            </a:r>
          </a:p>
          <a:p>
            <a:r>
              <a:rPr lang="en-US" dirty="0" smtClean="0"/>
              <a:t>If the STA MLD can dynamically reconfigure its spatial multiplexing capability on each link, a STA </a:t>
            </a:r>
            <a:r>
              <a:rPr lang="en-US" dirty="0"/>
              <a:t>MLD can support (R1+R2) receive chains and (T1+T2) transmit chains on the </a:t>
            </a:r>
            <a:r>
              <a:rPr lang="en-US" dirty="0" smtClean="0"/>
              <a:t>link1 </a:t>
            </a:r>
            <a:r>
              <a:rPr lang="en-US" dirty="0"/>
              <a:t>and the </a:t>
            </a:r>
            <a:r>
              <a:rPr lang="en-US" dirty="0" smtClean="0"/>
              <a:t>link2 </a:t>
            </a:r>
            <a:r>
              <a:rPr lang="en-US" dirty="0"/>
              <a:t>respectively. </a:t>
            </a:r>
          </a:p>
          <a:p>
            <a:pPr lvl="1"/>
            <a:r>
              <a:rPr lang="en-US" dirty="0"/>
              <a:t>But, </a:t>
            </a:r>
            <a:r>
              <a:rPr lang="en-US" dirty="0" smtClean="0"/>
              <a:t>total </a:t>
            </a:r>
            <a:r>
              <a:rPr lang="en-US" dirty="0"/>
              <a:t>receive chains and transmit chains </a:t>
            </a:r>
            <a:r>
              <a:rPr lang="en-US" dirty="0" smtClean="0"/>
              <a:t>that can be used at a time shall </a:t>
            </a:r>
            <a:r>
              <a:rPr lang="en-US" dirty="0"/>
              <a:t>not be greater than (R1+R2) and (</a:t>
            </a:r>
            <a:r>
              <a:rPr lang="en-US" dirty="0" smtClean="0"/>
              <a:t>T1+T2) respectively.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0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If a STA in a STA </a:t>
            </a:r>
            <a:r>
              <a:rPr lang="en-US" dirty="0"/>
              <a:t>MLD receives a RTS/MU-RTS frame </a:t>
            </a:r>
            <a:r>
              <a:rPr lang="en-US" dirty="0" smtClean="0"/>
              <a:t>from an AP in an AP MLD and it responds </a:t>
            </a:r>
            <a:r>
              <a:rPr lang="en-US" dirty="0"/>
              <a:t>with a CTS </a:t>
            </a:r>
            <a:r>
              <a:rPr lang="en-US" dirty="0" smtClean="0"/>
              <a:t>frame, other STAs in the STA MLD switch their receive (and transmit) chains to the link on which the STA exchanged the </a:t>
            </a:r>
            <a:r>
              <a:rPr lang="en-US" dirty="0"/>
              <a:t>RTS/MU-RTS </a:t>
            </a:r>
            <a:r>
              <a:rPr lang="en-US" dirty="0" smtClean="0"/>
              <a:t>and CTS frames. </a:t>
            </a:r>
          </a:p>
          <a:p>
            <a:pPr lvl="1"/>
            <a:r>
              <a:rPr lang="en-US" dirty="0" smtClean="0"/>
              <a:t>The RTS/MU-RTS </a:t>
            </a:r>
            <a:r>
              <a:rPr lang="en-US" dirty="0"/>
              <a:t>frame starts a frame exchange sequence. 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RTS/MU-RTS </a:t>
            </a:r>
            <a:r>
              <a:rPr lang="en-US" dirty="0"/>
              <a:t>frame is transmitted with a single-spatial </a:t>
            </a:r>
            <a:r>
              <a:rPr lang="en-US" dirty="0" smtClean="0"/>
              <a:t>stream. </a:t>
            </a:r>
          </a:p>
          <a:p>
            <a:r>
              <a:rPr lang="en-US" dirty="0" smtClean="0"/>
              <a:t>The AP in the AP MLD can transmit to the STA in STA MLD a PPDU up to the total supported Rx spatial streams (e.g., R1+R2) of the STA MLD.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</a:t>
            </a:r>
            <a:r>
              <a:rPr lang="en-US" dirty="0"/>
              <a:t>Spatial Multiplexing: </a:t>
            </a:r>
            <a:br>
              <a:rPr lang="en-US" dirty="0"/>
            </a:br>
            <a:r>
              <a:rPr lang="en-US" dirty="0"/>
              <a:t>Receive Chains Switching </a:t>
            </a:r>
          </a:p>
        </p:txBody>
      </p:sp>
    </p:spTree>
    <p:extLst>
      <p:ext uri="{BB962C8B-B14F-4D97-AF65-F5344CB8AC3E}">
        <p14:creationId xmlns:p14="http://schemas.microsoft.com/office/powerpoint/2010/main" val="224443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Receive chains </a:t>
            </a:r>
            <a:r>
              <a:rPr lang="en-US" dirty="0" smtClean="0"/>
              <a:t>switching example</a:t>
            </a:r>
          </a:p>
          <a:p>
            <a:pPr lvl="1"/>
            <a:r>
              <a:rPr lang="en-US" sz="1600" dirty="0" smtClean="0"/>
              <a:t>After </a:t>
            </a:r>
            <a:r>
              <a:rPr lang="en-US" sz="1600" dirty="0"/>
              <a:t>a STA1 in a STA MLD receives a RTS frame addressed to itself, while it transmits a CTS frame, the STA2 in the same STA MLD switches all receive chains on the </a:t>
            </a:r>
            <a:r>
              <a:rPr lang="en-US" sz="1600" dirty="0" smtClean="0"/>
              <a:t>link2 </a:t>
            </a:r>
            <a:r>
              <a:rPr lang="en-US" sz="1600" dirty="0"/>
              <a:t>to the </a:t>
            </a:r>
            <a:r>
              <a:rPr lang="en-US" sz="1600" dirty="0" smtClean="0"/>
              <a:t>link1</a:t>
            </a:r>
            <a:r>
              <a:rPr lang="en-US" sz="1600" dirty="0"/>
              <a:t>. </a:t>
            </a:r>
          </a:p>
          <a:p>
            <a:pPr lvl="1"/>
            <a:r>
              <a:rPr lang="en-US" sz="1600" dirty="0"/>
              <a:t>An AP1 in an AP MLD can transmit a PPDU up to the total supported Rx spatial streams of the </a:t>
            </a:r>
            <a:r>
              <a:rPr lang="en-US" sz="1600" dirty="0" smtClean="0"/>
              <a:t>STA MLD</a:t>
            </a:r>
            <a:r>
              <a:rPr lang="en-US" sz="1600" dirty="0"/>
              <a:t>, instead of the supported Rx spatial streams of each link.  </a:t>
            </a:r>
          </a:p>
          <a:p>
            <a:pPr lvl="1"/>
            <a:r>
              <a:rPr lang="en-US" sz="1600" dirty="0"/>
              <a:t>At the end of the TXOP, the STA1 switches at least one of the receive chains from the </a:t>
            </a:r>
            <a:r>
              <a:rPr lang="en-US" sz="1600" dirty="0" smtClean="0"/>
              <a:t>link1 </a:t>
            </a:r>
            <a:r>
              <a:rPr lang="en-US" sz="1600" dirty="0"/>
              <a:t>to the </a:t>
            </a:r>
            <a:r>
              <a:rPr lang="en-US" sz="1600" dirty="0" smtClean="0"/>
              <a:t>link2</a:t>
            </a:r>
            <a:r>
              <a:rPr lang="en-US" sz="1600" dirty="0"/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</a:t>
            </a:r>
            <a:r>
              <a:rPr lang="en-US" dirty="0"/>
              <a:t>Spatial </a:t>
            </a:r>
            <a:r>
              <a:rPr lang="en-US" dirty="0" smtClean="0"/>
              <a:t>Multiplexing: </a:t>
            </a:r>
            <a:br>
              <a:rPr lang="en-US" dirty="0" smtClean="0"/>
            </a:br>
            <a:r>
              <a:rPr lang="en-US" dirty="0" smtClean="0"/>
              <a:t>Receive Chains Switching </a:t>
            </a:r>
            <a:endParaRPr 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4800"/>
            <a:ext cx="9144000" cy="2567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If a STA in a STA MLD </a:t>
            </a:r>
            <a:r>
              <a:rPr lang="en-US" dirty="0" smtClean="0"/>
              <a:t>transmits a RTS frame and </a:t>
            </a:r>
            <a:r>
              <a:rPr lang="en-US" dirty="0"/>
              <a:t>it </a:t>
            </a:r>
            <a:r>
              <a:rPr lang="en-US" dirty="0" smtClean="0"/>
              <a:t>receives a </a:t>
            </a:r>
            <a:r>
              <a:rPr lang="en-US" dirty="0"/>
              <a:t>CTS frame, other STAs in the STA MLD switch their </a:t>
            </a:r>
            <a:r>
              <a:rPr lang="en-US" dirty="0" smtClean="0"/>
              <a:t>transmit (</a:t>
            </a:r>
            <a:r>
              <a:rPr lang="en-US" dirty="0"/>
              <a:t>and </a:t>
            </a:r>
            <a:r>
              <a:rPr lang="en-US" dirty="0" smtClean="0"/>
              <a:t>receive) </a:t>
            </a:r>
            <a:r>
              <a:rPr lang="en-US" dirty="0"/>
              <a:t>chains to the link on which the STA is operating. 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RTS </a:t>
            </a:r>
            <a:r>
              <a:rPr lang="en-US" dirty="0"/>
              <a:t>frame starts a frame exchange sequence. </a:t>
            </a:r>
          </a:p>
          <a:p>
            <a:r>
              <a:rPr lang="en-US" dirty="0" smtClean="0"/>
              <a:t>The STA in the STA </a:t>
            </a:r>
            <a:r>
              <a:rPr lang="en-US" dirty="0"/>
              <a:t>MLD can transmit </a:t>
            </a:r>
            <a:r>
              <a:rPr lang="en-US" dirty="0" smtClean="0"/>
              <a:t>a </a:t>
            </a:r>
            <a:r>
              <a:rPr lang="en-US" dirty="0"/>
              <a:t>PPDU up to the total supported </a:t>
            </a:r>
            <a:r>
              <a:rPr lang="en-US" dirty="0" err="1" smtClean="0"/>
              <a:t>Tx</a:t>
            </a:r>
            <a:r>
              <a:rPr lang="en-US" dirty="0" smtClean="0"/>
              <a:t> </a:t>
            </a:r>
            <a:r>
              <a:rPr lang="en-US" dirty="0"/>
              <a:t>spatial streams (e.g., </a:t>
            </a:r>
            <a:r>
              <a:rPr lang="en-US" dirty="0" smtClean="0"/>
              <a:t>T1+T2</a:t>
            </a:r>
            <a:r>
              <a:rPr lang="en-US" dirty="0"/>
              <a:t>) </a:t>
            </a:r>
            <a:r>
              <a:rPr lang="en-US" dirty="0" smtClean="0"/>
              <a:t>of </a:t>
            </a:r>
            <a:r>
              <a:rPr lang="en-US" dirty="0"/>
              <a:t>the STA MLD</a:t>
            </a:r>
            <a:r>
              <a:rPr lang="en-US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</a:t>
            </a:r>
            <a:r>
              <a:rPr lang="en-US" dirty="0"/>
              <a:t>Spatial Multiplexing: </a:t>
            </a:r>
            <a:br>
              <a:rPr lang="en-US" dirty="0"/>
            </a:br>
            <a:r>
              <a:rPr lang="en-US" dirty="0" smtClean="0"/>
              <a:t>Transmit Chains </a:t>
            </a:r>
            <a:r>
              <a:rPr lang="en-US" dirty="0"/>
              <a:t>Switching </a:t>
            </a:r>
          </a:p>
        </p:txBody>
      </p:sp>
    </p:spTree>
    <p:extLst>
      <p:ext uri="{BB962C8B-B14F-4D97-AF65-F5344CB8AC3E}">
        <p14:creationId xmlns:p14="http://schemas.microsoft.com/office/powerpoint/2010/main" val="162091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Transmit chains switching </a:t>
            </a:r>
            <a:r>
              <a:rPr lang="en-US" dirty="0" smtClean="0"/>
              <a:t>example</a:t>
            </a:r>
          </a:p>
          <a:p>
            <a:pPr lvl="1"/>
            <a:r>
              <a:rPr lang="en-US" sz="1600" dirty="0" smtClean="0"/>
              <a:t>After a STA1 in a STA MLD receives a PHY-</a:t>
            </a:r>
            <a:r>
              <a:rPr lang="en-US" sz="1600" dirty="0" err="1" smtClean="0"/>
              <a:t>RXSTART.indication</a:t>
            </a:r>
            <a:r>
              <a:rPr lang="en-US" sz="1600" dirty="0" smtClean="0"/>
              <a:t> primitive of a CTS frame sent in a response to a RTS frame, while it receives the CTS frame, a STA2 in the same STA MLD switches all transmit chains on the link2 to the link1. </a:t>
            </a:r>
          </a:p>
          <a:p>
            <a:pPr lvl="1"/>
            <a:r>
              <a:rPr lang="en-US" sz="1600" dirty="0" smtClean="0"/>
              <a:t>The STA1 can </a:t>
            </a:r>
            <a:r>
              <a:rPr lang="en-US" sz="1600" dirty="0"/>
              <a:t>transmit a PPDU up to the total supported </a:t>
            </a:r>
            <a:r>
              <a:rPr lang="en-US" sz="1600" dirty="0" err="1" smtClean="0"/>
              <a:t>Tx</a:t>
            </a:r>
            <a:r>
              <a:rPr lang="en-US" sz="1600" dirty="0" smtClean="0"/>
              <a:t> </a:t>
            </a:r>
            <a:r>
              <a:rPr lang="en-US" sz="1600" dirty="0"/>
              <a:t>spatial streams of the STA MLD, instead of the supported </a:t>
            </a:r>
            <a:r>
              <a:rPr lang="en-US" sz="1600" dirty="0" err="1" smtClean="0"/>
              <a:t>Tx</a:t>
            </a:r>
            <a:r>
              <a:rPr lang="en-US" sz="1600" dirty="0" smtClean="0"/>
              <a:t> </a:t>
            </a:r>
            <a:r>
              <a:rPr lang="en-US" sz="1600" dirty="0"/>
              <a:t>spatial streams of each link.  </a:t>
            </a:r>
          </a:p>
          <a:p>
            <a:pPr lvl="1"/>
            <a:r>
              <a:rPr lang="en-US" sz="1600" dirty="0"/>
              <a:t>At the end of the TXOP, the STA1 switches at least one of the transmit chains from the </a:t>
            </a:r>
            <a:r>
              <a:rPr lang="en-US" sz="1600" dirty="0" smtClean="0"/>
              <a:t>link1 </a:t>
            </a:r>
            <a:r>
              <a:rPr lang="en-US" sz="1600" dirty="0"/>
              <a:t>to the </a:t>
            </a:r>
            <a:r>
              <a:rPr lang="en-US" sz="1600" dirty="0" smtClean="0"/>
              <a:t>link2</a:t>
            </a:r>
            <a:r>
              <a:rPr lang="en-US" sz="1600" dirty="0"/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</a:t>
            </a:r>
            <a:r>
              <a:rPr lang="en-US" dirty="0"/>
              <a:t>Spatial Multiplexing: </a:t>
            </a:r>
            <a:br>
              <a:rPr lang="en-US" dirty="0"/>
            </a:br>
            <a:r>
              <a:rPr lang="en-US" dirty="0"/>
              <a:t>Transmit Chains Switching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4800"/>
            <a:ext cx="9144000" cy="255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8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Capability Signaling for </a:t>
            </a:r>
            <a:br>
              <a:rPr lang="en-US" dirty="0" smtClean="0"/>
            </a:br>
            <a:r>
              <a:rPr lang="en-US" dirty="0" smtClean="0"/>
              <a:t>Multi-link </a:t>
            </a:r>
            <a:r>
              <a:rPr lang="en-US" dirty="0"/>
              <a:t>Spatial </a:t>
            </a:r>
            <a:r>
              <a:rPr lang="en-US" dirty="0" smtClean="0"/>
              <a:t>Multiplexing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A non-AP MLD indicates the following </a:t>
            </a:r>
            <a:r>
              <a:rPr lang="en-US" dirty="0" smtClean="0"/>
              <a:t>capabilities.</a:t>
            </a:r>
          </a:p>
          <a:p>
            <a:pPr lvl="1"/>
            <a:r>
              <a:rPr lang="en-US" dirty="0" smtClean="0"/>
              <a:t>Maximum </a:t>
            </a:r>
            <a:r>
              <a:rPr lang="en-US" dirty="0"/>
              <a:t>number of spatial streams supported for each </a:t>
            </a:r>
            <a:r>
              <a:rPr lang="en-US" dirty="0" smtClean="0"/>
              <a:t>link.</a:t>
            </a:r>
          </a:p>
          <a:p>
            <a:pPr lvl="1"/>
            <a:r>
              <a:rPr lang="en-US" dirty="0" smtClean="0"/>
              <a:t>Total </a:t>
            </a:r>
            <a:r>
              <a:rPr lang="en-US" dirty="0"/>
              <a:t>number of spatial streams that the non-AP MLD can receive at a time among a specified set of links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842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Capability Signaling for </a:t>
            </a:r>
            <a:br>
              <a:rPr lang="en-US" dirty="0" smtClean="0"/>
            </a:br>
            <a:r>
              <a:rPr lang="en-US" dirty="0" smtClean="0"/>
              <a:t>Multi-link </a:t>
            </a:r>
            <a:r>
              <a:rPr lang="en-US" dirty="0"/>
              <a:t>Spatial </a:t>
            </a:r>
            <a:r>
              <a:rPr lang="en-US" dirty="0" smtClean="0"/>
              <a:t>Multiplexing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0</a:t>
            </a:r>
            <a:r>
              <a:rPr lang="en-US" dirty="0"/>
              <a:t>: Enhanced single-radio MLD</a:t>
            </a:r>
          </a:p>
          <a:p>
            <a:pPr lvl="1"/>
            <a:r>
              <a:rPr lang="en-US" dirty="0" smtClean="0"/>
              <a:t>Maximum </a:t>
            </a:r>
            <a:r>
              <a:rPr lang="en-US" dirty="0"/>
              <a:t>number of spatial streams supported for each link</a:t>
            </a:r>
            <a:r>
              <a:rPr lang="en-US" dirty="0" smtClean="0"/>
              <a:t>.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2 SSs on the link 1; 2 SSs on the link 2.</a:t>
            </a:r>
          </a:p>
          <a:p>
            <a:pPr lvl="1"/>
            <a:r>
              <a:rPr lang="en-US" dirty="0"/>
              <a:t>Total number of spatial streams that the non-AP MLD can receive at a time among a specified set of links.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SSs. </a:t>
            </a:r>
          </a:p>
          <a:p>
            <a:pPr lvl="1"/>
            <a:r>
              <a:rPr lang="en-US" dirty="0" smtClean="0"/>
              <a:t>Single-radio </a:t>
            </a:r>
            <a:r>
              <a:rPr lang="en-US" dirty="0"/>
              <a:t>operation of the non-AP MLD</a:t>
            </a:r>
          </a:p>
          <a:p>
            <a:pPr lvl="2"/>
            <a:r>
              <a:rPr lang="en-US" dirty="0"/>
              <a:t>Case 1</a:t>
            </a:r>
          </a:p>
          <a:p>
            <a:pPr lvl="3"/>
            <a:r>
              <a:rPr lang="en-US" b="1" dirty="0" smtClean="0">
                <a:solidFill>
                  <a:srgbClr val="FF0000"/>
                </a:solidFill>
              </a:rPr>
              <a:t>2 SSs </a:t>
            </a:r>
            <a:r>
              <a:rPr lang="en-US" b="1" dirty="0">
                <a:solidFill>
                  <a:srgbClr val="FF0000"/>
                </a:solidFill>
              </a:rPr>
              <a:t>on the link </a:t>
            </a:r>
            <a:r>
              <a:rPr lang="en-US" b="1" dirty="0" smtClean="0">
                <a:solidFill>
                  <a:srgbClr val="FF0000"/>
                </a:solidFill>
              </a:rPr>
              <a:t>1; 0 SSs </a:t>
            </a:r>
            <a:r>
              <a:rPr lang="en-US" b="1" dirty="0">
                <a:solidFill>
                  <a:srgbClr val="FF0000"/>
                </a:solidFill>
              </a:rPr>
              <a:t>on the link 2.</a:t>
            </a:r>
          </a:p>
          <a:p>
            <a:pPr lvl="2"/>
            <a:r>
              <a:rPr lang="en-US" dirty="0"/>
              <a:t>Case 2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0 </a:t>
            </a:r>
            <a:r>
              <a:rPr lang="en-US" b="1" dirty="0" smtClean="0">
                <a:solidFill>
                  <a:srgbClr val="FF0000"/>
                </a:solidFill>
              </a:rPr>
              <a:t>SSs </a:t>
            </a:r>
            <a:r>
              <a:rPr lang="en-US" b="1" dirty="0">
                <a:solidFill>
                  <a:srgbClr val="FF0000"/>
                </a:solidFill>
              </a:rPr>
              <a:t>on the link </a:t>
            </a:r>
            <a:r>
              <a:rPr lang="en-US" b="1" dirty="0" smtClean="0">
                <a:solidFill>
                  <a:srgbClr val="FF0000"/>
                </a:solidFill>
              </a:rPr>
              <a:t>1; 2 SSs </a:t>
            </a:r>
            <a:r>
              <a:rPr lang="en-US" b="1" dirty="0">
                <a:solidFill>
                  <a:srgbClr val="FF0000"/>
                </a:solidFill>
              </a:rPr>
              <a:t>on the link 2.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85800" y="2362200"/>
            <a:ext cx="7858125" cy="1676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5800" y="4038600"/>
            <a:ext cx="7858125" cy="23622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78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DB7F03-E2F4-4208-8217-CF5CB1C8F085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113167</TotalTime>
  <Words>1443</Words>
  <Application>Microsoft Office PowerPoint</Application>
  <PresentationFormat>On-screen Show (4:3)</PresentationFormat>
  <Paragraphs>154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 Unicode MS</vt:lpstr>
      <vt:lpstr>Arial</vt:lpstr>
      <vt:lpstr>Times New Roman</vt:lpstr>
      <vt:lpstr>802-11-Submission</vt:lpstr>
      <vt:lpstr>Document</vt:lpstr>
      <vt:lpstr>Multi-link Spatial Multiplexing</vt:lpstr>
      <vt:lpstr>Recap: Enhanced single-radio MLD</vt:lpstr>
      <vt:lpstr>Motivation</vt:lpstr>
      <vt:lpstr>Multi-link Spatial Multiplexing:  Receive Chains Switching </vt:lpstr>
      <vt:lpstr>Multi-link Spatial Multiplexing:  Receive Chains Switching </vt:lpstr>
      <vt:lpstr>Multi-link Spatial Multiplexing:  Transmit Chains Switching </vt:lpstr>
      <vt:lpstr>Multi-link Spatial Multiplexing:  Transmit Chains Switching </vt:lpstr>
      <vt:lpstr>Capability Signaling for  Multi-link Spatial Multiplexing</vt:lpstr>
      <vt:lpstr>Capability Signaling for  Multi-link Spatial Multiplexing</vt:lpstr>
      <vt:lpstr>Capability Signaling for  Multi-link Spatial Multiplexing</vt:lpstr>
      <vt:lpstr>Capability Signaling for  Multi-link Spatial Multiplexing</vt:lpstr>
      <vt:lpstr>Capability Signaling for  Multi-link Spatial Multiplexing</vt:lpstr>
      <vt:lpstr>Conclusion</vt:lpstr>
      <vt:lpstr>References</vt:lpstr>
      <vt:lpstr>Straw Poll 1</vt:lpstr>
      <vt:lpstr>Straw Poll 2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1748</cp:revision>
  <cp:lastPrinted>1998-02-10T13:28:06Z</cp:lastPrinted>
  <dcterms:created xsi:type="dcterms:W3CDTF">2007-05-21T21:00:37Z</dcterms:created>
  <dcterms:modified xsi:type="dcterms:W3CDTF">2020-07-14T17:49:46Z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