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31" r:id="rId2"/>
    <p:sldId id="1089" r:id="rId3"/>
    <p:sldId id="1097" r:id="rId4"/>
    <p:sldId id="1115" r:id="rId5"/>
    <p:sldId id="1120" r:id="rId6"/>
    <p:sldId id="1100" r:id="rId7"/>
    <p:sldId id="1118" r:id="rId8"/>
    <p:sldId id="1119" r:id="rId9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93817" autoAdjust="0"/>
  </p:normalViewPr>
  <p:slideViewPr>
    <p:cSldViewPr>
      <p:cViewPr varScale="1">
        <p:scale>
          <a:sx n="58" d="100"/>
          <a:sy n="58" d="100"/>
        </p:scale>
        <p:origin x="1500" y="5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4898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8027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687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10/19/2020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June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802.11-20/0882r0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320 MHz/16 SS OM Operation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</a:t>
            </a:r>
            <a:r>
              <a:rPr lang="en-GB" altLang="en-US" sz="2000"/>
              <a:t>:</a:t>
            </a:r>
            <a:r>
              <a:rPr lang="en-GB" altLang="en-US" sz="2000" b="0"/>
              <a:t> 2020-06-09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916878"/>
              </p:ext>
            </p:extLst>
          </p:nvPr>
        </p:nvGraphicFramePr>
        <p:xfrm>
          <a:off x="1152525" y="2998720"/>
          <a:ext cx="7391400" cy="26785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4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Danny Alexander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Danny Ben-ari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Daniel F Bravo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7466785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D2AC1-C688-47E1-A8D7-176829539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EE626-7CAD-4F38-B947-1E9A7937D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320 MHz has been agreed to be one of the R1 features [1]</a:t>
            </a:r>
          </a:p>
          <a:p>
            <a:r>
              <a:rPr lang="en-US" dirty="0"/>
              <a:t>We discuss the required MAC support for 320 MHz/16 SS OM operation</a:t>
            </a:r>
          </a:p>
          <a:p>
            <a:pPr lvl="1"/>
            <a:r>
              <a:rPr lang="en-US" dirty="0"/>
              <a:t>OM Control in A-Control</a:t>
            </a:r>
          </a:p>
          <a:p>
            <a:pPr lvl="1"/>
            <a:r>
              <a:rPr lang="en-US" dirty="0"/>
              <a:t>OMN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B39E04-F7C9-4731-89AE-8A0FC1D43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4B50A5-BC03-48E5-A17E-A73B9E83C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0436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D71B8-8033-4AE5-9BC0-7C6C7648C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OM Control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C4D06-3607-4872-B715-94D858307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2000" dirty="0"/>
              <a:t>The current Channel Width field only indicates 20/40/80/160 or 80+80</a:t>
            </a:r>
          </a:p>
          <a:p>
            <a:pPr lvl="1"/>
            <a:r>
              <a:rPr lang="en-US" sz="1800" dirty="0"/>
              <a:t>There is a need to expand the size for Channel Width for one bit</a:t>
            </a:r>
          </a:p>
          <a:p>
            <a:r>
              <a:rPr lang="en-US" sz="2000" dirty="0"/>
              <a:t>There is also a need to expand the size for Rx NSS/Tx NSTS for at least one bit each</a:t>
            </a:r>
          </a:p>
          <a:p>
            <a:pPr lvl="1"/>
            <a:r>
              <a:rPr lang="en-US" sz="1800" dirty="0"/>
              <a:t>although 16 SS is in R2, we prefer to have one OM for R1 and R2</a:t>
            </a:r>
          </a:p>
          <a:p>
            <a:r>
              <a:rPr lang="en-US" sz="2000" dirty="0"/>
              <a:t>There may be a need to include other things in R1</a:t>
            </a:r>
          </a:p>
          <a:p>
            <a:r>
              <a:rPr lang="en-US" sz="2000" dirty="0"/>
              <a:t>There may be a need to have enough reserved bits to add other things in R2 </a:t>
            </a:r>
          </a:p>
          <a:p>
            <a:r>
              <a:rPr lang="en-US" sz="2000" dirty="0"/>
              <a:t>Having enough bits help us to avoid another design later due to fixed length control information design of A-Control</a:t>
            </a:r>
          </a:p>
          <a:p>
            <a:pPr lvl="1"/>
            <a:endParaRPr lang="en-US" sz="1800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C1A6F5-E061-437E-B156-BFB102B69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5DA021-A27C-44F2-AFE2-39D695414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E80B13D-B574-4232-A5E5-854B6BDB04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4038" y="1477455"/>
            <a:ext cx="6080290" cy="1331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777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9C6B5-4A25-4708-BE01-1D053CAAC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of New OM Control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D57BFB-3D9A-41F2-BA33-735091C34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5EA979-EF4C-4D0B-9C2F-C4AFC26AC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7054B1-084C-4C95-AFD5-4F503AD0F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1600" dirty="0"/>
              <a:t>One entry in Control ID for this new OM Control</a:t>
            </a:r>
          </a:p>
          <a:p>
            <a:r>
              <a:rPr lang="en-US" sz="1600" dirty="0"/>
              <a:t>Option 1:</a:t>
            </a:r>
          </a:p>
          <a:p>
            <a:pPr lvl="1"/>
            <a:r>
              <a:rPr lang="en-US" sz="1400" dirty="0"/>
              <a:t>4 bits for Rx NSS</a:t>
            </a:r>
          </a:p>
          <a:p>
            <a:pPr lvl="1"/>
            <a:r>
              <a:rPr lang="en-US" sz="1400" dirty="0"/>
              <a:t>3 bits for Channel Width</a:t>
            </a:r>
          </a:p>
          <a:p>
            <a:pPr lvl="1"/>
            <a:r>
              <a:rPr lang="en-US" sz="1400" dirty="0"/>
              <a:t>4 bits for Tx NSTS</a:t>
            </a:r>
          </a:p>
          <a:p>
            <a:pPr lvl="1"/>
            <a:r>
              <a:rPr lang="en-US" sz="1400" dirty="0"/>
              <a:t>Have Reserved field for the rest</a:t>
            </a:r>
          </a:p>
          <a:p>
            <a:pPr lvl="1"/>
            <a:r>
              <a:rPr lang="en-US" sz="1400" dirty="0"/>
              <a:t>Remaining fields are the same as the current OM Control</a:t>
            </a:r>
          </a:p>
          <a:p>
            <a:r>
              <a:rPr lang="en-US" sz="1600" dirty="0"/>
              <a:t>Option 2:</a:t>
            </a:r>
          </a:p>
          <a:p>
            <a:pPr lvl="1"/>
            <a:r>
              <a:rPr lang="en-US" sz="1200" dirty="0"/>
              <a:t>Just have additional bits to combine with HE OM</a:t>
            </a:r>
          </a:p>
          <a:p>
            <a:r>
              <a:rPr lang="en-US" sz="1600" dirty="0"/>
              <a:t>Do not reuse existing control ID to avoid complicate hardware implementation</a:t>
            </a:r>
          </a:p>
          <a:p>
            <a:endParaRPr lang="en-US" dirty="0"/>
          </a:p>
        </p:txBody>
      </p:sp>
      <p:graphicFrame>
        <p:nvGraphicFramePr>
          <p:cNvPr id="10" name="Table 7">
            <a:extLst>
              <a:ext uri="{FF2B5EF4-FFF2-40B4-BE49-F238E27FC236}">
                <a16:creationId xmlns:a16="http://schemas.microsoft.com/office/drawing/2014/main" id="{8F2948D8-5E51-498B-B752-AD7E143305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6100130"/>
              </p:ext>
            </p:extLst>
          </p:nvPr>
        </p:nvGraphicFramePr>
        <p:xfrm>
          <a:off x="5403" y="1844824"/>
          <a:ext cx="4869810" cy="116711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41090">
                  <a:extLst>
                    <a:ext uri="{9D8B030D-6E8A-4147-A177-3AD203B41FA5}">
                      <a16:colId xmlns:a16="http://schemas.microsoft.com/office/drawing/2014/main" val="2212533734"/>
                    </a:ext>
                  </a:extLst>
                </a:gridCol>
                <a:gridCol w="541090">
                  <a:extLst>
                    <a:ext uri="{9D8B030D-6E8A-4147-A177-3AD203B41FA5}">
                      <a16:colId xmlns:a16="http://schemas.microsoft.com/office/drawing/2014/main" val="635943698"/>
                    </a:ext>
                  </a:extLst>
                </a:gridCol>
                <a:gridCol w="541090">
                  <a:extLst>
                    <a:ext uri="{9D8B030D-6E8A-4147-A177-3AD203B41FA5}">
                      <a16:colId xmlns:a16="http://schemas.microsoft.com/office/drawing/2014/main" val="3214698758"/>
                    </a:ext>
                  </a:extLst>
                </a:gridCol>
                <a:gridCol w="541090">
                  <a:extLst>
                    <a:ext uri="{9D8B030D-6E8A-4147-A177-3AD203B41FA5}">
                      <a16:colId xmlns:a16="http://schemas.microsoft.com/office/drawing/2014/main" val="4095422091"/>
                    </a:ext>
                  </a:extLst>
                </a:gridCol>
                <a:gridCol w="541090">
                  <a:extLst>
                    <a:ext uri="{9D8B030D-6E8A-4147-A177-3AD203B41FA5}">
                      <a16:colId xmlns:a16="http://schemas.microsoft.com/office/drawing/2014/main" val="1586681147"/>
                    </a:ext>
                  </a:extLst>
                </a:gridCol>
                <a:gridCol w="541090">
                  <a:extLst>
                    <a:ext uri="{9D8B030D-6E8A-4147-A177-3AD203B41FA5}">
                      <a16:colId xmlns:a16="http://schemas.microsoft.com/office/drawing/2014/main" val="1870058719"/>
                    </a:ext>
                  </a:extLst>
                </a:gridCol>
                <a:gridCol w="541090">
                  <a:extLst>
                    <a:ext uri="{9D8B030D-6E8A-4147-A177-3AD203B41FA5}">
                      <a16:colId xmlns:a16="http://schemas.microsoft.com/office/drawing/2014/main" val="3280607748"/>
                    </a:ext>
                  </a:extLst>
                </a:gridCol>
                <a:gridCol w="541090">
                  <a:extLst>
                    <a:ext uri="{9D8B030D-6E8A-4147-A177-3AD203B41FA5}">
                      <a16:colId xmlns:a16="http://schemas.microsoft.com/office/drawing/2014/main" val="3034392097"/>
                    </a:ext>
                  </a:extLst>
                </a:gridCol>
                <a:gridCol w="541090">
                  <a:extLst>
                    <a:ext uri="{9D8B030D-6E8A-4147-A177-3AD203B41FA5}">
                      <a16:colId xmlns:a16="http://schemas.microsoft.com/office/drawing/2014/main" val="4193039905"/>
                    </a:ext>
                  </a:extLst>
                </a:gridCol>
              </a:tblGrid>
              <a:tr h="762670">
                <a:tc>
                  <a:txBody>
                    <a:bodyPr/>
                    <a:lstStyle/>
                    <a:p>
                      <a:pPr algn="ctr"/>
                      <a:endParaRPr lang="en-US" sz="7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Rx NSS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Channel Width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UL MU Disable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Tx NSTS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ER SU Disable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DL MU-MIMO Resound Recommendation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UL MU Data Disable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Reserved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06004165"/>
                  </a:ext>
                </a:extLst>
              </a:tr>
              <a:tr h="404446"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Bits: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TBD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77724281"/>
                  </a:ext>
                </a:extLst>
              </a:tr>
            </a:tbl>
          </a:graphicData>
        </a:graphic>
      </p:graphicFrame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4DF84DE3-02C9-44E0-89CC-F31F80EC50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897544"/>
              </p:ext>
            </p:extLst>
          </p:nvPr>
        </p:nvGraphicFramePr>
        <p:xfrm>
          <a:off x="5004048" y="1844824"/>
          <a:ext cx="3888430" cy="109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">
                  <a:extLst>
                    <a:ext uri="{9D8B030D-6E8A-4147-A177-3AD203B41FA5}">
                      <a16:colId xmlns:a16="http://schemas.microsoft.com/office/drawing/2014/main" val="2737136943"/>
                    </a:ext>
                  </a:extLst>
                </a:gridCol>
                <a:gridCol w="777686">
                  <a:extLst>
                    <a:ext uri="{9D8B030D-6E8A-4147-A177-3AD203B41FA5}">
                      <a16:colId xmlns:a16="http://schemas.microsoft.com/office/drawing/2014/main" val="2771174372"/>
                    </a:ext>
                  </a:extLst>
                </a:gridCol>
                <a:gridCol w="777686">
                  <a:extLst>
                    <a:ext uri="{9D8B030D-6E8A-4147-A177-3AD203B41FA5}">
                      <a16:colId xmlns:a16="http://schemas.microsoft.com/office/drawing/2014/main" val="3337241435"/>
                    </a:ext>
                  </a:extLst>
                </a:gridCol>
                <a:gridCol w="777686">
                  <a:extLst>
                    <a:ext uri="{9D8B030D-6E8A-4147-A177-3AD203B41FA5}">
                      <a16:colId xmlns:a16="http://schemas.microsoft.com/office/drawing/2014/main" val="2105114542"/>
                    </a:ext>
                  </a:extLst>
                </a:gridCol>
                <a:gridCol w="777686">
                  <a:extLst>
                    <a:ext uri="{9D8B030D-6E8A-4147-A177-3AD203B41FA5}">
                      <a16:colId xmlns:a16="http://schemas.microsoft.com/office/drawing/2014/main" val="816921322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Rx NSS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Channel Width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Tx NSTS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Reserved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5673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Bits: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328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714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1066B-FCE7-41A1-92E8-C7CA3E17A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for two options: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2F38B-419B-4F8A-9D96-9C7B7ECCD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Option 1 stays with the current design principle of A-Control to see everything within one Control Information</a:t>
            </a:r>
          </a:p>
          <a:p>
            <a:r>
              <a:rPr lang="en-US" sz="2000" dirty="0"/>
              <a:t>Option 2 requires searching for potential EHT OM after seeing HE OM</a:t>
            </a:r>
          </a:p>
          <a:p>
            <a:pPr lvl="1"/>
            <a:r>
              <a:rPr lang="en-US" sz="1800" dirty="0"/>
              <a:t>The search can be avoided by mandating EHT OM always follows by HE OM</a:t>
            </a:r>
          </a:p>
          <a:p>
            <a:pPr lvl="1"/>
            <a:r>
              <a:rPr lang="en-US" sz="1800" dirty="0"/>
              <a:t>Receiver can always remove the fixed size including Control ID for HE OM and HE OM Control info</a:t>
            </a:r>
          </a:p>
          <a:p>
            <a:pPr lvl="1"/>
            <a:r>
              <a:rPr lang="en-US" sz="1800" dirty="0"/>
              <a:t>The proposal is then in principle the same as Option 1 with additional 4 bits of Control ID for HE OM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r>
              <a:rPr lang="en-US" sz="2200" dirty="0"/>
              <a:t>Either option requires a new control ID for EHT OM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7BFB88-F6E3-4C97-BE46-53635EA02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C5D4A-2326-473F-967C-30664EC56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7F3A7E-B184-4D6C-B9DD-FD25CB625221}"/>
              </a:ext>
            </a:extLst>
          </p:cNvPr>
          <p:cNvSpPr/>
          <p:nvPr/>
        </p:nvSpPr>
        <p:spPr bwMode="auto">
          <a:xfrm>
            <a:off x="2543618" y="5223088"/>
            <a:ext cx="1008112" cy="55584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Control ID for EHT 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3B5F55-5C83-4DAE-BB20-F225D799FFC8}"/>
              </a:ext>
            </a:extLst>
          </p:cNvPr>
          <p:cNvSpPr/>
          <p:nvPr/>
        </p:nvSpPr>
        <p:spPr bwMode="auto">
          <a:xfrm>
            <a:off x="3551730" y="5223589"/>
            <a:ext cx="1008112" cy="55584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EHT OM Control Info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573F1FC-3AA2-4B1F-9D0A-B2FC5B745E06}"/>
              </a:ext>
            </a:extLst>
          </p:cNvPr>
          <p:cNvSpPr/>
          <p:nvPr/>
        </p:nvSpPr>
        <p:spPr bwMode="auto">
          <a:xfrm>
            <a:off x="4572000" y="5228699"/>
            <a:ext cx="1008112" cy="55584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Control ID for HE OM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D39C8B7-75D3-41F9-9AF0-0764355FC7D9}"/>
              </a:ext>
            </a:extLst>
          </p:cNvPr>
          <p:cNvSpPr/>
          <p:nvPr/>
        </p:nvSpPr>
        <p:spPr bwMode="auto">
          <a:xfrm>
            <a:off x="5580112" y="5229200"/>
            <a:ext cx="1008112" cy="55584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HE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OM Control Info</a:t>
            </a:r>
          </a:p>
        </p:txBody>
      </p:sp>
    </p:spTree>
    <p:extLst>
      <p:ext uri="{BB962C8B-B14F-4D97-AF65-F5344CB8AC3E}">
        <p14:creationId xmlns:p14="http://schemas.microsoft.com/office/powerpoint/2010/main" val="734486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3304E-4A36-43EE-9B6F-3576133D3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OMN element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F6266-6287-46B6-B543-263F9DDB2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2000" dirty="0"/>
              <a:t>There is a need to expand the size for Channel Width</a:t>
            </a:r>
          </a:p>
          <a:p>
            <a:r>
              <a:rPr lang="en-US" sz="2000" dirty="0"/>
              <a:t>Setting for Channel Width and 160 should not be changed when indicating 320 MHz for legacy compatibility if OMN is broadcasted</a:t>
            </a:r>
          </a:p>
          <a:p>
            <a:r>
              <a:rPr lang="en-US" sz="2000" dirty="0"/>
              <a:t>Similar consideration for Rx NSS</a:t>
            </a:r>
          </a:p>
          <a:p>
            <a:r>
              <a:rPr lang="en-US" sz="2000" dirty="0"/>
              <a:t>Proposal:</a:t>
            </a:r>
          </a:p>
          <a:p>
            <a:pPr lvl="1"/>
            <a:r>
              <a:rPr lang="en-US" sz="1600" dirty="0"/>
              <a:t>have additional Channel Width Extension field</a:t>
            </a:r>
          </a:p>
          <a:p>
            <a:pPr lvl="1"/>
            <a:r>
              <a:rPr lang="en-US" sz="1600" dirty="0"/>
              <a:t>have additional Rx NSS Extension field</a:t>
            </a:r>
          </a:p>
          <a:p>
            <a:pPr lvl="1"/>
            <a:r>
              <a:rPr lang="en-US" sz="1600" dirty="0"/>
              <a:t>AP can decide to have the extension or not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0A766E-4678-4DB2-80B6-40B6D49ED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4525E7-BE75-4F31-A7E2-8C8919F5C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77F6AA-8C62-4118-BA10-3CCA9F388B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7630" y="1484784"/>
            <a:ext cx="5645566" cy="1470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235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BAD11-75FB-41E9-948D-A5A160368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73C04-D96F-4D0E-A714-FCC753A03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support 320 MHz and 16 SS OM operation, we propose to</a:t>
            </a:r>
          </a:p>
          <a:p>
            <a:pPr lvl="1"/>
            <a:r>
              <a:rPr lang="en-US" dirty="0"/>
              <a:t>Define new EHT OM Control</a:t>
            </a:r>
          </a:p>
          <a:p>
            <a:pPr lvl="1"/>
            <a:r>
              <a:rPr lang="en-US" dirty="0"/>
              <a:t>Extend OMN to have Channel Width Extension field and Rx NSS Extension field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14118A-5CE6-4474-9CEF-73077154C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FBCFC1-3137-4C61-81BA-6824C318F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5747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5EE70-8CCF-4961-AD1C-53F47CF52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4643E-53B5-4A03-9358-8CDB039B7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support to define a new Control ID in A-Control for EHT Operating mode (OM) that enables indication of 320 MHz, Tx NSTS larger than 8, and Rx NSS larger than 8?</a:t>
            </a:r>
          </a:p>
          <a:p>
            <a:pPr lvl="1"/>
            <a:r>
              <a:rPr lang="en-US" sz="1600" dirty="0"/>
              <a:t>Signaling TBD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F4DFAC-2B2F-42F4-BBE2-CB10A6F5F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74D380-5898-4421-8F42-FA5CB0F73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335011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62566</TotalTime>
  <Words>661</Words>
  <Application>Microsoft Office PowerPoint</Application>
  <PresentationFormat>On-screen Show (4:3)</PresentationFormat>
  <Paragraphs>140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Qualcomm Office Regular</vt:lpstr>
      <vt:lpstr>Qualcomm Regular</vt:lpstr>
      <vt:lpstr>Times New Roman</vt:lpstr>
      <vt:lpstr>802-11-Submission</vt:lpstr>
      <vt:lpstr>320 MHz/16 SS OM Operation</vt:lpstr>
      <vt:lpstr>Background</vt:lpstr>
      <vt:lpstr>Current OM Control </vt:lpstr>
      <vt:lpstr>Proposal of New OM Control</vt:lpstr>
      <vt:lpstr>Consideration for two options:</vt:lpstr>
      <vt:lpstr>OMN element</vt:lpstr>
      <vt:lpstr>Conclusion</vt:lpstr>
      <vt:lpstr>Straw Poll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2819</cp:revision>
  <cp:lastPrinted>1998-02-10T13:28:06Z</cp:lastPrinted>
  <dcterms:created xsi:type="dcterms:W3CDTF">2004-12-02T14:01:45Z</dcterms:created>
  <dcterms:modified xsi:type="dcterms:W3CDTF">2020-10-19T17:42:28Z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0638440a-5f5d-4b5f-8749-1b74c9eea69a</vt:lpwstr>
  </property>
  <property fmtid="{D5CDD505-2E9C-101B-9397-08002B2CF9AE}" pid="4" name="CTP_TimeStamp">
    <vt:lpwstr>2020-08-04 21:58:20Z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