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21"/>
  </p:notesMasterIdLst>
  <p:handoutMasterIdLst>
    <p:handoutMasterId r:id="rId22"/>
  </p:handoutMasterIdLst>
  <p:sldIdLst>
    <p:sldId id="950" r:id="rId2"/>
    <p:sldId id="980" r:id="rId3"/>
    <p:sldId id="982" r:id="rId4"/>
    <p:sldId id="994" r:id="rId5"/>
    <p:sldId id="992" r:id="rId6"/>
    <p:sldId id="990" r:id="rId7"/>
    <p:sldId id="981" r:id="rId8"/>
    <p:sldId id="983" r:id="rId9"/>
    <p:sldId id="984" r:id="rId10"/>
    <p:sldId id="997" r:id="rId11"/>
    <p:sldId id="999" r:id="rId12"/>
    <p:sldId id="985" r:id="rId13"/>
    <p:sldId id="986" r:id="rId14"/>
    <p:sldId id="987" r:id="rId15"/>
    <p:sldId id="988" r:id="rId16"/>
    <p:sldId id="969" r:id="rId17"/>
    <p:sldId id="959" r:id="rId18"/>
    <p:sldId id="976" r:id="rId19"/>
    <p:sldId id="993" r:id="rId20"/>
  </p:sldIdLst>
  <p:sldSz cx="9144000" cy="6858000" type="screen4x3"/>
  <p:notesSz cx="10234613" cy="7099300"/>
  <p:defaultTextStyle>
    <a:defPPr>
      <a:defRPr lang="en-GB"/>
    </a:defPPr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1653" userDrawn="1">
          <p15:clr>
            <a:srgbClr val="A4A3A4"/>
          </p15:clr>
        </p15:guide>
        <p15:guide id="2" pos="4251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FFFF"/>
    <a:srgbClr val="FF0000"/>
    <a:srgbClr val="339AAF"/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256" autoAdjust="0"/>
    <p:restoredTop sz="96649" autoAdjust="0"/>
  </p:normalViewPr>
  <p:slideViewPr>
    <p:cSldViewPr>
      <p:cViewPr varScale="1">
        <p:scale>
          <a:sx n="116" d="100"/>
          <a:sy n="116" d="100"/>
        </p:scale>
        <p:origin x="1488" y="102"/>
      </p:cViewPr>
      <p:guideLst>
        <p:guide orient="horz" pos="2160"/>
        <p:guide pos="2880"/>
      </p:guideLst>
    </p:cSldViewPr>
  </p:slideViewPr>
  <p:outlineViewPr>
    <p:cViewPr>
      <p:scale>
        <a:sx n="50" d="100"/>
        <a:sy n="50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>
        <p:scale>
          <a:sx n="100" d="100"/>
          <a:sy n="100" d="100"/>
        </p:scale>
        <p:origin x="2850" y="-474"/>
      </p:cViewPr>
      <p:guideLst>
        <p:guide orient="horz" pos="1653"/>
        <p:guide pos="4251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>
            <a:extLst>
              <a:ext uri="{FF2B5EF4-FFF2-40B4-BE49-F238E27FC236}">
                <a16:creationId xmlns:a16="http://schemas.microsoft.com/office/drawing/2014/main" xmlns="" id="{355FA4C3-EA6F-4DEC-9A5B-DA9F4B2DCCDA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6855789" y="68756"/>
            <a:ext cx="2350580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67334">
              <a:defRPr sz="1500" b="1"/>
            </a:lvl1pPr>
          </a:lstStyle>
          <a:p>
            <a:pPr>
              <a:defRPr/>
            </a:pPr>
            <a:r>
              <a:rPr lang="en-GB"/>
              <a:t>doc.: IEEE 802.11-19/xxxxr0</a:t>
            </a:r>
          </a:p>
        </p:txBody>
      </p:sp>
      <p:sp>
        <p:nvSpPr>
          <p:cNvPr id="3075" name="Rectangle 3">
            <a:extLst>
              <a:ext uri="{FF2B5EF4-FFF2-40B4-BE49-F238E27FC236}">
                <a16:creationId xmlns:a16="http://schemas.microsoft.com/office/drawing/2014/main" xmlns="" id="{C3847927-4241-4395-85F2-4DA1D4673C1D}"/>
              </a:ext>
            </a:extLst>
          </p:cNvPr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1028245" y="68756"/>
            <a:ext cx="785471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67334">
              <a:defRPr sz="1500" b="1"/>
            </a:lvl1pPr>
          </a:lstStyle>
          <a:p>
            <a:pPr>
              <a:defRPr/>
            </a:pPr>
            <a:r>
              <a:rPr lang="en-US" altLang="en-US"/>
              <a:t>July 2013</a:t>
            </a:r>
            <a:endParaRPr lang="en-GB" altLang="en-US"/>
          </a:p>
        </p:txBody>
      </p:sp>
      <p:sp>
        <p:nvSpPr>
          <p:cNvPr id="3076" name="Rectangle 4">
            <a:extLst>
              <a:ext uri="{FF2B5EF4-FFF2-40B4-BE49-F238E27FC236}">
                <a16:creationId xmlns:a16="http://schemas.microsoft.com/office/drawing/2014/main" xmlns="" id="{0835B85C-0C92-4AAB-B5CD-5874F0F84968}"/>
              </a:ext>
            </a:extLst>
          </p:cNvPr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7797484" y="6871206"/>
            <a:ext cx="1526059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67334">
              <a:defRPr/>
            </a:lvl1pPr>
          </a:lstStyle>
          <a:p>
            <a:pPr>
              <a:defRPr/>
            </a:pPr>
            <a:r>
              <a:rPr lang="en-GB"/>
              <a:t>Alice Chen (Qualcomm)</a:t>
            </a:r>
          </a:p>
        </p:txBody>
      </p:sp>
      <p:sp>
        <p:nvSpPr>
          <p:cNvPr id="3077" name="Rectangle 5">
            <a:extLst>
              <a:ext uri="{FF2B5EF4-FFF2-40B4-BE49-F238E27FC236}">
                <a16:creationId xmlns:a16="http://schemas.microsoft.com/office/drawing/2014/main" xmlns="" id="{216F8561-CC11-4763-86D6-E7ED36EFF48D}"/>
              </a:ext>
            </a:extLst>
          </p:cNvPr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747228" y="6871206"/>
            <a:ext cx="517770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 defTabSz="967334">
              <a:defRPr/>
            </a:lvl1pPr>
          </a:lstStyle>
          <a:p>
            <a:pPr>
              <a:defRPr/>
            </a:pPr>
            <a:r>
              <a:rPr lang="en-GB" altLang="en-US"/>
              <a:t>Page </a:t>
            </a:r>
            <a:fld id="{A7A4710E-391E-40EE-B9A8-9D33E6E92389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  <p:sp>
        <p:nvSpPr>
          <p:cNvPr id="14342" name="Line 6">
            <a:extLst>
              <a:ext uri="{FF2B5EF4-FFF2-40B4-BE49-F238E27FC236}">
                <a16:creationId xmlns:a16="http://schemas.microsoft.com/office/drawing/2014/main" xmlns="" id="{5F56412F-514B-4C5E-8C72-CCE02BB37E88}"/>
              </a:ext>
            </a:extLst>
          </p:cNvPr>
          <p:cNvSpPr>
            <a:spLocks noChangeShapeType="1"/>
          </p:cNvSpPr>
          <p:nvPr/>
        </p:nvSpPr>
        <p:spPr bwMode="auto">
          <a:xfrm>
            <a:off x="1025855" y="297317"/>
            <a:ext cx="8182908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94759" tIns="47380" rIns="94759" bIns="47380" anchor="ctr"/>
          <a:lstStyle/>
          <a:p>
            <a:endParaRPr lang="en-US"/>
          </a:p>
        </p:txBody>
      </p:sp>
      <p:sp>
        <p:nvSpPr>
          <p:cNvPr id="21511" name="Rectangle 7">
            <a:extLst>
              <a:ext uri="{FF2B5EF4-FFF2-40B4-BE49-F238E27FC236}">
                <a16:creationId xmlns:a16="http://schemas.microsoft.com/office/drawing/2014/main" xmlns="" id="{EE46596A-ED38-406F-B588-A1AE73AFE63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25854" y="6871206"/>
            <a:ext cx="718145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defTabSz="93345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GB" altLang="en-US"/>
              <a:t>Submission</a:t>
            </a:r>
          </a:p>
        </p:txBody>
      </p:sp>
      <p:sp>
        <p:nvSpPr>
          <p:cNvPr id="14344" name="Line 8">
            <a:extLst>
              <a:ext uri="{FF2B5EF4-FFF2-40B4-BE49-F238E27FC236}">
                <a16:creationId xmlns:a16="http://schemas.microsoft.com/office/drawing/2014/main" xmlns="" id="{BD52F7B8-7212-4565-994E-D2E4DC0E1C8C}"/>
              </a:ext>
            </a:extLst>
          </p:cNvPr>
          <p:cNvSpPr>
            <a:spLocks noChangeShapeType="1"/>
          </p:cNvSpPr>
          <p:nvPr/>
        </p:nvSpPr>
        <p:spPr bwMode="auto">
          <a:xfrm>
            <a:off x="1025854" y="6862127"/>
            <a:ext cx="8410077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94759" tIns="47380" rIns="94759" bIns="47380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559744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>
            <a:extLst>
              <a:ext uri="{FF2B5EF4-FFF2-40B4-BE49-F238E27FC236}">
                <a16:creationId xmlns:a16="http://schemas.microsoft.com/office/drawing/2014/main" xmlns="" id="{A165344A-BCBA-4503-B758-E91B70190134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6920354" y="7476"/>
            <a:ext cx="2350580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67334">
              <a:defRPr sz="1500" b="1"/>
            </a:lvl1pPr>
          </a:lstStyle>
          <a:p>
            <a:pPr>
              <a:defRPr/>
            </a:pPr>
            <a:r>
              <a:rPr lang="en-GB" dirty="0"/>
              <a:t>doc.: IEEE 802.11-19/xxxxr0</a:t>
            </a:r>
          </a:p>
        </p:txBody>
      </p:sp>
      <p:sp>
        <p:nvSpPr>
          <p:cNvPr id="2051" name="Rectangle 3">
            <a:extLst>
              <a:ext uri="{FF2B5EF4-FFF2-40B4-BE49-F238E27FC236}">
                <a16:creationId xmlns:a16="http://schemas.microsoft.com/office/drawing/2014/main" xmlns="" id="{92CFA2B8-A839-4F7B-A8F9-45D426ADBADE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966072" y="7476"/>
            <a:ext cx="785471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67334">
              <a:defRPr sz="1500" b="1"/>
            </a:lvl1pPr>
          </a:lstStyle>
          <a:p>
            <a:pPr>
              <a:defRPr/>
            </a:pPr>
            <a:r>
              <a:rPr lang="en-US" altLang="en-US"/>
              <a:t>July 2013</a:t>
            </a:r>
            <a:endParaRPr lang="en-GB" altLang="en-US"/>
          </a:p>
        </p:txBody>
      </p:sp>
      <p:sp>
        <p:nvSpPr>
          <p:cNvPr id="13316" name="Rectangle 4">
            <a:extLst>
              <a:ext uri="{FF2B5EF4-FFF2-40B4-BE49-F238E27FC236}">
                <a16:creationId xmlns:a16="http://schemas.microsoft.com/office/drawing/2014/main" xmlns="" id="{E12586DF-74E9-42FA-92D8-CB004E81097A}"/>
              </a:ext>
            </a:extLst>
          </p:cNvPr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352800" y="538163"/>
            <a:ext cx="3532188" cy="265112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53" name="Rectangle 5">
            <a:extLst>
              <a:ext uri="{FF2B5EF4-FFF2-40B4-BE49-F238E27FC236}">
                <a16:creationId xmlns:a16="http://schemas.microsoft.com/office/drawing/2014/main" xmlns="" id="{C5E92402-188A-4BA7-8E2B-60EBEB15FFE6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1363022" y="3371487"/>
            <a:ext cx="7508572" cy="31967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7149" tIns="47752" rIns="97149" bIns="4775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2054" name="Rectangle 6">
            <a:extLst>
              <a:ext uri="{FF2B5EF4-FFF2-40B4-BE49-F238E27FC236}">
                <a16:creationId xmlns:a16="http://schemas.microsoft.com/office/drawing/2014/main" xmlns="" id="{E2EF01C8-FB3D-4155-B52F-C120FD4754F2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8208786" y="6873476"/>
            <a:ext cx="1062149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5pPr marL="475442" lvl="4" algn="r" defTabSz="967334">
              <a:defRPr/>
            </a:lvl5pPr>
          </a:lstStyle>
          <a:p>
            <a:pPr lvl="4">
              <a:defRPr/>
            </a:pPr>
            <a:r>
              <a:rPr lang="en-GB" dirty="0" smtClean="0"/>
              <a:t>(Huawei)</a:t>
            </a:r>
            <a:endParaRPr lang="en-GB" dirty="0"/>
          </a:p>
        </p:txBody>
      </p:sp>
      <p:sp>
        <p:nvSpPr>
          <p:cNvPr id="2055" name="Rectangle 7">
            <a:extLst>
              <a:ext uri="{FF2B5EF4-FFF2-40B4-BE49-F238E27FC236}">
                <a16:creationId xmlns:a16="http://schemas.microsoft.com/office/drawing/2014/main" xmlns="" id="{CBACD2E4-B6D6-47BB-8DEB-DC83A37FBF38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994098" y="6873476"/>
            <a:ext cx="517769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67334">
              <a:defRPr/>
            </a:lvl1pPr>
          </a:lstStyle>
          <a:p>
            <a:pPr>
              <a:defRPr/>
            </a:pPr>
            <a:r>
              <a:rPr lang="en-GB" altLang="en-US"/>
              <a:t>Page </a:t>
            </a:r>
            <a:fld id="{6D97498F-4D25-4339-A505-6DFAF1C539A8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  <p:sp>
        <p:nvSpPr>
          <p:cNvPr id="11272" name="Rectangle 8">
            <a:extLst>
              <a:ext uri="{FF2B5EF4-FFF2-40B4-BE49-F238E27FC236}">
                <a16:creationId xmlns:a16="http://schemas.microsoft.com/office/drawing/2014/main" xmlns="" id="{5AB43281-AFEB-4794-91F4-4DEB6BFEFF6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68897" y="6873476"/>
            <a:ext cx="718145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GB" altLang="en-US"/>
              <a:t>Submission</a:t>
            </a:r>
          </a:p>
        </p:txBody>
      </p:sp>
      <p:sp>
        <p:nvSpPr>
          <p:cNvPr id="13321" name="Line 9">
            <a:extLst>
              <a:ext uri="{FF2B5EF4-FFF2-40B4-BE49-F238E27FC236}">
                <a16:creationId xmlns:a16="http://schemas.microsoft.com/office/drawing/2014/main" xmlns="" id="{86DC4FDC-7731-4889-B2D9-586AD7BC58BF}"/>
              </a:ext>
            </a:extLst>
          </p:cNvPr>
          <p:cNvSpPr>
            <a:spLocks noChangeShapeType="1"/>
          </p:cNvSpPr>
          <p:nvPr/>
        </p:nvSpPr>
        <p:spPr bwMode="auto">
          <a:xfrm>
            <a:off x="1068897" y="6872341"/>
            <a:ext cx="8096822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94759" tIns="47380" rIns="94759" bIns="47380" anchor="ctr"/>
          <a:lstStyle/>
          <a:p>
            <a:endParaRPr lang="en-US"/>
          </a:p>
        </p:txBody>
      </p:sp>
      <p:sp>
        <p:nvSpPr>
          <p:cNvPr id="13322" name="Line 10">
            <a:extLst>
              <a:ext uri="{FF2B5EF4-FFF2-40B4-BE49-F238E27FC236}">
                <a16:creationId xmlns:a16="http://schemas.microsoft.com/office/drawing/2014/main" xmlns="" id="{A608F1E5-A3E0-4039-9B0C-798F9ECC1885}"/>
              </a:ext>
            </a:extLst>
          </p:cNvPr>
          <p:cNvSpPr>
            <a:spLocks noChangeShapeType="1"/>
          </p:cNvSpPr>
          <p:nvPr/>
        </p:nvSpPr>
        <p:spPr bwMode="auto">
          <a:xfrm>
            <a:off x="956506" y="226959"/>
            <a:ext cx="8321602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94759" tIns="47380" rIns="94759" bIns="47380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7050680"/>
      </p:ext>
    </p:extLst>
  </p:cSld>
  <p:clrMap bg1="lt1" tx1="dk1" bg2="lt2" tx2="dk2" accent1="accent1" accent2="accent2" accent3="accent3" accent4="accent4" accent5="accent5" accent6="accent6" hlink="hlink" folHlink="folHlink"/>
  <p:hf dt="0"/>
  <p:notesStyle>
    <a:lvl1pPr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1143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2286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3429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4572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xmlns="" id="{06CFF25A-AE5D-4878-BC4A-E0F2E0863D11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xfrm>
            <a:off x="696913" y="332601"/>
            <a:ext cx="968214" cy="276999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 smtClean="0"/>
              <a:t>May 2020</a:t>
            </a:r>
            <a:endParaRPr lang="en-GB" altLang="en-US" dirty="0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xmlns="" id="{23CA8882-3F16-471A-B8DB-2643B3170DFB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6948937" y="6475413"/>
            <a:ext cx="1594988" cy="184666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 err="1" smtClean="0"/>
              <a:t>Guogang</a:t>
            </a:r>
            <a:r>
              <a:rPr lang="en-GB" dirty="0" smtClean="0"/>
              <a:t> Huang(Huawei)</a:t>
            </a:r>
            <a:endParaRPr lang="en-GB" dirty="0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xmlns="" id="{C24A0396-1A4E-4409-96DE-494DDD5FDCED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altLang="en-US"/>
              <a:t>Slide </a:t>
            </a:r>
            <a:fld id="{54724FB4-94AE-4750-B841-108DEBC86DEF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6057073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xmlns="" id="{F62F9BB0-1D78-4E92-8AB5-CCA6C81C81B4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January 2019</a:t>
            </a:r>
            <a:endParaRPr lang="en-GB" alt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xmlns="" id="{93A629FD-4ED0-4725-8B45-82D2B3BFEFFF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altLang="en-US"/>
              <a:t>Slide </a:t>
            </a:r>
            <a:fld id="{B64CBFA8-9A69-4D2E-AFF7-F3FA7A729FDE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65862038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85800"/>
            <a:ext cx="1943100" cy="54102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5676900" cy="54102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xmlns="" id="{ADC25286-F119-41CC-B936-A99D615BEBF4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January 2019</a:t>
            </a:r>
            <a:endParaRPr lang="en-GB" alt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xmlns="" id="{BFE0F447-7DAF-4F40-945E-510B714F88B1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altLang="en-US"/>
              <a:t>Slide </a:t>
            </a:r>
            <a:fld id="{39830A6D-8C9E-4B26-958C-BFDE032B0093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73883561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216795" y="1931779"/>
            <a:ext cx="8572500" cy="1375761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 lang="en-US" sz="1600" kern="1200" baseline="0" dirty="0">
                <a:solidFill>
                  <a:prstClr val="black">
                    <a:lumMod val="75000"/>
                    <a:lumOff val="25000"/>
                  </a:prstClr>
                </a:solidFill>
                <a:latin typeface="Qualcomm Office Regular" pitchFamily="34" charset="0"/>
                <a:ea typeface="+mn-ea"/>
                <a:cs typeface="Arial" pitchFamily="34" charset="0"/>
              </a:defRPr>
            </a:lvl4pPr>
            <a:lvl5pPr marL="1200150" indent="-260604">
              <a:buFont typeface="Qualcomm Regular" pitchFamily="34" charset="0"/>
              <a:buChar char="−"/>
              <a:defRPr/>
            </a:lvl5pPr>
            <a:lvl6pPr marL="1628775" indent="0">
              <a:buNone/>
              <a:defRPr sz="1200"/>
            </a:lvl6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212655" y="740540"/>
            <a:ext cx="8574733" cy="484748"/>
          </a:xfrm>
          <a:prstGeom prst="rect">
            <a:avLst/>
          </a:prstGeom>
        </p:spPr>
        <p:txBody>
          <a:bodyPr vert="horz" wrap="square" lIns="68580" tIns="34290" rIns="68580" bIns="34290" rtlCol="0" anchor="ctr">
            <a:spAutoFit/>
          </a:bodyPr>
          <a:lstStyle>
            <a:lvl1pPr>
              <a:defRPr sz="3600">
                <a:latin typeface="Qualcomm Office Regular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3" name="Text Placeholder 2"/>
          <p:cNvSpPr>
            <a:spLocks noGrp="1"/>
          </p:cNvSpPr>
          <p:nvPr>
            <p:ph type="body" idx="13"/>
          </p:nvPr>
        </p:nvSpPr>
        <p:spPr>
          <a:xfrm>
            <a:off x="212655" y="1426466"/>
            <a:ext cx="8574733" cy="350865"/>
          </a:xfrm>
        </p:spPr>
        <p:txBody>
          <a:bodyPr tIns="0" bIns="0" anchor="t"/>
          <a:lstStyle>
            <a:lvl1pPr marL="0" indent="0" algn="l" defTabSz="914400" rtl="0" eaLnBrk="1" latinLnBrk="0" hangingPunct="1">
              <a:lnSpc>
                <a:spcPct val="95000"/>
              </a:lnSpc>
              <a:spcBef>
                <a:spcPct val="20000"/>
              </a:spcBef>
              <a:buFontTx/>
              <a:buNone/>
              <a:defRPr lang="en-US" sz="2400" b="0" kern="1200" dirty="0" smtClean="0">
                <a:solidFill>
                  <a:schemeClr val="bg2"/>
                </a:solidFill>
                <a:latin typeface="Qualcomm Office Regular" pitchFamily="34" charset="0"/>
                <a:ea typeface="+mn-ea"/>
                <a:cs typeface="Arial" pitchFamily="34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cxnSp>
        <p:nvCxnSpPr>
          <p:cNvPr id="14" name="Straight Connector 13"/>
          <p:cNvCxnSpPr/>
          <p:nvPr userDrawn="1"/>
        </p:nvCxnSpPr>
        <p:spPr>
          <a:xfrm>
            <a:off x="277773" y="504825"/>
            <a:ext cx="8588453" cy="0"/>
          </a:xfrm>
          <a:prstGeom prst="line">
            <a:avLst/>
          </a:prstGeom>
          <a:ln w="47625">
            <a:gradFill flip="none" rotWithShape="1">
              <a:gsLst>
                <a:gs pos="100000">
                  <a:srgbClr val="004274"/>
                </a:gs>
                <a:gs pos="0">
                  <a:srgbClr val="008E95"/>
                </a:gs>
              </a:gsLst>
              <a:lin ang="1080000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0" name="Group 39"/>
          <p:cNvGrpSpPr>
            <a:grpSpLocks noChangeAspect="1"/>
          </p:cNvGrpSpPr>
          <p:nvPr userDrawn="1"/>
        </p:nvGrpSpPr>
        <p:grpSpPr>
          <a:xfrm>
            <a:off x="7716645" y="6546300"/>
            <a:ext cx="721158" cy="157272"/>
            <a:chOff x="187326" y="5085556"/>
            <a:chExt cx="8393112" cy="1830388"/>
          </a:xfrm>
          <a:solidFill>
            <a:schemeClr val="bg1">
              <a:lumMod val="75000"/>
            </a:schemeClr>
          </a:solidFill>
        </p:grpSpPr>
        <p:sp>
          <p:nvSpPr>
            <p:cNvPr id="41" name="Freeform 7"/>
            <p:cNvSpPr>
              <a:spLocks/>
            </p:cNvSpPr>
            <p:nvPr userDrawn="1"/>
          </p:nvSpPr>
          <p:spPr bwMode="auto">
            <a:xfrm>
              <a:off x="3603626" y="5388769"/>
              <a:ext cx="585787" cy="892175"/>
            </a:xfrm>
            <a:custGeom>
              <a:avLst/>
              <a:gdLst>
                <a:gd name="T0" fmla="*/ 0 w 156"/>
                <a:gd name="T1" fmla="*/ 218 h 238"/>
                <a:gd name="T2" fmla="*/ 20 w 156"/>
                <a:gd name="T3" fmla="*/ 238 h 238"/>
                <a:gd name="T4" fmla="*/ 156 w 156"/>
                <a:gd name="T5" fmla="*/ 238 h 238"/>
                <a:gd name="T6" fmla="*/ 126 w 156"/>
                <a:gd name="T7" fmla="*/ 189 h 238"/>
                <a:gd name="T8" fmla="*/ 47 w 156"/>
                <a:gd name="T9" fmla="*/ 189 h 238"/>
                <a:gd name="T10" fmla="*/ 47 w 156"/>
                <a:gd name="T11" fmla="*/ 0 h 238"/>
                <a:gd name="T12" fmla="*/ 0 w 156"/>
                <a:gd name="T13" fmla="*/ 0 h 238"/>
                <a:gd name="T14" fmla="*/ 0 w 156"/>
                <a:gd name="T15" fmla="*/ 218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6" h="238">
                  <a:moveTo>
                    <a:pt x="0" y="218"/>
                  </a:moveTo>
                  <a:cubicBezTo>
                    <a:pt x="0" y="227"/>
                    <a:pt x="11" y="238"/>
                    <a:pt x="20" y="238"/>
                  </a:cubicBezTo>
                  <a:cubicBezTo>
                    <a:pt x="156" y="238"/>
                    <a:pt x="156" y="238"/>
                    <a:pt x="156" y="238"/>
                  </a:cubicBezTo>
                  <a:cubicBezTo>
                    <a:pt x="126" y="189"/>
                    <a:pt x="126" y="189"/>
                    <a:pt x="126" y="189"/>
                  </a:cubicBezTo>
                  <a:cubicBezTo>
                    <a:pt x="47" y="189"/>
                    <a:pt x="47" y="189"/>
                    <a:pt x="47" y="189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2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75000"/>
                  </a:schemeClr>
                </a:solidFill>
              </a:endParaRPr>
            </a:p>
          </p:txBody>
        </p:sp>
        <p:sp>
          <p:nvSpPr>
            <p:cNvPr id="42" name="Freeform 8"/>
            <p:cNvSpPr>
              <a:spLocks noEditPoints="1"/>
            </p:cNvSpPr>
            <p:nvPr userDrawn="1"/>
          </p:nvSpPr>
          <p:spPr bwMode="auto">
            <a:xfrm>
              <a:off x="187326" y="5085556"/>
              <a:ext cx="1541462" cy="1830388"/>
            </a:xfrm>
            <a:custGeom>
              <a:avLst/>
              <a:gdLst>
                <a:gd name="T0" fmla="*/ 411 w 411"/>
                <a:gd name="T1" fmla="*/ 206 h 488"/>
                <a:gd name="T2" fmla="*/ 206 w 411"/>
                <a:gd name="T3" fmla="*/ 0 h 488"/>
                <a:gd name="T4" fmla="*/ 0 w 411"/>
                <a:gd name="T5" fmla="*/ 206 h 488"/>
                <a:gd name="T6" fmla="*/ 206 w 411"/>
                <a:gd name="T7" fmla="*/ 412 h 488"/>
                <a:gd name="T8" fmla="*/ 241 w 411"/>
                <a:gd name="T9" fmla="*/ 408 h 488"/>
                <a:gd name="T10" fmla="*/ 240 w 411"/>
                <a:gd name="T11" fmla="*/ 488 h 488"/>
                <a:gd name="T12" fmla="*/ 298 w 411"/>
                <a:gd name="T13" fmla="*/ 488 h 488"/>
                <a:gd name="T14" fmla="*/ 298 w 411"/>
                <a:gd name="T15" fmla="*/ 389 h 488"/>
                <a:gd name="T16" fmla="*/ 411 w 411"/>
                <a:gd name="T17" fmla="*/ 206 h 488"/>
                <a:gd name="T18" fmla="*/ 298 w 411"/>
                <a:gd name="T19" fmla="*/ 302 h 488"/>
                <a:gd name="T20" fmla="*/ 298 w 411"/>
                <a:gd name="T21" fmla="*/ 236 h 488"/>
                <a:gd name="T22" fmla="*/ 240 w 411"/>
                <a:gd name="T23" fmla="*/ 252 h 488"/>
                <a:gd name="T24" fmla="*/ 241 w 411"/>
                <a:gd name="T25" fmla="*/ 334 h 488"/>
                <a:gd name="T26" fmla="*/ 206 w 411"/>
                <a:gd name="T27" fmla="*/ 339 h 488"/>
                <a:gd name="T28" fmla="*/ 73 w 411"/>
                <a:gd name="T29" fmla="*/ 206 h 488"/>
                <a:gd name="T30" fmla="*/ 206 w 411"/>
                <a:gd name="T31" fmla="*/ 73 h 488"/>
                <a:gd name="T32" fmla="*/ 339 w 411"/>
                <a:gd name="T33" fmla="*/ 206 h 488"/>
                <a:gd name="T34" fmla="*/ 298 w 411"/>
                <a:gd name="T35" fmla="*/ 302 h 4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11" h="488">
                  <a:moveTo>
                    <a:pt x="411" y="206"/>
                  </a:moveTo>
                  <a:cubicBezTo>
                    <a:pt x="411" y="92"/>
                    <a:pt x="319" y="0"/>
                    <a:pt x="206" y="0"/>
                  </a:cubicBezTo>
                  <a:cubicBezTo>
                    <a:pt x="92" y="0"/>
                    <a:pt x="0" y="92"/>
                    <a:pt x="0" y="206"/>
                  </a:cubicBezTo>
                  <a:cubicBezTo>
                    <a:pt x="0" y="319"/>
                    <a:pt x="92" y="412"/>
                    <a:pt x="206" y="412"/>
                  </a:cubicBezTo>
                  <a:cubicBezTo>
                    <a:pt x="218" y="412"/>
                    <a:pt x="229" y="410"/>
                    <a:pt x="241" y="408"/>
                  </a:cubicBezTo>
                  <a:cubicBezTo>
                    <a:pt x="240" y="488"/>
                    <a:pt x="240" y="488"/>
                    <a:pt x="240" y="488"/>
                  </a:cubicBezTo>
                  <a:cubicBezTo>
                    <a:pt x="298" y="488"/>
                    <a:pt x="298" y="488"/>
                    <a:pt x="298" y="488"/>
                  </a:cubicBezTo>
                  <a:cubicBezTo>
                    <a:pt x="298" y="389"/>
                    <a:pt x="298" y="389"/>
                    <a:pt x="298" y="389"/>
                  </a:cubicBezTo>
                  <a:cubicBezTo>
                    <a:pt x="365" y="355"/>
                    <a:pt x="411" y="286"/>
                    <a:pt x="411" y="206"/>
                  </a:cubicBezTo>
                  <a:close/>
                  <a:moveTo>
                    <a:pt x="298" y="302"/>
                  </a:moveTo>
                  <a:cubicBezTo>
                    <a:pt x="298" y="236"/>
                    <a:pt x="298" y="236"/>
                    <a:pt x="298" y="236"/>
                  </a:cubicBezTo>
                  <a:cubicBezTo>
                    <a:pt x="240" y="252"/>
                    <a:pt x="240" y="252"/>
                    <a:pt x="240" y="252"/>
                  </a:cubicBezTo>
                  <a:cubicBezTo>
                    <a:pt x="241" y="334"/>
                    <a:pt x="241" y="334"/>
                    <a:pt x="241" y="334"/>
                  </a:cubicBezTo>
                  <a:cubicBezTo>
                    <a:pt x="229" y="337"/>
                    <a:pt x="218" y="339"/>
                    <a:pt x="206" y="339"/>
                  </a:cubicBezTo>
                  <a:cubicBezTo>
                    <a:pt x="132" y="339"/>
                    <a:pt x="73" y="279"/>
                    <a:pt x="73" y="206"/>
                  </a:cubicBezTo>
                  <a:cubicBezTo>
                    <a:pt x="73" y="132"/>
                    <a:pt x="132" y="73"/>
                    <a:pt x="206" y="73"/>
                  </a:cubicBezTo>
                  <a:cubicBezTo>
                    <a:pt x="279" y="73"/>
                    <a:pt x="339" y="132"/>
                    <a:pt x="339" y="206"/>
                  </a:cubicBezTo>
                  <a:cubicBezTo>
                    <a:pt x="339" y="244"/>
                    <a:pt x="323" y="278"/>
                    <a:pt x="298" y="30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75000"/>
                  </a:schemeClr>
                </a:solidFill>
              </a:endParaRPr>
            </a:p>
          </p:txBody>
        </p:sp>
        <p:sp>
          <p:nvSpPr>
            <p:cNvPr id="43" name="Freeform 9"/>
            <p:cNvSpPr>
              <a:spLocks/>
            </p:cNvSpPr>
            <p:nvPr userDrawn="1"/>
          </p:nvSpPr>
          <p:spPr bwMode="auto">
            <a:xfrm>
              <a:off x="1863726" y="5388769"/>
              <a:ext cx="652462" cy="892175"/>
            </a:xfrm>
            <a:custGeom>
              <a:avLst/>
              <a:gdLst>
                <a:gd name="T0" fmla="*/ 154 w 174"/>
                <a:gd name="T1" fmla="*/ 238 h 238"/>
                <a:gd name="T2" fmla="*/ 20 w 174"/>
                <a:gd name="T3" fmla="*/ 238 h 238"/>
                <a:gd name="T4" fmla="*/ 0 w 174"/>
                <a:gd name="T5" fmla="*/ 218 h 238"/>
                <a:gd name="T6" fmla="*/ 0 w 174"/>
                <a:gd name="T7" fmla="*/ 0 h 238"/>
                <a:gd name="T8" fmla="*/ 46 w 174"/>
                <a:gd name="T9" fmla="*/ 0 h 238"/>
                <a:gd name="T10" fmla="*/ 46 w 174"/>
                <a:gd name="T11" fmla="*/ 189 h 238"/>
                <a:gd name="T12" fmla="*/ 127 w 174"/>
                <a:gd name="T13" fmla="*/ 189 h 238"/>
                <a:gd name="T14" fmla="*/ 127 w 174"/>
                <a:gd name="T15" fmla="*/ 0 h 238"/>
                <a:gd name="T16" fmla="*/ 174 w 174"/>
                <a:gd name="T17" fmla="*/ 0 h 238"/>
                <a:gd name="T18" fmla="*/ 174 w 174"/>
                <a:gd name="T19" fmla="*/ 218 h 238"/>
                <a:gd name="T20" fmla="*/ 154 w 174"/>
                <a:gd name="T21" fmla="*/ 238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4" h="238">
                  <a:moveTo>
                    <a:pt x="154" y="238"/>
                  </a:moveTo>
                  <a:cubicBezTo>
                    <a:pt x="20" y="238"/>
                    <a:pt x="20" y="238"/>
                    <a:pt x="20" y="238"/>
                  </a:cubicBezTo>
                  <a:cubicBezTo>
                    <a:pt x="11" y="238"/>
                    <a:pt x="0" y="228"/>
                    <a:pt x="0" y="218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46" y="189"/>
                    <a:pt x="46" y="189"/>
                    <a:pt x="46" y="189"/>
                  </a:cubicBezTo>
                  <a:cubicBezTo>
                    <a:pt x="127" y="189"/>
                    <a:pt x="127" y="189"/>
                    <a:pt x="127" y="189"/>
                  </a:cubicBezTo>
                  <a:cubicBezTo>
                    <a:pt x="127" y="0"/>
                    <a:pt x="127" y="0"/>
                    <a:pt x="127" y="0"/>
                  </a:cubicBezTo>
                  <a:cubicBezTo>
                    <a:pt x="174" y="0"/>
                    <a:pt x="174" y="0"/>
                    <a:pt x="174" y="0"/>
                  </a:cubicBezTo>
                  <a:cubicBezTo>
                    <a:pt x="174" y="218"/>
                    <a:pt x="174" y="218"/>
                    <a:pt x="174" y="218"/>
                  </a:cubicBezTo>
                  <a:cubicBezTo>
                    <a:pt x="174" y="228"/>
                    <a:pt x="163" y="238"/>
                    <a:pt x="154" y="23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75000"/>
                  </a:schemeClr>
                </a:solidFill>
              </a:endParaRPr>
            </a:p>
          </p:txBody>
        </p:sp>
        <p:sp>
          <p:nvSpPr>
            <p:cNvPr id="44" name="Freeform 10"/>
            <p:cNvSpPr>
              <a:spLocks/>
            </p:cNvSpPr>
            <p:nvPr userDrawn="1"/>
          </p:nvSpPr>
          <p:spPr bwMode="auto">
            <a:xfrm>
              <a:off x="4079876" y="5358606"/>
              <a:ext cx="712787" cy="946150"/>
            </a:xfrm>
            <a:custGeom>
              <a:avLst/>
              <a:gdLst>
                <a:gd name="T0" fmla="*/ 190 w 190"/>
                <a:gd name="T1" fmla="*/ 17 h 252"/>
                <a:gd name="T2" fmla="*/ 126 w 190"/>
                <a:gd name="T3" fmla="*/ 0 h 252"/>
                <a:gd name="T4" fmla="*/ 0 w 190"/>
                <a:gd name="T5" fmla="*/ 126 h 252"/>
                <a:gd name="T6" fmla="*/ 126 w 190"/>
                <a:gd name="T7" fmla="*/ 252 h 252"/>
                <a:gd name="T8" fmla="*/ 187 w 190"/>
                <a:gd name="T9" fmla="*/ 237 h 252"/>
                <a:gd name="T10" fmla="*/ 164 w 190"/>
                <a:gd name="T11" fmla="*/ 196 h 252"/>
                <a:gd name="T12" fmla="*/ 126 w 190"/>
                <a:gd name="T13" fmla="*/ 205 h 252"/>
                <a:gd name="T14" fmla="*/ 47 w 190"/>
                <a:gd name="T15" fmla="*/ 126 h 252"/>
                <a:gd name="T16" fmla="*/ 126 w 190"/>
                <a:gd name="T17" fmla="*/ 46 h 252"/>
                <a:gd name="T18" fmla="*/ 167 w 190"/>
                <a:gd name="T19" fmla="*/ 58 h 252"/>
                <a:gd name="T20" fmla="*/ 190 w 190"/>
                <a:gd name="T21" fmla="*/ 17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90" h="252">
                  <a:moveTo>
                    <a:pt x="190" y="17"/>
                  </a:moveTo>
                  <a:cubicBezTo>
                    <a:pt x="171" y="6"/>
                    <a:pt x="149" y="0"/>
                    <a:pt x="126" y="0"/>
                  </a:cubicBezTo>
                  <a:cubicBezTo>
                    <a:pt x="57" y="0"/>
                    <a:pt x="0" y="56"/>
                    <a:pt x="0" y="126"/>
                  </a:cubicBezTo>
                  <a:cubicBezTo>
                    <a:pt x="0" y="196"/>
                    <a:pt x="57" y="252"/>
                    <a:pt x="126" y="252"/>
                  </a:cubicBezTo>
                  <a:cubicBezTo>
                    <a:pt x="148" y="252"/>
                    <a:pt x="169" y="246"/>
                    <a:pt x="187" y="237"/>
                  </a:cubicBezTo>
                  <a:cubicBezTo>
                    <a:pt x="164" y="196"/>
                    <a:pt x="164" y="196"/>
                    <a:pt x="164" y="196"/>
                  </a:cubicBezTo>
                  <a:cubicBezTo>
                    <a:pt x="153" y="202"/>
                    <a:pt x="140" y="205"/>
                    <a:pt x="126" y="205"/>
                  </a:cubicBezTo>
                  <a:cubicBezTo>
                    <a:pt x="82" y="205"/>
                    <a:pt x="47" y="170"/>
                    <a:pt x="47" y="126"/>
                  </a:cubicBezTo>
                  <a:cubicBezTo>
                    <a:pt x="47" y="82"/>
                    <a:pt x="82" y="46"/>
                    <a:pt x="126" y="46"/>
                  </a:cubicBezTo>
                  <a:cubicBezTo>
                    <a:pt x="141" y="46"/>
                    <a:pt x="155" y="51"/>
                    <a:pt x="167" y="58"/>
                  </a:cubicBezTo>
                  <a:lnTo>
                    <a:pt x="190" y="1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75000"/>
                  </a:schemeClr>
                </a:solidFill>
              </a:endParaRPr>
            </a:p>
          </p:txBody>
        </p:sp>
        <p:sp>
          <p:nvSpPr>
            <p:cNvPr id="45" name="Freeform 11"/>
            <p:cNvSpPr>
              <a:spLocks noEditPoints="1"/>
            </p:cNvSpPr>
            <p:nvPr userDrawn="1"/>
          </p:nvSpPr>
          <p:spPr bwMode="auto">
            <a:xfrm>
              <a:off x="4725988" y="5358606"/>
              <a:ext cx="944562" cy="949325"/>
            </a:xfrm>
            <a:custGeom>
              <a:avLst/>
              <a:gdLst>
                <a:gd name="T0" fmla="*/ 126 w 252"/>
                <a:gd name="T1" fmla="*/ 0 h 253"/>
                <a:gd name="T2" fmla="*/ 0 w 252"/>
                <a:gd name="T3" fmla="*/ 127 h 253"/>
                <a:gd name="T4" fmla="*/ 126 w 252"/>
                <a:gd name="T5" fmla="*/ 253 h 253"/>
                <a:gd name="T6" fmla="*/ 252 w 252"/>
                <a:gd name="T7" fmla="*/ 127 h 253"/>
                <a:gd name="T8" fmla="*/ 126 w 252"/>
                <a:gd name="T9" fmla="*/ 0 h 253"/>
                <a:gd name="T10" fmla="*/ 126 w 252"/>
                <a:gd name="T11" fmla="*/ 206 h 253"/>
                <a:gd name="T12" fmla="*/ 47 w 252"/>
                <a:gd name="T13" fmla="*/ 127 h 253"/>
                <a:gd name="T14" fmla="*/ 126 w 252"/>
                <a:gd name="T15" fmla="*/ 47 h 253"/>
                <a:gd name="T16" fmla="*/ 206 w 252"/>
                <a:gd name="T17" fmla="*/ 127 h 253"/>
                <a:gd name="T18" fmla="*/ 126 w 252"/>
                <a:gd name="T19" fmla="*/ 206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52" h="253">
                  <a:moveTo>
                    <a:pt x="126" y="0"/>
                  </a:moveTo>
                  <a:cubicBezTo>
                    <a:pt x="56" y="0"/>
                    <a:pt x="0" y="57"/>
                    <a:pt x="0" y="127"/>
                  </a:cubicBezTo>
                  <a:cubicBezTo>
                    <a:pt x="0" y="197"/>
                    <a:pt x="56" y="253"/>
                    <a:pt x="126" y="253"/>
                  </a:cubicBezTo>
                  <a:cubicBezTo>
                    <a:pt x="196" y="253"/>
                    <a:pt x="252" y="196"/>
                    <a:pt x="252" y="127"/>
                  </a:cubicBezTo>
                  <a:cubicBezTo>
                    <a:pt x="252" y="57"/>
                    <a:pt x="196" y="0"/>
                    <a:pt x="126" y="0"/>
                  </a:cubicBezTo>
                  <a:close/>
                  <a:moveTo>
                    <a:pt x="126" y="206"/>
                  </a:moveTo>
                  <a:cubicBezTo>
                    <a:pt x="82" y="206"/>
                    <a:pt x="47" y="171"/>
                    <a:pt x="47" y="127"/>
                  </a:cubicBezTo>
                  <a:cubicBezTo>
                    <a:pt x="47" y="83"/>
                    <a:pt x="82" y="47"/>
                    <a:pt x="126" y="47"/>
                  </a:cubicBezTo>
                  <a:cubicBezTo>
                    <a:pt x="170" y="47"/>
                    <a:pt x="206" y="83"/>
                    <a:pt x="206" y="127"/>
                  </a:cubicBezTo>
                  <a:cubicBezTo>
                    <a:pt x="206" y="170"/>
                    <a:pt x="170" y="206"/>
                    <a:pt x="126" y="20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75000"/>
                  </a:schemeClr>
                </a:solidFill>
              </a:endParaRPr>
            </a:p>
          </p:txBody>
        </p:sp>
        <p:sp>
          <p:nvSpPr>
            <p:cNvPr id="46" name="Freeform 12"/>
            <p:cNvSpPr>
              <a:spLocks noEditPoints="1"/>
            </p:cNvSpPr>
            <p:nvPr userDrawn="1"/>
          </p:nvSpPr>
          <p:spPr bwMode="auto">
            <a:xfrm>
              <a:off x="2584451" y="5393531"/>
              <a:ext cx="952500" cy="884238"/>
            </a:xfrm>
            <a:custGeom>
              <a:avLst/>
              <a:gdLst>
                <a:gd name="T0" fmla="*/ 354 w 600"/>
                <a:gd name="T1" fmla="*/ 0 h 557"/>
                <a:gd name="T2" fmla="*/ 245 w 600"/>
                <a:gd name="T3" fmla="*/ 0 h 557"/>
                <a:gd name="T4" fmla="*/ 0 w 600"/>
                <a:gd name="T5" fmla="*/ 557 h 557"/>
                <a:gd name="T6" fmla="*/ 115 w 600"/>
                <a:gd name="T7" fmla="*/ 557 h 557"/>
                <a:gd name="T8" fmla="*/ 174 w 600"/>
                <a:gd name="T9" fmla="*/ 434 h 557"/>
                <a:gd name="T10" fmla="*/ 430 w 600"/>
                <a:gd name="T11" fmla="*/ 434 h 557"/>
                <a:gd name="T12" fmla="*/ 434 w 600"/>
                <a:gd name="T13" fmla="*/ 446 h 557"/>
                <a:gd name="T14" fmla="*/ 484 w 600"/>
                <a:gd name="T15" fmla="*/ 557 h 557"/>
                <a:gd name="T16" fmla="*/ 600 w 600"/>
                <a:gd name="T17" fmla="*/ 557 h 557"/>
                <a:gd name="T18" fmla="*/ 354 w 600"/>
                <a:gd name="T19" fmla="*/ 0 h 557"/>
                <a:gd name="T20" fmla="*/ 210 w 600"/>
                <a:gd name="T21" fmla="*/ 342 h 557"/>
                <a:gd name="T22" fmla="*/ 300 w 600"/>
                <a:gd name="T23" fmla="*/ 141 h 557"/>
                <a:gd name="T24" fmla="*/ 389 w 600"/>
                <a:gd name="T25" fmla="*/ 342 h 557"/>
                <a:gd name="T26" fmla="*/ 210 w 600"/>
                <a:gd name="T27" fmla="*/ 342 h 5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00" h="557">
                  <a:moveTo>
                    <a:pt x="354" y="0"/>
                  </a:moveTo>
                  <a:lnTo>
                    <a:pt x="245" y="0"/>
                  </a:lnTo>
                  <a:lnTo>
                    <a:pt x="0" y="557"/>
                  </a:lnTo>
                  <a:lnTo>
                    <a:pt x="115" y="557"/>
                  </a:lnTo>
                  <a:lnTo>
                    <a:pt x="174" y="434"/>
                  </a:lnTo>
                  <a:lnTo>
                    <a:pt x="430" y="434"/>
                  </a:lnTo>
                  <a:lnTo>
                    <a:pt x="434" y="446"/>
                  </a:lnTo>
                  <a:lnTo>
                    <a:pt x="484" y="557"/>
                  </a:lnTo>
                  <a:lnTo>
                    <a:pt x="600" y="557"/>
                  </a:lnTo>
                  <a:lnTo>
                    <a:pt x="354" y="0"/>
                  </a:lnTo>
                  <a:close/>
                  <a:moveTo>
                    <a:pt x="210" y="342"/>
                  </a:moveTo>
                  <a:lnTo>
                    <a:pt x="300" y="141"/>
                  </a:lnTo>
                  <a:lnTo>
                    <a:pt x="389" y="342"/>
                  </a:lnTo>
                  <a:lnTo>
                    <a:pt x="210" y="34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75000"/>
                  </a:schemeClr>
                </a:solidFill>
              </a:endParaRPr>
            </a:p>
          </p:txBody>
        </p:sp>
        <p:sp>
          <p:nvSpPr>
            <p:cNvPr id="47" name="Freeform 13"/>
            <p:cNvSpPr>
              <a:spLocks/>
            </p:cNvSpPr>
            <p:nvPr userDrawn="1"/>
          </p:nvSpPr>
          <p:spPr bwMode="auto">
            <a:xfrm>
              <a:off x="5599113" y="5382419"/>
              <a:ext cx="2932112" cy="966788"/>
            </a:xfrm>
            <a:custGeom>
              <a:avLst/>
              <a:gdLst>
                <a:gd name="T0" fmla="*/ 770 w 782"/>
                <a:gd name="T1" fmla="*/ 211 h 258"/>
                <a:gd name="T2" fmla="*/ 685 w 782"/>
                <a:gd name="T3" fmla="*/ 14 h 258"/>
                <a:gd name="T4" fmla="*/ 658 w 782"/>
                <a:gd name="T5" fmla="*/ 0 h 258"/>
                <a:gd name="T6" fmla="*/ 632 w 782"/>
                <a:gd name="T7" fmla="*/ 14 h 258"/>
                <a:gd name="T8" fmla="*/ 569 w 782"/>
                <a:gd name="T9" fmla="*/ 158 h 258"/>
                <a:gd name="T10" fmla="*/ 506 w 782"/>
                <a:gd name="T11" fmla="*/ 14 h 258"/>
                <a:gd name="T12" fmla="*/ 480 w 782"/>
                <a:gd name="T13" fmla="*/ 0 h 258"/>
                <a:gd name="T14" fmla="*/ 454 w 782"/>
                <a:gd name="T15" fmla="*/ 14 h 258"/>
                <a:gd name="T16" fmla="*/ 391 w 782"/>
                <a:gd name="T17" fmla="*/ 159 h 258"/>
                <a:gd name="T18" fmla="*/ 328 w 782"/>
                <a:gd name="T19" fmla="*/ 14 h 258"/>
                <a:gd name="T20" fmla="*/ 302 w 782"/>
                <a:gd name="T21" fmla="*/ 0 h 258"/>
                <a:gd name="T22" fmla="*/ 276 w 782"/>
                <a:gd name="T23" fmla="*/ 14 h 258"/>
                <a:gd name="T24" fmla="*/ 213 w 782"/>
                <a:gd name="T25" fmla="*/ 158 h 258"/>
                <a:gd name="T26" fmla="*/ 150 w 782"/>
                <a:gd name="T27" fmla="*/ 14 h 258"/>
                <a:gd name="T28" fmla="*/ 124 w 782"/>
                <a:gd name="T29" fmla="*/ 0 h 258"/>
                <a:gd name="T30" fmla="*/ 97 w 782"/>
                <a:gd name="T31" fmla="*/ 14 h 258"/>
                <a:gd name="T32" fmla="*/ 12 w 782"/>
                <a:gd name="T33" fmla="*/ 211 h 258"/>
                <a:gd name="T34" fmla="*/ 56 w 782"/>
                <a:gd name="T35" fmla="*/ 233 h 258"/>
                <a:gd name="T36" fmla="*/ 124 w 782"/>
                <a:gd name="T37" fmla="*/ 76 h 258"/>
                <a:gd name="T38" fmla="*/ 191 w 782"/>
                <a:gd name="T39" fmla="*/ 233 h 258"/>
                <a:gd name="T40" fmla="*/ 235 w 782"/>
                <a:gd name="T41" fmla="*/ 233 h 258"/>
                <a:gd name="T42" fmla="*/ 302 w 782"/>
                <a:gd name="T43" fmla="*/ 76 h 258"/>
                <a:gd name="T44" fmla="*/ 369 w 782"/>
                <a:gd name="T45" fmla="*/ 233 h 258"/>
                <a:gd name="T46" fmla="*/ 388 w 782"/>
                <a:gd name="T47" fmla="*/ 245 h 258"/>
                <a:gd name="T48" fmla="*/ 391 w 782"/>
                <a:gd name="T49" fmla="*/ 245 h 258"/>
                <a:gd name="T50" fmla="*/ 394 w 782"/>
                <a:gd name="T51" fmla="*/ 245 h 258"/>
                <a:gd name="T52" fmla="*/ 413 w 782"/>
                <a:gd name="T53" fmla="*/ 233 h 258"/>
                <a:gd name="T54" fmla="*/ 480 w 782"/>
                <a:gd name="T55" fmla="*/ 76 h 258"/>
                <a:gd name="T56" fmla="*/ 547 w 782"/>
                <a:gd name="T57" fmla="*/ 233 h 258"/>
                <a:gd name="T58" fmla="*/ 591 w 782"/>
                <a:gd name="T59" fmla="*/ 233 h 258"/>
                <a:gd name="T60" fmla="*/ 658 w 782"/>
                <a:gd name="T61" fmla="*/ 76 h 258"/>
                <a:gd name="T62" fmla="*/ 726 w 782"/>
                <a:gd name="T63" fmla="*/ 233 h 258"/>
                <a:gd name="T64" fmla="*/ 770 w 782"/>
                <a:gd name="T65" fmla="*/ 211 h 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782" h="258">
                  <a:moveTo>
                    <a:pt x="770" y="211"/>
                  </a:moveTo>
                  <a:cubicBezTo>
                    <a:pt x="685" y="14"/>
                    <a:pt x="685" y="14"/>
                    <a:pt x="685" y="14"/>
                  </a:cubicBezTo>
                  <a:cubicBezTo>
                    <a:pt x="680" y="4"/>
                    <a:pt x="671" y="0"/>
                    <a:pt x="658" y="0"/>
                  </a:cubicBezTo>
                  <a:cubicBezTo>
                    <a:pt x="646" y="0"/>
                    <a:pt x="637" y="4"/>
                    <a:pt x="632" y="14"/>
                  </a:cubicBezTo>
                  <a:cubicBezTo>
                    <a:pt x="569" y="158"/>
                    <a:pt x="569" y="158"/>
                    <a:pt x="569" y="158"/>
                  </a:cubicBezTo>
                  <a:cubicBezTo>
                    <a:pt x="506" y="14"/>
                    <a:pt x="506" y="14"/>
                    <a:pt x="506" y="14"/>
                  </a:cubicBezTo>
                  <a:cubicBezTo>
                    <a:pt x="501" y="4"/>
                    <a:pt x="493" y="0"/>
                    <a:pt x="480" y="0"/>
                  </a:cubicBezTo>
                  <a:cubicBezTo>
                    <a:pt x="468" y="0"/>
                    <a:pt x="459" y="4"/>
                    <a:pt x="454" y="14"/>
                  </a:cubicBezTo>
                  <a:cubicBezTo>
                    <a:pt x="391" y="159"/>
                    <a:pt x="391" y="159"/>
                    <a:pt x="391" y="159"/>
                  </a:cubicBezTo>
                  <a:cubicBezTo>
                    <a:pt x="328" y="14"/>
                    <a:pt x="328" y="14"/>
                    <a:pt x="328" y="14"/>
                  </a:cubicBezTo>
                  <a:cubicBezTo>
                    <a:pt x="323" y="4"/>
                    <a:pt x="314" y="0"/>
                    <a:pt x="302" y="0"/>
                  </a:cubicBezTo>
                  <a:cubicBezTo>
                    <a:pt x="289" y="0"/>
                    <a:pt x="281" y="4"/>
                    <a:pt x="276" y="14"/>
                  </a:cubicBezTo>
                  <a:cubicBezTo>
                    <a:pt x="213" y="158"/>
                    <a:pt x="213" y="158"/>
                    <a:pt x="213" y="158"/>
                  </a:cubicBezTo>
                  <a:cubicBezTo>
                    <a:pt x="150" y="14"/>
                    <a:pt x="150" y="14"/>
                    <a:pt x="150" y="14"/>
                  </a:cubicBezTo>
                  <a:cubicBezTo>
                    <a:pt x="145" y="4"/>
                    <a:pt x="136" y="0"/>
                    <a:pt x="124" y="0"/>
                  </a:cubicBezTo>
                  <a:cubicBezTo>
                    <a:pt x="111" y="0"/>
                    <a:pt x="102" y="4"/>
                    <a:pt x="97" y="14"/>
                  </a:cubicBezTo>
                  <a:cubicBezTo>
                    <a:pt x="12" y="211"/>
                    <a:pt x="12" y="211"/>
                    <a:pt x="12" y="211"/>
                  </a:cubicBezTo>
                  <a:cubicBezTo>
                    <a:pt x="0" y="242"/>
                    <a:pt x="42" y="258"/>
                    <a:pt x="56" y="233"/>
                  </a:cubicBezTo>
                  <a:cubicBezTo>
                    <a:pt x="124" y="76"/>
                    <a:pt x="124" y="76"/>
                    <a:pt x="124" y="76"/>
                  </a:cubicBezTo>
                  <a:cubicBezTo>
                    <a:pt x="191" y="233"/>
                    <a:pt x="191" y="233"/>
                    <a:pt x="191" y="233"/>
                  </a:cubicBezTo>
                  <a:cubicBezTo>
                    <a:pt x="200" y="249"/>
                    <a:pt x="227" y="248"/>
                    <a:pt x="235" y="233"/>
                  </a:cubicBezTo>
                  <a:cubicBezTo>
                    <a:pt x="302" y="76"/>
                    <a:pt x="302" y="76"/>
                    <a:pt x="302" y="76"/>
                  </a:cubicBezTo>
                  <a:cubicBezTo>
                    <a:pt x="369" y="233"/>
                    <a:pt x="369" y="233"/>
                    <a:pt x="369" y="233"/>
                  </a:cubicBezTo>
                  <a:cubicBezTo>
                    <a:pt x="373" y="241"/>
                    <a:pt x="381" y="244"/>
                    <a:pt x="388" y="245"/>
                  </a:cubicBezTo>
                  <a:cubicBezTo>
                    <a:pt x="389" y="245"/>
                    <a:pt x="390" y="245"/>
                    <a:pt x="391" y="245"/>
                  </a:cubicBezTo>
                  <a:cubicBezTo>
                    <a:pt x="392" y="245"/>
                    <a:pt x="393" y="245"/>
                    <a:pt x="394" y="245"/>
                  </a:cubicBezTo>
                  <a:cubicBezTo>
                    <a:pt x="401" y="244"/>
                    <a:pt x="409" y="241"/>
                    <a:pt x="413" y="233"/>
                  </a:cubicBezTo>
                  <a:cubicBezTo>
                    <a:pt x="480" y="76"/>
                    <a:pt x="480" y="76"/>
                    <a:pt x="480" y="76"/>
                  </a:cubicBezTo>
                  <a:cubicBezTo>
                    <a:pt x="547" y="233"/>
                    <a:pt x="547" y="233"/>
                    <a:pt x="547" y="233"/>
                  </a:cubicBezTo>
                  <a:cubicBezTo>
                    <a:pt x="555" y="248"/>
                    <a:pt x="582" y="249"/>
                    <a:pt x="591" y="233"/>
                  </a:cubicBezTo>
                  <a:cubicBezTo>
                    <a:pt x="658" y="76"/>
                    <a:pt x="658" y="76"/>
                    <a:pt x="658" y="76"/>
                  </a:cubicBezTo>
                  <a:cubicBezTo>
                    <a:pt x="726" y="233"/>
                    <a:pt x="726" y="233"/>
                    <a:pt x="726" y="233"/>
                  </a:cubicBezTo>
                  <a:cubicBezTo>
                    <a:pt x="740" y="258"/>
                    <a:pt x="782" y="242"/>
                    <a:pt x="770" y="2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75000"/>
                  </a:schemeClr>
                </a:solidFill>
              </a:endParaRPr>
            </a:p>
          </p:txBody>
        </p:sp>
        <p:sp>
          <p:nvSpPr>
            <p:cNvPr id="48" name="Freeform 14"/>
            <p:cNvSpPr>
              <a:spLocks noEditPoints="1"/>
            </p:cNvSpPr>
            <p:nvPr userDrawn="1"/>
          </p:nvSpPr>
          <p:spPr bwMode="auto">
            <a:xfrm>
              <a:off x="8370888" y="5396706"/>
              <a:ext cx="209550" cy="206375"/>
            </a:xfrm>
            <a:custGeom>
              <a:avLst/>
              <a:gdLst>
                <a:gd name="T0" fmla="*/ 29 w 56"/>
                <a:gd name="T1" fmla="*/ 0 h 55"/>
                <a:gd name="T2" fmla="*/ 0 w 56"/>
                <a:gd name="T3" fmla="*/ 28 h 55"/>
                <a:gd name="T4" fmla="*/ 29 w 56"/>
                <a:gd name="T5" fmla="*/ 55 h 55"/>
                <a:gd name="T6" fmla="*/ 56 w 56"/>
                <a:gd name="T7" fmla="*/ 28 h 55"/>
                <a:gd name="T8" fmla="*/ 29 w 56"/>
                <a:gd name="T9" fmla="*/ 0 h 55"/>
                <a:gd name="T10" fmla="*/ 29 w 56"/>
                <a:gd name="T11" fmla="*/ 51 h 55"/>
                <a:gd name="T12" fmla="*/ 6 w 56"/>
                <a:gd name="T13" fmla="*/ 28 h 55"/>
                <a:gd name="T14" fmla="*/ 29 w 56"/>
                <a:gd name="T15" fmla="*/ 5 h 55"/>
                <a:gd name="T16" fmla="*/ 51 w 56"/>
                <a:gd name="T17" fmla="*/ 28 h 55"/>
                <a:gd name="T18" fmla="*/ 29 w 56"/>
                <a:gd name="T19" fmla="*/ 51 h 55"/>
                <a:gd name="T20" fmla="*/ 41 w 56"/>
                <a:gd name="T21" fmla="*/ 21 h 55"/>
                <a:gd name="T22" fmla="*/ 30 w 56"/>
                <a:gd name="T23" fmla="*/ 12 h 55"/>
                <a:gd name="T24" fmla="*/ 18 w 56"/>
                <a:gd name="T25" fmla="*/ 12 h 55"/>
                <a:gd name="T26" fmla="*/ 18 w 56"/>
                <a:gd name="T27" fmla="*/ 44 h 55"/>
                <a:gd name="T28" fmla="*/ 23 w 56"/>
                <a:gd name="T29" fmla="*/ 44 h 55"/>
                <a:gd name="T30" fmla="*/ 23 w 56"/>
                <a:gd name="T31" fmla="*/ 30 h 55"/>
                <a:gd name="T32" fmla="*/ 28 w 56"/>
                <a:gd name="T33" fmla="*/ 30 h 55"/>
                <a:gd name="T34" fmla="*/ 37 w 56"/>
                <a:gd name="T35" fmla="*/ 44 h 55"/>
                <a:gd name="T36" fmla="*/ 42 w 56"/>
                <a:gd name="T37" fmla="*/ 44 h 55"/>
                <a:gd name="T38" fmla="*/ 33 w 56"/>
                <a:gd name="T39" fmla="*/ 30 h 55"/>
                <a:gd name="T40" fmla="*/ 41 w 56"/>
                <a:gd name="T41" fmla="*/ 21 h 55"/>
                <a:gd name="T42" fmla="*/ 23 w 56"/>
                <a:gd name="T43" fmla="*/ 26 h 55"/>
                <a:gd name="T44" fmla="*/ 23 w 56"/>
                <a:gd name="T45" fmla="*/ 16 h 55"/>
                <a:gd name="T46" fmla="*/ 29 w 56"/>
                <a:gd name="T47" fmla="*/ 16 h 55"/>
                <a:gd name="T48" fmla="*/ 36 w 56"/>
                <a:gd name="T49" fmla="*/ 21 h 55"/>
                <a:gd name="T50" fmla="*/ 28 w 56"/>
                <a:gd name="T51" fmla="*/ 26 h 55"/>
                <a:gd name="T52" fmla="*/ 23 w 56"/>
                <a:gd name="T53" fmla="*/ 26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6" h="55">
                  <a:moveTo>
                    <a:pt x="29" y="0"/>
                  </a:moveTo>
                  <a:cubicBezTo>
                    <a:pt x="13" y="0"/>
                    <a:pt x="0" y="12"/>
                    <a:pt x="0" y="28"/>
                  </a:cubicBezTo>
                  <a:cubicBezTo>
                    <a:pt x="0" y="44"/>
                    <a:pt x="13" y="55"/>
                    <a:pt x="29" y="55"/>
                  </a:cubicBezTo>
                  <a:cubicBezTo>
                    <a:pt x="44" y="55"/>
                    <a:pt x="56" y="44"/>
                    <a:pt x="56" y="28"/>
                  </a:cubicBezTo>
                  <a:cubicBezTo>
                    <a:pt x="56" y="12"/>
                    <a:pt x="44" y="0"/>
                    <a:pt x="29" y="0"/>
                  </a:cubicBezTo>
                  <a:close/>
                  <a:moveTo>
                    <a:pt x="29" y="51"/>
                  </a:moveTo>
                  <a:cubicBezTo>
                    <a:pt x="16" y="51"/>
                    <a:pt x="6" y="41"/>
                    <a:pt x="6" y="28"/>
                  </a:cubicBezTo>
                  <a:cubicBezTo>
                    <a:pt x="6" y="15"/>
                    <a:pt x="16" y="5"/>
                    <a:pt x="29" y="5"/>
                  </a:cubicBezTo>
                  <a:cubicBezTo>
                    <a:pt x="41" y="5"/>
                    <a:pt x="51" y="15"/>
                    <a:pt x="51" y="28"/>
                  </a:cubicBezTo>
                  <a:cubicBezTo>
                    <a:pt x="51" y="41"/>
                    <a:pt x="41" y="51"/>
                    <a:pt x="29" y="51"/>
                  </a:cubicBezTo>
                  <a:close/>
                  <a:moveTo>
                    <a:pt x="41" y="21"/>
                  </a:moveTo>
                  <a:cubicBezTo>
                    <a:pt x="41" y="15"/>
                    <a:pt x="38" y="12"/>
                    <a:pt x="30" y="12"/>
                  </a:cubicBezTo>
                  <a:cubicBezTo>
                    <a:pt x="18" y="12"/>
                    <a:pt x="18" y="12"/>
                    <a:pt x="18" y="12"/>
                  </a:cubicBezTo>
                  <a:cubicBezTo>
                    <a:pt x="18" y="44"/>
                    <a:pt x="18" y="44"/>
                    <a:pt x="18" y="44"/>
                  </a:cubicBezTo>
                  <a:cubicBezTo>
                    <a:pt x="23" y="44"/>
                    <a:pt x="23" y="44"/>
                    <a:pt x="23" y="44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28" y="30"/>
                    <a:pt x="28" y="30"/>
                    <a:pt x="28" y="30"/>
                  </a:cubicBezTo>
                  <a:cubicBezTo>
                    <a:pt x="37" y="44"/>
                    <a:pt x="37" y="44"/>
                    <a:pt x="37" y="44"/>
                  </a:cubicBezTo>
                  <a:cubicBezTo>
                    <a:pt x="42" y="44"/>
                    <a:pt x="42" y="44"/>
                    <a:pt x="42" y="44"/>
                  </a:cubicBezTo>
                  <a:cubicBezTo>
                    <a:pt x="33" y="30"/>
                    <a:pt x="33" y="30"/>
                    <a:pt x="33" y="30"/>
                  </a:cubicBezTo>
                  <a:cubicBezTo>
                    <a:pt x="38" y="29"/>
                    <a:pt x="41" y="27"/>
                    <a:pt x="41" y="21"/>
                  </a:cubicBezTo>
                  <a:close/>
                  <a:moveTo>
                    <a:pt x="23" y="26"/>
                  </a:moveTo>
                  <a:cubicBezTo>
                    <a:pt x="23" y="16"/>
                    <a:pt x="23" y="16"/>
                    <a:pt x="23" y="16"/>
                  </a:cubicBezTo>
                  <a:cubicBezTo>
                    <a:pt x="29" y="16"/>
                    <a:pt x="29" y="16"/>
                    <a:pt x="29" y="16"/>
                  </a:cubicBezTo>
                  <a:cubicBezTo>
                    <a:pt x="33" y="16"/>
                    <a:pt x="36" y="17"/>
                    <a:pt x="36" y="21"/>
                  </a:cubicBezTo>
                  <a:cubicBezTo>
                    <a:pt x="36" y="26"/>
                    <a:pt x="33" y="26"/>
                    <a:pt x="28" y="26"/>
                  </a:cubicBezTo>
                  <a:lnTo>
                    <a:pt x="23" y="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75000"/>
                  </a:schemeClr>
                </a:solidFill>
              </a:endParaRPr>
            </a:p>
          </p:txBody>
        </p:sp>
      </p:grpSp>
      <p:sp>
        <p:nvSpPr>
          <p:cNvPr id="4" name="TextBox 3"/>
          <p:cNvSpPr txBox="1"/>
          <p:nvPr userDrawn="1"/>
        </p:nvSpPr>
        <p:spPr>
          <a:xfrm>
            <a:off x="217485" y="6477716"/>
            <a:ext cx="194675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l" defTabSz="6858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Tx/>
              <a:buNone/>
              <a:tabLst/>
              <a:defRPr/>
            </a:pPr>
            <a:fld id="{AB307C75-CA2F-4BA6-858A-60F533452F31}" type="datetimeFigureOut">
              <a:rPr lang="en-US" sz="1000" kern="1200" smtClean="0">
                <a:solidFill>
                  <a:schemeClr val="bg1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pPr marL="0" marR="0" indent="0" algn="l" defTabSz="685800" rtl="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300"/>
                </a:spcAft>
                <a:buClrTx/>
                <a:buSzTx/>
                <a:buFontTx/>
                <a:buNone/>
                <a:tabLst/>
                <a:defRPr/>
              </a:pPr>
              <a:t>7/9/2020</a:t>
            </a:fld>
            <a:endParaRPr lang="en-US" sz="1000" kern="1200" dirty="0">
              <a:solidFill>
                <a:schemeClr val="bg1">
                  <a:lumMod val="75000"/>
                </a:schemeClr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9" name="TextBox 48"/>
          <p:cNvSpPr txBox="1"/>
          <p:nvPr userDrawn="1"/>
        </p:nvSpPr>
        <p:spPr>
          <a:xfrm>
            <a:off x="3221753" y="6477716"/>
            <a:ext cx="270049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ctr" defTabSz="6858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Tx/>
              <a:buNone/>
              <a:tabLst/>
              <a:defRPr/>
            </a:pPr>
            <a:r>
              <a:rPr lang="en-US" sz="1000" kern="1200" dirty="0">
                <a:solidFill>
                  <a:schemeClr val="bg1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Qualcomm Confidential and Proprietary</a:t>
            </a:r>
          </a:p>
        </p:txBody>
      </p:sp>
    </p:spTree>
    <p:extLst>
      <p:ext uri="{BB962C8B-B14F-4D97-AF65-F5344CB8AC3E}">
        <p14:creationId xmlns:p14="http://schemas.microsoft.com/office/powerpoint/2010/main" val="222237599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xmlns="" id="{1346AB4A-F2D2-4CAE-A247-7BBB1DA6E2BC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xfrm>
            <a:off x="696913" y="332601"/>
            <a:ext cx="968214" cy="276999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 smtClean="0"/>
              <a:t>May 2020</a:t>
            </a:r>
            <a:endParaRPr lang="en-GB" altLang="en-US" dirty="0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xmlns="" id="{2FBBCEAB-3AB2-4B43-892C-9CC9AB0F9960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6910465" y="6475413"/>
            <a:ext cx="1633460" cy="184666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 err="1" smtClean="0"/>
              <a:t>Guogang</a:t>
            </a:r>
            <a:r>
              <a:rPr lang="en-GB" dirty="0" smtClean="0"/>
              <a:t> Huang (</a:t>
            </a:r>
            <a:r>
              <a:rPr lang="en-US" altLang="zh-CN" dirty="0" smtClean="0"/>
              <a:t>Huawei</a:t>
            </a:r>
            <a:r>
              <a:rPr lang="en-GB" dirty="0" smtClean="0"/>
              <a:t>)</a:t>
            </a:r>
            <a:endParaRPr lang="en-GB" dirty="0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xmlns="" id="{BE2C725E-CEC6-4239-BAB5-230F69D89404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altLang="en-US" dirty="0"/>
              <a:t>Slide </a:t>
            </a:r>
            <a:fld id="{6D24465E-2B0A-4D96-BA39-EC98956D452B}" type="slidenum">
              <a:rPr lang="en-GB" altLang="en-US"/>
              <a:pPr>
                <a:defRPr/>
              </a:pPr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2626052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xmlns="" id="{42C5AA8A-721E-4701-979E-BF5C4138F95E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xfrm>
            <a:off x="696913" y="332601"/>
            <a:ext cx="878446" cy="276999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 smtClean="0"/>
              <a:t>Jan 2020</a:t>
            </a:r>
            <a:endParaRPr lang="en-GB" altLang="en-US" dirty="0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xmlns="" id="{FB6A99CE-AF1B-49DE-AF80-A702BAA04D64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6910465" y="6475413"/>
            <a:ext cx="1633460" cy="184666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 err="1" smtClean="0"/>
              <a:t>Guogang</a:t>
            </a:r>
            <a:r>
              <a:rPr lang="en-GB" dirty="0" smtClean="0"/>
              <a:t> Huang (</a:t>
            </a:r>
            <a:r>
              <a:rPr lang="en-US" altLang="zh-CN" dirty="0" smtClean="0"/>
              <a:t>Huawei</a:t>
            </a:r>
            <a:r>
              <a:rPr lang="en-GB" dirty="0" smtClean="0"/>
              <a:t>)</a:t>
            </a:r>
            <a:endParaRPr lang="en-GB" dirty="0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xmlns="" id="{875855FF-BF19-459E-A397-045CECD5D682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altLang="en-US"/>
              <a:t>Slide </a:t>
            </a:r>
            <a:fld id="{1A8E2A3D-E627-4495-87FA-07CADBD1A42B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59992664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347B849B-93E3-4CC8-9DB0-6FACE6085CC5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xfrm>
            <a:off x="696913" y="332601"/>
            <a:ext cx="878446" cy="276999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 smtClean="0"/>
              <a:t>Jan 2020</a:t>
            </a:r>
            <a:endParaRPr lang="en-GB" alt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C09D8205-394C-426D-8FC1-81C9ED9A72FF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6910465" y="6475413"/>
            <a:ext cx="1633460" cy="184666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 err="1" smtClean="0"/>
              <a:t>Guogang</a:t>
            </a:r>
            <a:r>
              <a:rPr lang="en-GB" dirty="0" smtClean="0"/>
              <a:t> Huang (</a:t>
            </a:r>
            <a:r>
              <a:rPr lang="en-US" altLang="zh-CN" dirty="0" smtClean="0"/>
              <a:t>Huawei</a:t>
            </a:r>
            <a:r>
              <a:rPr lang="en-GB" dirty="0" smtClean="0"/>
              <a:t>)</a:t>
            </a:r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956F7E5C-8145-4D78-8DFD-A73CB80D81A7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altLang="en-US"/>
              <a:t>Slide </a:t>
            </a:r>
            <a:fld id="{4FD36828-69CB-428A-B4D6-804E25381CB0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6706199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xmlns="" id="{07747953-910E-41D0-B426-832112577580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xfrm>
            <a:off x="696913" y="332601"/>
            <a:ext cx="878446" cy="276999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 smtClean="0"/>
              <a:t>Jan 2020</a:t>
            </a:r>
            <a:endParaRPr lang="en-GB" altLang="en-US" dirty="0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xmlns="" id="{AC392964-DCA8-4B8C-A88B-DD33598E9DC3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altLang="en-US"/>
              <a:t>Slide </a:t>
            </a:r>
            <a:fld id="{528B5B38-3CA6-4065-9CD5-5260489CB60C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  <p:sp>
        <p:nvSpPr>
          <p:cNvPr id="11" name="Rectangle 5">
            <a:extLst>
              <a:ext uri="{FF2B5EF4-FFF2-40B4-BE49-F238E27FC236}">
                <a16:creationId xmlns:a16="http://schemas.microsoft.com/office/drawing/2014/main" xmlns="" id="{FB6A99CE-AF1B-49DE-AF80-A702BAA04D64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6948937" y="6475413"/>
            <a:ext cx="1594988" cy="184666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 err="1" smtClean="0"/>
              <a:t>Guogang</a:t>
            </a:r>
            <a:r>
              <a:rPr lang="en-GB" dirty="0" smtClean="0"/>
              <a:t> Huang(</a:t>
            </a:r>
            <a:r>
              <a:rPr lang="en-US" altLang="zh-CN" dirty="0" smtClean="0"/>
              <a:t>Huawei</a:t>
            </a:r>
            <a:r>
              <a:rPr lang="en-GB" dirty="0" smtClean="0"/>
              <a:t>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69481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xmlns="" id="{14D0DD47-63E1-499C-8731-3DDE6710EC43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xfrm>
            <a:off x="696913" y="332601"/>
            <a:ext cx="878446" cy="276999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 smtClean="0"/>
              <a:t>Jan 2020</a:t>
            </a:r>
            <a:endParaRPr lang="en-GB" altLang="en-US" dirty="0"/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xmlns="" id="{3FEC452D-85C8-46D2-93FA-90CCD7DE0B0F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altLang="en-US"/>
              <a:t>Slide </a:t>
            </a:r>
            <a:fld id="{32E413AC-0033-4B91-B3E5-414687900E6A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2284322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>
            <a:extLst>
              <a:ext uri="{FF2B5EF4-FFF2-40B4-BE49-F238E27FC236}">
                <a16:creationId xmlns:a16="http://schemas.microsoft.com/office/drawing/2014/main" xmlns="" id="{E3C34B0A-1C2A-4887-9294-5C1D0A38A828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January 2019</a:t>
            </a:r>
            <a:endParaRPr lang="en-GB" altLang="en-US"/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xmlns="" id="{3933CA27-7287-4786-B3D2-342F4ACB5C72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altLang="en-US"/>
              <a:t>Slide </a:t>
            </a:r>
            <a:fld id="{36058778-6F47-4E07-8D0C-6A1D61C757ED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8136951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32FA0C2D-5E95-4491-9BC6-02C2914C9032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January 2019</a:t>
            </a:r>
            <a:endParaRPr lang="en-GB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88D30F5B-BAFC-419E-8586-A86CFFD6A795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altLang="en-US"/>
              <a:t>Slide </a:t>
            </a:r>
            <a:fld id="{A2EEC17A-EAB1-4A41-96DA-8B291E61E5FF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8651868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24EF4FFA-7CBB-4BED-8002-05D415428EDB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January 2019</a:t>
            </a:r>
            <a:endParaRPr lang="en-GB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64228FD3-0ADC-4BF3-9A41-2994D88922A9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altLang="en-US"/>
              <a:t>Slide </a:t>
            </a:r>
            <a:fld id="{697E2182-2EB9-4C7C-9FBE-667E76C71659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36711957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>
            <a:extLst>
              <a:ext uri="{FF2B5EF4-FFF2-40B4-BE49-F238E27FC236}">
                <a16:creationId xmlns:a16="http://schemas.microsoft.com/office/drawing/2014/main" xmlns="" id="{CB4A7A8C-72DF-41BA-8169-B042054B5E7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85800"/>
            <a:ext cx="77724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Master title style</a:t>
            </a:r>
          </a:p>
        </p:txBody>
      </p:sp>
      <p:sp>
        <p:nvSpPr>
          <p:cNvPr id="1027" name="Rectangle 3">
            <a:extLst>
              <a:ext uri="{FF2B5EF4-FFF2-40B4-BE49-F238E27FC236}">
                <a16:creationId xmlns:a16="http://schemas.microsoft.com/office/drawing/2014/main" xmlns="" id="{58C2B0C1-6B28-42F7-BBBE-C47739494AD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684213" y="1989138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Master text styles</a:t>
            </a:r>
          </a:p>
          <a:p>
            <a:pPr lvl="1"/>
            <a:r>
              <a:rPr lang="en-GB" altLang="en-US"/>
              <a:t>Second level</a:t>
            </a:r>
          </a:p>
          <a:p>
            <a:pPr lvl="2"/>
            <a:r>
              <a:rPr lang="en-GB" altLang="en-US"/>
              <a:t>Third level</a:t>
            </a:r>
          </a:p>
          <a:p>
            <a:pPr lvl="3"/>
            <a:r>
              <a:rPr lang="en-GB" altLang="en-US"/>
              <a:t>Fourth level</a:t>
            </a:r>
          </a:p>
          <a:p>
            <a:pPr lvl="4"/>
            <a:r>
              <a:rPr lang="en-GB" altLang="en-US"/>
              <a:t>Fifth level</a:t>
            </a:r>
          </a:p>
        </p:txBody>
      </p:sp>
      <p:sp>
        <p:nvSpPr>
          <p:cNvPr id="1028" name="Rectangle 4">
            <a:extLst>
              <a:ext uri="{FF2B5EF4-FFF2-40B4-BE49-F238E27FC236}">
                <a16:creationId xmlns:a16="http://schemas.microsoft.com/office/drawing/2014/main" xmlns="" id="{1CADB04A-8BC5-4077-AD64-B68ADEED3033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96913" y="332601"/>
            <a:ext cx="96821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>
              <a:defRPr sz="1800" b="1"/>
            </a:lvl1pPr>
          </a:lstStyle>
          <a:p>
            <a:pPr>
              <a:defRPr/>
            </a:pPr>
            <a:r>
              <a:rPr lang="en-US" altLang="en-US" dirty="0" smtClean="0"/>
              <a:t>May 2020</a:t>
            </a:r>
            <a:endParaRPr lang="en-GB" altLang="en-US" dirty="0"/>
          </a:p>
        </p:txBody>
      </p:sp>
      <p:sp>
        <p:nvSpPr>
          <p:cNvPr id="1029" name="Rectangle 5">
            <a:extLst>
              <a:ext uri="{FF2B5EF4-FFF2-40B4-BE49-F238E27FC236}">
                <a16:creationId xmlns:a16="http://schemas.microsoft.com/office/drawing/2014/main" xmlns="" id="{38AB3E98-49DA-464A-B03C-7E5902DC0D58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948937" y="6475413"/>
            <a:ext cx="1594988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>
              <a:defRPr/>
            </a:lvl1pPr>
          </a:lstStyle>
          <a:p>
            <a:pPr>
              <a:defRPr/>
            </a:pPr>
            <a:r>
              <a:rPr lang="en-GB" dirty="0" err="1" smtClean="0"/>
              <a:t>Guogang</a:t>
            </a:r>
            <a:r>
              <a:rPr lang="en-GB" dirty="0" smtClean="0"/>
              <a:t> Huang(Huawei)</a:t>
            </a:r>
            <a:endParaRPr lang="en-GB" dirty="0"/>
          </a:p>
        </p:txBody>
      </p:sp>
      <p:sp>
        <p:nvSpPr>
          <p:cNvPr id="1030" name="Rectangle 6">
            <a:extLst>
              <a:ext uri="{FF2B5EF4-FFF2-40B4-BE49-F238E27FC236}">
                <a16:creationId xmlns:a16="http://schemas.microsoft.com/office/drawing/2014/main" xmlns="" id="{DEC7A05B-326C-4C35-B0D7-96B86EFC799B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344988" y="6475413"/>
            <a:ext cx="530225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>
              <a:defRPr/>
            </a:lvl1pPr>
          </a:lstStyle>
          <a:p>
            <a:pPr>
              <a:defRPr/>
            </a:pPr>
            <a:r>
              <a:rPr lang="en-GB" altLang="en-US"/>
              <a:t>Slide </a:t>
            </a:r>
            <a:fld id="{B49C4EAE-3D00-4EB7-8462-25329E061374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  <p:sp>
        <p:nvSpPr>
          <p:cNvPr id="1031" name="Rectangle 7">
            <a:extLst>
              <a:ext uri="{FF2B5EF4-FFF2-40B4-BE49-F238E27FC236}">
                <a16:creationId xmlns:a16="http://schemas.microsoft.com/office/drawing/2014/main" xmlns="" id="{F47EBAF5-52AC-49CF-A3FD-31E596F2D8C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29148" y="331014"/>
            <a:ext cx="3283015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b">
            <a:spAutoFit/>
          </a:bodyPr>
          <a:lstStyle>
            <a:lvl1pPr marL="342900" indent="-34290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45720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9144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1371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18288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22860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 algn="r">
              <a:defRPr/>
            </a:pPr>
            <a:r>
              <a:rPr lang="en-GB" altLang="en-US" sz="1800" b="1" dirty="0"/>
              <a:t>doc.: IEEE </a:t>
            </a:r>
            <a:r>
              <a:rPr lang="en-GB" altLang="en-US" sz="1800" b="1" dirty="0" smtClean="0"/>
              <a:t>802.11-20/0834r4</a:t>
            </a:r>
            <a:endParaRPr lang="en-GB" altLang="en-US" sz="1800" b="1" dirty="0"/>
          </a:p>
        </p:txBody>
      </p:sp>
      <p:sp>
        <p:nvSpPr>
          <p:cNvPr id="1032" name="Line 8">
            <a:extLst>
              <a:ext uri="{FF2B5EF4-FFF2-40B4-BE49-F238E27FC236}">
                <a16:creationId xmlns:a16="http://schemas.microsoft.com/office/drawing/2014/main" xmlns="" id="{FDC60003-D664-41D3-9C89-AA78BAF9E527}"/>
              </a:ext>
            </a:extLst>
          </p:cNvPr>
          <p:cNvSpPr>
            <a:spLocks noChangeShapeType="1"/>
          </p:cNvSpPr>
          <p:nvPr/>
        </p:nvSpPr>
        <p:spPr bwMode="auto">
          <a:xfrm>
            <a:off x="685800" y="609600"/>
            <a:ext cx="7772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33" name="Rectangle 9">
            <a:extLst>
              <a:ext uri="{FF2B5EF4-FFF2-40B4-BE49-F238E27FC236}">
                <a16:creationId xmlns:a16="http://schemas.microsoft.com/office/drawing/2014/main" xmlns="" id="{8031D55B-1F73-4D59-B8F1-227F435EA8F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5800" y="6475413"/>
            <a:ext cx="718145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GB" altLang="en-US" dirty="0"/>
              <a:t>Submission</a:t>
            </a:r>
          </a:p>
        </p:txBody>
      </p:sp>
      <p:sp>
        <p:nvSpPr>
          <p:cNvPr id="1034" name="Line 10">
            <a:extLst>
              <a:ext uri="{FF2B5EF4-FFF2-40B4-BE49-F238E27FC236}">
                <a16:creationId xmlns:a16="http://schemas.microsoft.com/office/drawing/2014/main" xmlns="" id="{A5E172D9-FA67-45B8-9FE7-7DF4FC3AC9D3}"/>
              </a:ext>
            </a:extLst>
          </p:cNvPr>
          <p:cNvSpPr>
            <a:spLocks noChangeShapeType="1"/>
          </p:cNvSpPr>
          <p:nvPr/>
        </p:nvSpPr>
        <p:spPr bwMode="auto">
          <a:xfrm>
            <a:off x="685800" y="6477000"/>
            <a:ext cx="78486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760" r:id="rId1"/>
    <p:sldLayoutId id="2147485761" r:id="rId2"/>
    <p:sldLayoutId id="2147485762" r:id="rId3"/>
    <p:sldLayoutId id="2147485763" r:id="rId4"/>
    <p:sldLayoutId id="2147485764" r:id="rId5"/>
    <p:sldLayoutId id="2147485765" r:id="rId6"/>
    <p:sldLayoutId id="2147485766" r:id="rId7"/>
    <p:sldLayoutId id="2147485767" r:id="rId8"/>
    <p:sldLayoutId id="2147485768" r:id="rId9"/>
    <p:sldLayoutId id="2147485769" r:id="rId10"/>
    <p:sldLayoutId id="2147485770" r:id="rId11"/>
    <p:sldLayoutId id="2147485771" r:id="rId12"/>
  </p:sldLayoutIdLst>
  <p:timing>
    <p:tnLst>
      <p:par>
        <p:cTn id="1" dur="indefinite" restart="never" nodeType="tmRoot"/>
      </p:par>
    </p:tnLst>
  </p:timing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08585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428750" indent="-228600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</a:defRPr>
      </a:lvl4pPr>
      <a:lvl5pPr marL="17716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5pPr>
      <a:lvl6pPr marL="22288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6pPr>
      <a:lvl7pPr marL="26860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7pPr>
      <a:lvl8pPr marL="31432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8pPr>
      <a:lvl9pPr marL="36004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953466" cy="276999"/>
          </a:xfrm>
        </p:spPr>
        <p:txBody>
          <a:bodyPr/>
          <a:lstStyle/>
          <a:p>
            <a:pPr>
              <a:defRPr/>
            </a:pPr>
            <a:r>
              <a:rPr lang="en-US" altLang="en-US" dirty="0" smtClean="0"/>
              <a:t>Apr. 2020</a:t>
            </a:r>
            <a:endParaRPr lang="en-GB" alt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Guogang Huang (</a:t>
            </a:r>
            <a:r>
              <a:rPr lang="en-US" altLang="zh-CN" smtClean="0"/>
              <a:t>Huawei</a:t>
            </a:r>
            <a:r>
              <a:rPr lang="en-GB" smtClean="0"/>
              <a:t>)</a:t>
            </a:r>
            <a:endParaRPr lang="en-GB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GB" altLang="en-US" smtClean="0"/>
              <a:t>Slide </a:t>
            </a:r>
            <a:fld id="{6D24465E-2B0A-4D96-BA39-EC98956D452B}" type="slidenum">
              <a:rPr lang="en-GB" altLang="en-US" smtClean="0"/>
              <a:pPr>
                <a:defRPr/>
              </a:pPr>
              <a:t>1</a:t>
            </a:fld>
            <a:endParaRPr lang="en-GB" altLang="en-US" dirty="0"/>
          </a:p>
        </p:txBody>
      </p:sp>
      <p:sp>
        <p:nvSpPr>
          <p:cNvPr id="6" name="Rectangle 2">
            <a:extLst>
              <a:ext uri="{FF2B5EF4-FFF2-40B4-BE49-F238E27FC236}">
                <a16:creationId xmlns:a16="http://schemas.microsoft.com/office/drawing/2014/main" xmlns="" id="{5EB80220-6DDA-46D8-A532-4F8294B75F3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5800" y="685800"/>
            <a:ext cx="77724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r>
              <a:rPr lang="en-US" altLang="zh-CN" kern="0" dirty="0" smtClean="0"/>
              <a:t>Tentative (Re)Association for Non-AP MLD</a:t>
            </a:r>
            <a:endParaRPr lang="en-GB" altLang="en-US" kern="0" dirty="0"/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xmlns="" id="{AAB4AADD-B9F4-45B4-B9D2-5B5E3506EF5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5799" y="1971369"/>
            <a:ext cx="77724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2pPr>
            <a:lvl3pPr marL="10858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4287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+mn-lt"/>
              </a:defRPr>
            </a:lvl4pPr>
            <a:lvl5pPr marL="17716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5pPr>
            <a:lvl6pPr marL="22288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6pPr>
            <a:lvl7pPr marL="26860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7pPr>
            <a:lvl8pPr marL="31432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8pPr>
            <a:lvl9pPr marL="36004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 algn="ctr">
              <a:buFontTx/>
              <a:buNone/>
            </a:pPr>
            <a:r>
              <a:rPr lang="en-GB" altLang="en-US" sz="2000" kern="0" dirty="0" smtClean="0"/>
              <a:t>Date:</a:t>
            </a:r>
            <a:r>
              <a:rPr lang="en-GB" altLang="en-US" sz="2000" b="0" kern="0" dirty="0" smtClean="0"/>
              <a:t> 2020-05-19</a:t>
            </a:r>
            <a:endParaRPr lang="en-GB" altLang="en-US" sz="2000" b="0" kern="0" dirty="0"/>
          </a:p>
        </p:txBody>
      </p:sp>
      <p:sp>
        <p:nvSpPr>
          <p:cNvPr id="8" name="Rectangle 6">
            <a:extLst>
              <a:ext uri="{FF2B5EF4-FFF2-40B4-BE49-F238E27FC236}">
                <a16:creationId xmlns:a16="http://schemas.microsoft.com/office/drawing/2014/main" xmlns="" id="{1F254AD5-AF47-4227-BA6A-AD2DFF84AC2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5300" y="2352369"/>
            <a:ext cx="14478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>
            <a:lvl1pPr marL="342900" indent="-342900"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buFontTx/>
              <a:buNone/>
            </a:pPr>
            <a:r>
              <a:rPr lang="en-GB" altLang="en-US" sz="2000"/>
              <a:t>Authors:</a:t>
            </a:r>
            <a:endParaRPr lang="en-GB" altLang="en-US" sz="2000" b="0"/>
          </a:p>
        </p:txBody>
      </p:sp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xmlns="" id="{1EEAD0EE-0DFD-4F81-B0C3-618EF9CBFB8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36240457"/>
              </p:ext>
            </p:extLst>
          </p:nvPr>
        </p:nvGraphicFramePr>
        <p:xfrm>
          <a:off x="1152525" y="2998720"/>
          <a:ext cx="7391400" cy="2021339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4478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9060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05740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8580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2209800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444563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Name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Affiliations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Address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Phone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Email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99884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err="1" smtClean="0"/>
                        <a:t>Guogang</a:t>
                      </a:r>
                      <a:r>
                        <a:rPr lang="en-US" sz="1100" dirty="0" smtClean="0"/>
                        <a:t> Huang</a:t>
                      </a:r>
                      <a:endParaRPr lang="en-US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6"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Huawei</a:t>
                      </a:r>
                      <a:endParaRPr lang="en-US" sz="11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6"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en-US" sz="11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algn="ctr" defTabSz="914400" rtl="0" eaLnBrk="1" latinLnBrk="0" hangingPunct="1"/>
                      <a:endParaRPr lang="en-US" sz="11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algn="ctr" defTabSz="914400" rtl="0" eaLnBrk="1" latinLnBrk="0" hangingPunct="1"/>
                      <a:endParaRPr lang="en-US" sz="11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algn="ctr" defTabSz="914400" rtl="0" eaLnBrk="1" latinLnBrk="0" hangingPunct="1"/>
                      <a:endParaRPr lang="en-US" sz="11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algn="ctr" defTabSz="914400" rtl="0" eaLnBrk="1" latinLnBrk="0" hangingPunct="1"/>
                      <a:r>
                        <a:rPr lang="en-US" sz="11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Shenzhen, China</a:t>
                      </a:r>
                      <a:endParaRPr lang="en-US" sz="1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huangguogang1@huawei.com</a:t>
                      </a:r>
                      <a:endParaRPr lang="en-US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81376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100" dirty="0" smtClean="0"/>
                        <a:t>Ming </a:t>
                      </a:r>
                      <a:r>
                        <a:rPr lang="en-US" altLang="zh-CN" sz="1100" dirty="0" err="1" smtClean="0"/>
                        <a:t>Gan</a:t>
                      </a:r>
                      <a:endParaRPr lang="en-US" altLang="zh-CN" sz="1100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/>
                      <a:endParaRPr lang="en-US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100" dirty="0" smtClean="0"/>
                        <a:t>ming.gan@huawei.com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196283733"/>
                  </a:ext>
                </a:extLst>
              </a:tr>
              <a:tr h="199884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100" dirty="0" err="1" smtClean="0"/>
                        <a:t>Yunbo</a:t>
                      </a:r>
                      <a:r>
                        <a:rPr lang="en-US" altLang="zh-CN" sz="1100" dirty="0" smtClean="0"/>
                        <a:t> Li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100" dirty="0" smtClean="0"/>
                        <a:t>liyunbo@huawei.com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19431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100" dirty="0" smtClean="0"/>
                        <a:t>Yuchen Guo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100" dirty="0" smtClean="0"/>
                        <a:t>guoyuchen@huawei.com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754585805"/>
                  </a:ext>
                </a:extLst>
              </a:tr>
              <a:tr h="1295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 err="1" smtClean="0"/>
                        <a:t>Yifan</a:t>
                      </a:r>
                      <a:r>
                        <a:rPr lang="en-US" sz="1100" dirty="0" smtClean="0"/>
                        <a:t> Zhou</a:t>
                      </a:r>
                      <a:endParaRPr lang="en-US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zhouyifan8@huawei.com</a:t>
                      </a:r>
                      <a:endParaRPr lang="en-US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345110212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 err="1" smtClean="0"/>
                        <a:t>Yiqing</a:t>
                      </a:r>
                      <a:r>
                        <a:rPr lang="en-US" sz="1100" dirty="0" smtClean="0"/>
                        <a:t> Li</a:t>
                      </a:r>
                      <a:endParaRPr lang="en-US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liyiqing3@huawei.com</a:t>
                      </a:r>
                      <a:endParaRPr lang="en-US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402084387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02885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696913" y="1852271"/>
            <a:ext cx="4637087" cy="4340098"/>
          </a:xfrm>
        </p:spPr>
        <p:txBody>
          <a:bodyPr/>
          <a:lstStyle/>
          <a:p>
            <a:r>
              <a:rPr lang="en-US" altLang="zh-CN" dirty="0"/>
              <a:t>Phase </a:t>
            </a:r>
            <a:r>
              <a:rPr lang="en-US" altLang="zh-CN" dirty="0" smtClean="0"/>
              <a:t>2. During roaming</a:t>
            </a:r>
          </a:p>
          <a:p>
            <a:pPr lvl="1"/>
            <a:r>
              <a:rPr lang="en-US" altLang="zh-CN" sz="1600" dirty="0" smtClean="0"/>
              <a:t>STA 2 affiliated with non-AP MLD tries to do the tentative multi-link association with AP MLD 2 on CH2@2.4 GHz. In the Multi-link Re-association Request/Response frame, non-AP MLD will inform AP MLD 2 to disable link 21. The the following actions maybe included, e.g.</a:t>
            </a:r>
          </a:p>
          <a:p>
            <a:pPr lvl="2"/>
            <a:r>
              <a:rPr lang="en-US" altLang="zh-CN" sz="1400" dirty="0" smtClean="0"/>
              <a:t>802.11 Authentication Request/Response frames exchange</a:t>
            </a:r>
          </a:p>
          <a:p>
            <a:pPr lvl="2"/>
            <a:r>
              <a:rPr lang="en-US" altLang="zh-CN" sz="1400" dirty="0" smtClean="0"/>
              <a:t>(Multi-link) Re-association Request/Response frames exchange</a:t>
            </a:r>
          </a:p>
          <a:p>
            <a:pPr lvl="2"/>
            <a:r>
              <a:rPr lang="en-US" altLang="zh-CN" sz="1400" dirty="0" smtClean="0"/>
              <a:t>BA Agreement negotiation</a:t>
            </a:r>
          </a:p>
          <a:p>
            <a:pPr lvl="1"/>
            <a:r>
              <a:rPr lang="en-US" altLang="zh-CN" sz="1600" dirty="0" smtClean="0"/>
              <a:t>Meanwhile, non-AP MLD still can deliver data traffic with AP MLD 1 through Link 11 </a:t>
            </a:r>
            <a:endParaRPr lang="en-US" altLang="zh-CN" sz="1600" dirty="0"/>
          </a:p>
          <a:p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May 2020</a:t>
            </a:r>
            <a:endParaRPr lang="en-GB" alt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Guogang Huang (</a:t>
            </a:r>
            <a:r>
              <a:rPr lang="en-US" altLang="zh-CN" smtClean="0"/>
              <a:t>Huawei</a:t>
            </a:r>
            <a:r>
              <a:rPr lang="en-GB" smtClean="0"/>
              <a:t>)</a:t>
            </a:r>
            <a:endParaRPr lang="en-GB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GB" altLang="en-US" smtClean="0"/>
              <a:t>Slide </a:t>
            </a:r>
            <a:fld id="{6D24465E-2B0A-4D96-BA39-EC98956D452B}" type="slidenum">
              <a:rPr lang="en-GB" altLang="en-US" smtClean="0"/>
              <a:pPr>
                <a:defRPr/>
              </a:pPr>
              <a:t>10</a:t>
            </a:fld>
            <a:endParaRPr lang="en-GB" altLang="en-US" dirty="0"/>
          </a:p>
        </p:txBody>
      </p:sp>
      <p:sp>
        <p:nvSpPr>
          <p:cNvPr id="6" name="Title 5"/>
          <p:cNvSpPr txBox="1">
            <a:spLocks/>
          </p:cNvSpPr>
          <p:nvPr/>
        </p:nvSpPr>
        <p:spPr bwMode="auto">
          <a:xfrm>
            <a:off x="771525" y="684149"/>
            <a:ext cx="77724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r>
              <a:rPr lang="en-US" kern="0" dirty="0" smtClean="0"/>
              <a:t>Make Before Break </a:t>
            </a:r>
            <a:r>
              <a:rPr lang="en-US" altLang="zh-CN" kern="0" dirty="0"/>
              <a:t>under MLD Framework</a:t>
            </a: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34000" y="2438400"/>
            <a:ext cx="3638018" cy="3548080"/>
          </a:xfrm>
          <a:prstGeom prst="rect">
            <a:avLst/>
          </a:prstGeom>
        </p:spPr>
      </p:pic>
      <p:cxnSp>
        <p:nvCxnSpPr>
          <p:cNvPr id="9" name="直接箭头连接符 8"/>
          <p:cNvCxnSpPr/>
          <p:nvPr/>
        </p:nvCxnSpPr>
        <p:spPr bwMode="auto">
          <a:xfrm>
            <a:off x="7564341" y="5483590"/>
            <a:ext cx="762000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sm" len="sm"/>
            <a:tailEnd type="triangle"/>
          </a:ln>
          <a:effectLst/>
        </p:spPr>
      </p:cxnSp>
      <p:sp>
        <p:nvSpPr>
          <p:cNvPr id="10" name="文本框 8"/>
          <p:cNvSpPr txBox="1"/>
          <p:nvPr/>
        </p:nvSpPr>
        <p:spPr>
          <a:xfrm>
            <a:off x="7467600" y="5181600"/>
            <a:ext cx="126028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GB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9pPr>
          </a:lstStyle>
          <a:p>
            <a:r>
              <a:rPr lang="en-US" altLang="zh-CN" dirty="0" smtClean="0">
                <a:solidFill>
                  <a:srgbClr val="FF0000"/>
                </a:solidFill>
              </a:rPr>
              <a:t>Moving direction</a:t>
            </a:r>
            <a:endParaRPr lang="zh-CN" alt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4138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533400" y="1676400"/>
            <a:ext cx="4800600" cy="4799013"/>
          </a:xfrm>
        </p:spPr>
        <p:txBody>
          <a:bodyPr/>
          <a:lstStyle/>
          <a:p>
            <a:r>
              <a:rPr lang="en-US" altLang="zh-CN" sz="1800" dirty="0" smtClean="0"/>
              <a:t>Phase 3. Post roaming</a:t>
            </a:r>
          </a:p>
          <a:p>
            <a:pPr lvl="1" algn="just"/>
            <a:r>
              <a:rPr lang="en-US" altLang="zh-CN" sz="1600" dirty="0" smtClean="0"/>
              <a:t>Step 1. Non-AP MLD sends a new frame to trigger AP MLD 2 to send the </a:t>
            </a:r>
            <a:r>
              <a:rPr lang="en-GB" altLang="zh-CN" sz="1600" dirty="0"/>
              <a:t>DS-STA-</a:t>
            </a:r>
            <a:r>
              <a:rPr lang="en-GB" altLang="zh-CN" sz="1600" dirty="0" err="1"/>
              <a:t>NOTIFY.request</a:t>
            </a:r>
            <a:r>
              <a:rPr lang="en-GB" altLang="zh-CN" sz="1600" dirty="0"/>
              <a:t> primitive to the </a:t>
            </a:r>
            <a:r>
              <a:rPr lang="en-GB" altLang="zh-CN" sz="1600" dirty="0" smtClean="0"/>
              <a:t>DS. This will cause that all MSDUs belonged to </a:t>
            </a:r>
            <a:r>
              <a:rPr lang="en-US" altLang="zh-CN" sz="1600" dirty="0" smtClean="0"/>
              <a:t>non-AP MLD will be routed to AP MLD 2. </a:t>
            </a:r>
          </a:p>
          <a:p>
            <a:pPr lvl="1" algn="just"/>
            <a:r>
              <a:rPr lang="en-GB" altLang="zh-CN" sz="1600" dirty="0" smtClean="0"/>
              <a:t>Step 2. </a:t>
            </a:r>
            <a:r>
              <a:rPr lang="en-GB" altLang="zh-CN" sz="1600" dirty="0"/>
              <a:t>Then non-AP MLD is allowed to deliver data </a:t>
            </a:r>
            <a:r>
              <a:rPr lang="en-GB" altLang="zh-CN" sz="1600" dirty="0" smtClean="0"/>
              <a:t>with </a:t>
            </a:r>
            <a:r>
              <a:rPr lang="en-GB" altLang="zh-CN" sz="1600" dirty="0"/>
              <a:t>AP MLD </a:t>
            </a:r>
            <a:r>
              <a:rPr lang="en-GB" altLang="zh-CN" sz="1600" dirty="0" smtClean="0"/>
              <a:t>2 only through link 22. STA 1 affiliated with non-AP MLD  can switch to CH2@5 GHz</a:t>
            </a:r>
            <a:r>
              <a:rPr lang="en-US" altLang="zh-CN" sz="1600" dirty="0" smtClean="0"/>
              <a:t>.</a:t>
            </a:r>
          </a:p>
          <a:p>
            <a:pPr lvl="1" algn="just"/>
            <a:r>
              <a:rPr lang="en-US" altLang="zh-CN" sz="1600" dirty="0" smtClean="0"/>
              <a:t>Step 3. When entering the coverage of AP 21 affiliated with AP MLD 2, non-AP MLD can inform AP MLD 2 to enable link </a:t>
            </a:r>
            <a:r>
              <a:rPr lang="en-US" altLang="zh-CN" sz="1600" dirty="0" smtClean="0"/>
              <a:t>21. Then </a:t>
            </a:r>
            <a:r>
              <a:rPr lang="en-GB" altLang="zh-CN" sz="1600" dirty="0"/>
              <a:t>non-AP MLD is allowed to deliver data with AP MLD 2 </a:t>
            </a:r>
            <a:r>
              <a:rPr lang="en-GB" altLang="zh-CN" sz="1600" dirty="0" smtClean="0"/>
              <a:t>through both Link 21 and Link 22</a:t>
            </a:r>
            <a:endParaRPr lang="en-US" altLang="zh-CN" sz="1600" dirty="0" smtClean="0"/>
          </a:p>
          <a:p>
            <a:pPr algn="just"/>
            <a:r>
              <a:rPr lang="en-US" altLang="zh-CN" sz="1800" dirty="0" smtClean="0"/>
              <a:t>From the above roaming procedure, we can see that the data delivery with non-AP MLD is not interrupted. </a:t>
            </a:r>
            <a:endParaRPr lang="en-GB" altLang="zh-CN" sz="1800" dirty="0" smtClean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May 2020</a:t>
            </a:r>
            <a:endParaRPr lang="en-GB" alt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Guogang Huang (</a:t>
            </a:r>
            <a:r>
              <a:rPr lang="en-US" altLang="zh-CN" smtClean="0"/>
              <a:t>Huawei</a:t>
            </a:r>
            <a:r>
              <a:rPr lang="en-GB" smtClean="0"/>
              <a:t>)</a:t>
            </a:r>
            <a:endParaRPr lang="en-GB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GB" altLang="en-US" smtClean="0"/>
              <a:t>Slide </a:t>
            </a:r>
            <a:fld id="{6D24465E-2B0A-4D96-BA39-EC98956D452B}" type="slidenum">
              <a:rPr lang="en-GB" altLang="en-US" smtClean="0"/>
              <a:pPr>
                <a:defRPr/>
              </a:pPr>
              <a:t>11</a:t>
            </a:fld>
            <a:endParaRPr lang="en-GB" altLang="en-US" dirty="0"/>
          </a:p>
        </p:txBody>
      </p:sp>
      <p:sp>
        <p:nvSpPr>
          <p:cNvPr id="6" name="Title 5"/>
          <p:cNvSpPr txBox="1">
            <a:spLocks/>
          </p:cNvSpPr>
          <p:nvPr/>
        </p:nvSpPr>
        <p:spPr bwMode="auto">
          <a:xfrm>
            <a:off x="771525" y="684149"/>
            <a:ext cx="77724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r>
              <a:rPr lang="en-US" kern="0" dirty="0" smtClean="0"/>
              <a:t>Make Before Break </a:t>
            </a:r>
            <a:r>
              <a:rPr lang="en-US" altLang="zh-CN" kern="0" dirty="0"/>
              <a:t>under MLD Framework</a:t>
            </a: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30151" y="2362200"/>
            <a:ext cx="3678407" cy="3587471"/>
          </a:xfrm>
          <a:prstGeom prst="rect">
            <a:avLst/>
          </a:prstGeom>
        </p:spPr>
      </p:pic>
      <p:cxnSp>
        <p:nvCxnSpPr>
          <p:cNvPr id="9" name="直接箭头连接符 8"/>
          <p:cNvCxnSpPr/>
          <p:nvPr/>
        </p:nvCxnSpPr>
        <p:spPr bwMode="auto">
          <a:xfrm>
            <a:off x="7716741" y="5407390"/>
            <a:ext cx="762000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sm" len="sm"/>
            <a:tailEnd type="triangle"/>
          </a:ln>
          <a:effectLst/>
        </p:spPr>
      </p:cxnSp>
      <p:sp>
        <p:nvSpPr>
          <p:cNvPr id="10" name="文本框 8"/>
          <p:cNvSpPr txBox="1"/>
          <p:nvPr/>
        </p:nvSpPr>
        <p:spPr>
          <a:xfrm>
            <a:off x="7620000" y="5105400"/>
            <a:ext cx="126028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GB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9pPr>
          </a:lstStyle>
          <a:p>
            <a:r>
              <a:rPr lang="en-US" altLang="zh-CN" dirty="0" smtClean="0">
                <a:solidFill>
                  <a:srgbClr val="FF0000"/>
                </a:solidFill>
              </a:rPr>
              <a:t>Moving direction</a:t>
            </a:r>
            <a:endParaRPr lang="zh-CN" alt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0180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Extension 1</a:t>
            </a:r>
          </a:p>
          <a:p>
            <a:pPr lvl="1"/>
            <a:r>
              <a:rPr lang="en-US" altLang="zh-CN" dirty="0" smtClean="0">
                <a:solidFill>
                  <a:srgbClr val="00B0F0"/>
                </a:solidFill>
              </a:rPr>
              <a:t>For the roaming scenario</a:t>
            </a:r>
            <a:r>
              <a:rPr lang="en-US" altLang="zh-CN" dirty="0" smtClean="0"/>
              <a:t>, </a:t>
            </a:r>
            <a:r>
              <a:rPr lang="en-US" altLang="zh-CN" dirty="0"/>
              <a:t>a</a:t>
            </a:r>
            <a:r>
              <a:rPr lang="en-US" altLang="zh-CN" dirty="0" smtClean="0"/>
              <a:t>ssuming that Non-AP MLD having 3 links, it can disable two links and initiate tentative </a:t>
            </a:r>
            <a:r>
              <a:rPr lang="en-US" altLang="zh-CN" dirty="0" smtClean="0">
                <a:solidFill>
                  <a:srgbClr val="00B0F0"/>
                </a:solidFill>
              </a:rPr>
              <a:t>re-association</a:t>
            </a:r>
            <a:r>
              <a:rPr lang="en-US" altLang="zh-CN" dirty="0" smtClean="0"/>
              <a:t> with two neighboring AP MLDs </a:t>
            </a:r>
            <a:r>
              <a:rPr lang="en-US" altLang="zh-CN" dirty="0" smtClean="0">
                <a:solidFill>
                  <a:srgbClr val="00B0F0"/>
                </a:solidFill>
              </a:rPr>
              <a:t>simultaneously</a:t>
            </a:r>
            <a:r>
              <a:rPr lang="en-US" altLang="zh-CN" dirty="0" smtClean="0"/>
              <a:t>. Finally, the </a:t>
            </a:r>
            <a:r>
              <a:rPr lang="en-US" altLang="zh-CN" dirty="0"/>
              <a:t>Non-AP MLD would have to complete the association with only one AP MLD by sending STA-AP Mapping Notify </a:t>
            </a:r>
            <a:r>
              <a:rPr lang="en-US" altLang="zh-CN" dirty="0" smtClean="0"/>
              <a:t>frame. </a:t>
            </a:r>
            <a:endParaRPr lang="en-US" altLang="zh-CN" dirty="0"/>
          </a:p>
          <a:p>
            <a:pPr lvl="2"/>
            <a:r>
              <a:rPr lang="en-US" altLang="zh-CN" dirty="0"/>
              <a:t>Pros. Increase the success </a:t>
            </a:r>
            <a:r>
              <a:rPr lang="en-US" altLang="zh-CN" dirty="0" smtClean="0"/>
              <a:t>rate of roaming considering the roaming may be rejected by candidate AP MLD for some reason</a:t>
            </a:r>
            <a:endParaRPr lang="en-US" altLang="zh-CN" dirty="0"/>
          </a:p>
          <a:p>
            <a:pPr lvl="1"/>
            <a:endParaRPr lang="en-US" altLang="zh-CN" sz="1800" dirty="0" smtClean="0"/>
          </a:p>
          <a:p>
            <a:pPr lvl="2"/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968214" cy="276999"/>
          </a:xfrm>
        </p:spPr>
        <p:txBody>
          <a:bodyPr/>
          <a:lstStyle/>
          <a:p>
            <a:pPr>
              <a:defRPr/>
            </a:pPr>
            <a:r>
              <a:rPr lang="en-US" altLang="en-US" dirty="0" smtClean="0"/>
              <a:t>May 2020</a:t>
            </a:r>
            <a:endParaRPr lang="en-GB" alt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Guogang Huang (</a:t>
            </a:r>
            <a:r>
              <a:rPr lang="en-US" altLang="zh-CN" smtClean="0"/>
              <a:t>Huawei</a:t>
            </a:r>
            <a:r>
              <a:rPr lang="en-GB" smtClean="0"/>
              <a:t>)</a:t>
            </a:r>
            <a:endParaRPr lang="en-GB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GB" altLang="en-US" smtClean="0"/>
              <a:t>Slide </a:t>
            </a:r>
            <a:fld id="{6D24465E-2B0A-4D96-BA39-EC98956D452B}" type="slidenum">
              <a:rPr lang="en-GB" altLang="en-US" smtClean="0"/>
              <a:pPr>
                <a:defRPr/>
              </a:pPr>
              <a:t>12</a:t>
            </a:fld>
            <a:endParaRPr lang="en-GB" altLang="en-US" dirty="0"/>
          </a:p>
        </p:txBody>
      </p:sp>
      <p:sp>
        <p:nvSpPr>
          <p:cNvPr id="6" name="Title 5"/>
          <p:cNvSpPr txBox="1">
            <a:spLocks/>
          </p:cNvSpPr>
          <p:nvPr/>
        </p:nvSpPr>
        <p:spPr bwMode="auto">
          <a:xfrm>
            <a:off x="771525" y="684149"/>
            <a:ext cx="77724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r>
              <a:rPr lang="en-US" kern="0" dirty="0" smtClean="0"/>
              <a:t>Make Before Break under MLD Framework</a:t>
            </a:r>
            <a:endParaRPr lang="en-US" kern="0" dirty="0"/>
          </a:p>
        </p:txBody>
      </p:sp>
    </p:spTree>
    <p:extLst>
      <p:ext uri="{BB962C8B-B14F-4D97-AF65-F5344CB8AC3E}">
        <p14:creationId xmlns:p14="http://schemas.microsoft.com/office/powerpoint/2010/main" val="2721130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/>
              <a:t>Extension </a:t>
            </a:r>
            <a:r>
              <a:rPr lang="en-US" altLang="zh-CN" dirty="0" smtClean="0"/>
              <a:t>2</a:t>
            </a:r>
            <a:endParaRPr lang="en-US" altLang="zh-CN" dirty="0"/>
          </a:p>
          <a:p>
            <a:pPr lvl="1"/>
            <a:r>
              <a:rPr lang="en-US" altLang="zh-CN" dirty="0"/>
              <a:t>Similarly, </a:t>
            </a:r>
            <a:r>
              <a:rPr lang="en-US" altLang="zh-CN" dirty="0">
                <a:solidFill>
                  <a:srgbClr val="00B0F0"/>
                </a:solidFill>
              </a:rPr>
              <a:t>for the initial association scenario</a:t>
            </a:r>
            <a:r>
              <a:rPr lang="en-US" altLang="zh-CN" dirty="0"/>
              <a:t>, assuming that Non-AP MLD having 3 links, it can initiate tentative </a:t>
            </a:r>
            <a:r>
              <a:rPr lang="en-US" altLang="zh-CN" dirty="0">
                <a:solidFill>
                  <a:srgbClr val="00B0F0"/>
                </a:solidFill>
              </a:rPr>
              <a:t>association</a:t>
            </a:r>
            <a:r>
              <a:rPr lang="en-US" altLang="zh-CN" dirty="0"/>
              <a:t> with three neighboring AP MLDs </a:t>
            </a:r>
            <a:r>
              <a:rPr lang="en-US" altLang="zh-CN" dirty="0">
                <a:solidFill>
                  <a:srgbClr val="00B0F0"/>
                </a:solidFill>
              </a:rPr>
              <a:t>simultaneously</a:t>
            </a:r>
            <a:r>
              <a:rPr lang="en-US" altLang="zh-CN" dirty="0"/>
              <a:t>. </a:t>
            </a:r>
            <a:r>
              <a:rPr lang="en-US" altLang="zh-CN" dirty="0" smtClean="0"/>
              <a:t>Finally, the </a:t>
            </a:r>
            <a:r>
              <a:rPr lang="en-US" altLang="zh-CN" dirty="0"/>
              <a:t>Non-AP MLD would have to complete the association with only one AP MLD by sending STA-AP Mapping Notify </a:t>
            </a:r>
            <a:r>
              <a:rPr lang="en-US" altLang="zh-CN" dirty="0" smtClean="0"/>
              <a:t>frame</a:t>
            </a:r>
          </a:p>
          <a:p>
            <a:pPr lvl="2"/>
            <a:r>
              <a:rPr lang="en-US" altLang="zh-CN" dirty="0" smtClean="0"/>
              <a:t>Pros. Increase the success rate of association </a:t>
            </a:r>
            <a:r>
              <a:rPr lang="en-US" altLang="zh-CN" dirty="0"/>
              <a:t>considering the </a:t>
            </a:r>
            <a:r>
              <a:rPr lang="en-US" altLang="zh-CN" dirty="0" smtClean="0"/>
              <a:t>association </a:t>
            </a:r>
            <a:r>
              <a:rPr lang="en-US" altLang="zh-CN" dirty="0"/>
              <a:t>may be rejected by AP </a:t>
            </a:r>
            <a:r>
              <a:rPr lang="en-US" altLang="zh-CN" dirty="0" smtClean="0"/>
              <a:t>MLD due to the specific admission control policy</a:t>
            </a:r>
          </a:p>
          <a:p>
            <a:pPr lvl="2"/>
            <a:r>
              <a:rPr lang="en-US" altLang="zh-CN" dirty="0"/>
              <a:t>T</a:t>
            </a:r>
            <a:r>
              <a:rPr lang="en-US" altLang="zh-CN" dirty="0" smtClean="0"/>
              <a:t>o </a:t>
            </a:r>
            <a:r>
              <a:rPr lang="en-US" altLang="zh-CN" dirty="0"/>
              <a:t>avoid performing </a:t>
            </a:r>
            <a:r>
              <a:rPr lang="en-US" altLang="zh-CN" dirty="0" smtClean="0"/>
              <a:t>802.1X authentication with </a:t>
            </a:r>
            <a:r>
              <a:rPr lang="en-US" altLang="zh-CN" dirty="0"/>
              <a:t>multiple AP MLDs, non-AP MLD maybe send a new defined frame to initiate the 802.1X authentication </a:t>
            </a:r>
            <a:r>
              <a:rPr lang="en-US" altLang="zh-CN" dirty="0" smtClean="0"/>
              <a:t>via </a:t>
            </a:r>
            <a:r>
              <a:rPr lang="en-US" altLang="zh-CN" dirty="0"/>
              <a:t>only one selected AP MLD</a:t>
            </a:r>
          </a:p>
          <a:p>
            <a:pPr lvl="2"/>
            <a:endParaRPr lang="en-US" altLang="zh-CN" dirty="0"/>
          </a:p>
          <a:p>
            <a:pPr lvl="1"/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968214" cy="276999"/>
          </a:xfrm>
        </p:spPr>
        <p:txBody>
          <a:bodyPr/>
          <a:lstStyle/>
          <a:p>
            <a:pPr>
              <a:defRPr/>
            </a:pPr>
            <a:r>
              <a:rPr lang="en-US" altLang="en-US" dirty="0" smtClean="0"/>
              <a:t>May 2020</a:t>
            </a:r>
            <a:endParaRPr lang="en-GB" alt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Guogang Huang (</a:t>
            </a:r>
            <a:r>
              <a:rPr lang="en-US" altLang="zh-CN" smtClean="0"/>
              <a:t>Huawei</a:t>
            </a:r>
            <a:r>
              <a:rPr lang="en-GB" smtClean="0"/>
              <a:t>)</a:t>
            </a:r>
            <a:endParaRPr lang="en-GB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GB" altLang="en-US" smtClean="0"/>
              <a:t>Slide </a:t>
            </a:r>
            <a:fld id="{6D24465E-2B0A-4D96-BA39-EC98956D452B}" type="slidenum">
              <a:rPr lang="en-GB" altLang="en-US" smtClean="0"/>
              <a:pPr>
                <a:defRPr/>
              </a:pPr>
              <a:t>13</a:t>
            </a:fld>
            <a:endParaRPr lang="en-GB" altLang="en-US" dirty="0"/>
          </a:p>
        </p:txBody>
      </p:sp>
      <p:sp>
        <p:nvSpPr>
          <p:cNvPr id="6" name="Title 5"/>
          <p:cNvSpPr txBox="1">
            <a:spLocks/>
          </p:cNvSpPr>
          <p:nvPr/>
        </p:nvSpPr>
        <p:spPr bwMode="auto">
          <a:xfrm>
            <a:off x="771525" y="684149"/>
            <a:ext cx="77724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r>
              <a:rPr lang="en-US" kern="0" dirty="0" smtClean="0"/>
              <a:t>Make Before Break under MLD Framework</a:t>
            </a:r>
            <a:endParaRPr lang="en-US" kern="0" dirty="0"/>
          </a:p>
        </p:txBody>
      </p:sp>
    </p:spTree>
    <p:extLst>
      <p:ext uri="{BB962C8B-B14F-4D97-AF65-F5344CB8AC3E}">
        <p14:creationId xmlns:p14="http://schemas.microsoft.com/office/powerpoint/2010/main" val="1462394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696913" y="1738592"/>
            <a:ext cx="7772400" cy="4662208"/>
          </a:xfrm>
        </p:spPr>
        <p:txBody>
          <a:bodyPr/>
          <a:lstStyle/>
          <a:p>
            <a:r>
              <a:rPr lang="en-US" altLang="zh-CN" sz="2000" dirty="0" smtClean="0"/>
              <a:t>Signaling of link status</a:t>
            </a:r>
          </a:p>
          <a:p>
            <a:pPr lvl="1"/>
            <a:r>
              <a:rPr lang="en-US" altLang="zh-CN" sz="1600" dirty="0" smtClean="0"/>
              <a:t>Option 1</a:t>
            </a:r>
            <a:r>
              <a:rPr lang="en-US" altLang="zh-CN" sz="1600" dirty="0"/>
              <a:t>(Prefer) </a:t>
            </a:r>
            <a:r>
              <a:rPr lang="en-US" altLang="zh-CN" sz="1600" dirty="0" smtClean="0"/>
              <a:t>. Non-AP MLD needs to explicitly indicate the status of each non-transmitted link in the Association Request frame</a:t>
            </a:r>
          </a:p>
          <a:p>
            <a:pPr lvl="2"/>
            <a:r>
              <a:rPr lang="en-US" altLang="zh-CN" sz="1600" dirty="0" smtClean="0"/>
              <a:t>Disable. For the disable link,  maybe further indicate the corresponding Reason Code, e.g. power save, low RSSI, tentative association and so on.</a:t>
            </a:r>
          </a:p>
          <a:p>
            <a:pPr lvl="2"/>
            <a:r>
              <a:rPr lang="en-US" altLang="zh-CN" sz="1600" dirty="0" smtClean="0"/>
              <a:t>Enable. </a:t>
            </a:r>
          </a:p>
          <a:p>
            <a:pPr lvl="1"/>
            <a:r>
              <a:rPr lang="en-US" altLang="zh-CN" sz="1600" dirty="0" smtClean="0"/>
              <a:t>Option 2. use the TID-to-link mapping to implicitly indicate </a:t>
            </a:r>
            <a:r>
              <a:rPr lang="en-US" altLang="zh-CN" sz="1600" dirty="0"/>
              <a:t>the status of each non-transmitted link in the Association Request </a:t>
            </a:r>
            <a:r>
              <a:rPr lang="en-US" altLang="zh-CN" sz="1600" dirty="0" smtClean="0"/>
              <a:t>frame</a:t>
            </a:r>
          </a:p>
          <a:p>
            <a:pPr lvl="1"/>
            <a:endParaRPr lang="en-US" altLang="zh-CN" sz="1600" dirty="0" smtClean="0"/>
          </a:p>
          <a:p>
            <a:r>
              <a:rPr lang="en-US" altLang="zh-CN" sz="2000" dirty="0" smtClean="0"/>
              <a:t>Capability indication for tentative association</a:t>
            </a:r>
            <a:endParaRPr lang="en-US" altLang="zh-CN" sz="2000" dirty="0"/>
          </a:p>
          <a:p>
            <a:pPr lvl="1"/>
            <a:r>
              <a:rPr lang="en-US" altLang="zh-CN" sz="1600" dirty="0"/>
              <a:t>Can be carried in Fast BSS Transition element , Mobility Domain element, </a:t>
            </a:r>
            <a:r>
              <a:rPr lang="en-US" altLang="zh-CN" sz="1600" dirty="0" smtClean="0"/>
              <a:t>RSNE </a:t>
            </a:r>
            <a:r>
              <a:rPr lang="en-US" altLang="zh-CN" sz="1600" dirty="0"/>
              <a:t>or EHT </a:t>
            </a:r>
            <a:r>
              <a:rPr lang="en-US" altLang="zh-CN" sz="1600" dirty="0" smtClean="0"/>
              <a:t>Capabilities </a:t>
            </a:r>
            <a:r>
              <a:rPr lang="en-US" altLang="zh-CN" sz="1600" dirty="0"/>
              <a:t>element</a:t>
            </a:r>
            <a:endParaRPr lang="zh-CN" altLang="en-US" sz="1600" dirty="0"/>
          </a:p>
          <a:p>
            <a:endParaRPr lang="en-US" altLang="zh-CN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968214" cy="276999"/>
          </a:xfrm>
        </p:spPr>
        <p:txBody>
          <a:bodyPr/>
          <a:lstStyle/>
          <a:p>
            <a:pPr>
              <a:defRPr/>
            </a:pPr>
            <a:r>
              <a:rPr lang="en-US" altLang="en-US" dirty="0" smtClean="0"/>
              <a:t>May 2020</a:t>
            </a:r>
            <a:endParaRPr lang="en-GB" alt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Guogang Huang (</a:t>
            </a:r>
            <a:r>
              <a:rPr lang="en-US" altLang="zh-CN" smtClean="0"/>
              <a:t>Huawei</a:t>
            </a:r>
            <a:r>
              <a:rPr lang="en-GB" smtClean="0"/>
              <a:t>)</a:t>
            </a:r>
            <a:endParaRPr lang="en-GB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GB" altLang="en-US" smtClean="0"/>
              <a:t>Slide </a:t>
            </a:r>
            <a:fld id="{6D24465E-2B0A-4D96-BA39-EC98956D452B}" type="slidenum">
              <a:rPr lang="en-GB" altLang="en-US" smtClean="0"/>
              <a:pPr>
                <a:defRPr/>
              </a:pPr>
              <a:t>14</a:t>
            </a:fld>
            <a:endParaRPr lang="en-GB" altLang="en-US" dirty="0"/>
          </a:p>
        </p:txBody>
      </p:sp>
      <p:sp>
        <p:nvSpPr>
          <p:cNvPr id="6" name="Title 5"/>
          <p:cNvSpPr txBox="1">
            <a:spLocks/>
          </p:cNvSpPr>
          <p:nvPr/>
        </p:nvSpPr>
        <p:spPr bwMode="auto">
          <a:xfrm>
            <a:off x="771525" y="684149"/>
            <a:ext cx="77724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r>
              <a:rPr lang="en-US" kern="0" dirty="0" smtClean="0"/>
              <a:t>Related Signaling Indication</a:t>
            </a:r>
            <a:endParaRPr lang="en-US" kern="0" dirty="0"/>
          </a:p>
        </p:txBody>
      </p:sp>
    </p:spTree>
    <p:extLst>
      <p:ext uri="{BB962C8B-B14F-4D97-AF65-F5344CB8AC3E}">
        <p14:creationId xmlns:p14="http://schemas.microsoft.com/office/powerpoint/2010/main" val="2574205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459508" y="1504205"/>
            <a:ext cx="8303492" cy="3074918"/>
          </a:xfrm>
        </p:spPr>
        <p:txBody>
          <a:bodyPr/>
          <a:lstStyle/>
          <a:p>
            <a:r>
              <a:rPr lang="en-US" altLang="zh-CN" sz="1800" dirty="0"/>
              <a:t>Signaling of tentative association</a:t>
            </a:r>
          </a:p>
          <a:p>
            <a:pPr lvl="1"/>
            <a:r>
              <a:rPr lang="en-US" altLang="zh-CN" sz="1400" dirty="0"/>
              <a:t>In the conventional association, the 802.1X authentication, 4-way handshake and sending DS-STA-</a:t>
            </a:r>
            <a:r>
              <a:rPr lang="en-US" altLang="zh-CN" sz="1400" dirty="0" err="1"/>
              <a:t>NOTIFY.request</a:t>
            </a:r>
            <a:r>
              <a:rPr lang="en-US" altLang="zh-CN" sz="1400" dirty="0"/>
              <a:t> is </a:t>
            </a:r>
            <a:r>
              <a:rPr lang="en-US" altLang="zh-CN" sz="1400" b="1" u="sng" dirty="0">
                <a:solidFill>
                  <a:srgbClr val="00B0F0"/>
                </a:solidFill>
              </a:rPr>
              <a:t>automatically</a:t>
            </a:r>
            <a:r>
              <a:rPr lang="en-US" altLang="zh-CN" sz="1400" dirty="0"/>
              <a:t> followed by successful (</a:t>
            </a:r>
            <a:r>
              <a:rPr lang="en-US" altLang="zh-CN" sz="1400" dirty="0" smtClean="0"/>
              <a:t>Re)association Request/Response exchange. </a:t>
            </a:r>
            <a:r>
              <a:rPr lang="en-US" altLang="zh-CN" sz="1400" dirty="0"/>
              <a:t>In order to allow non-AP MLD simultaneously </a:t>
            </a:r>
            <a:r>
              <a:rPr lang="en-US" altLang="zh-CN" sz="1400" dirty="0" smtClean="0"/>
              <a:t>initiating </a:t>
            </a:r>
            <a:r>
              <a:rPr lang="en-US" altLang="zh-CN" sz="1400" dirty="0"/>
              <a:t>tentative association with multiple AP MLDs, </a:t>
            </a:r>
            <a:r>
              <a:rPr lang="en-US" altLang="zh-CN" sz="1400" dirty="0" smtClean="0"/>
              <a:t>a new frame needs to be defined to trigger AP MLD sending DS-STA-</a:t>
            </a:r>
            <a:r>
              <a:rPr lang="en-US" altLang="zh-CN" sz="1400" dirty="0" err="1" smtClean="0"/>
              <a:t>NOTIFY.request</a:t>
            </a:r>
            <a:r>
              <a:rPr lang="en-US" altLang="zh-CN" sz="1400" dirty="0" smtClean="0"/>
              <a:t>, named as Non-AP </a:t>
            </a:r>
            <a:r>
              <a:rPr lang="en-US" altLang="zh-CN" sz="1400" dirty="0"/>
              <a:t>MLD Trigger STA-AP Mapping </a:t>
            </a:r>
            <a:r>
              <a:rPr lang="en-US" altLang="zh-CN" sz="1400" dirty="0" smtClean="0"/>
              <a:t>Notify </a:t>
            </a:r>
          </a:p>
          <a:p>
            <a:pPr lvl="1"/>
            <a:r>
              <a:rPr lang="en-US" altLang="zh-CN" sz="1400" dirty="0" smtClean="0"/>
              <a:t>To </a:t>
            </a:r>
            <a:r>
              <a:rPr lang="en-US" altLang="zh-CN" sz="1400" dirty="0"/>
              <a:t>differentiate with the conventional association, a signaling indication for tentative association </a:t>
            </a:r>
            <a:r>
              <a:rPr lang="en-US" altLang="zh-CN" sz="1400" dirty="0" smtClean="0"/>
              <a:t>needs </a:t>
            </a:r>
            <a:r>
              <a:rPr lang="en-US" altLang="zh-CN" sz="1400" dirty="0"/>
              <a:t>to be carried in the Association Request </a:t>
            </a:r>
            <a:r>
              <a:rPr lang="en-US" altLang="zh-CN" sz="1400" dirty="0" smtClean="0"/>
              <a:t>frame</a:t>
            </a:r>
          </a:p>
          <a:p>
            <a:pPr lvl="2"/>
            <a:r>
              <a:rPr lang="en-US" altLang="zh-CN" sz="1200" dirty="0" smtClean="0"/>
              <a:t>One method is to define a new element, named Tentative Association element, which includes the following info</a:t>
            </a:r>
          </a:p>
          <a:p>
            <a:pPr lvl="3"/>
            <a:r>
              <a:rPr lang="en-US" altLang="zh-CN" sz="1200" dirty="0" smtClean="0"/>
              <a:t>Non-AP </a:t>
            </a:r>
            <a:r>
              <a:rPr lang="en-US" altLang="zh-CN" sz="1200" dirty="0"/>
              <a:t>MLD</a:t>
            </a:r>
            <a:r>
              <a:rPr lang="en-US" altLang="zh-CN" sz="1200" dirty="0" smtClean="0"/>
              <a:t> </a:t>
            </a:r>
            <a:r>
              <a:rPr lang="en-US" altLang="zh-CN" sz="1200" dirty="0"/>
              <a:t>Trigger </a:t>
            </a:r>
            <a:r>
              <a:rPr lang="en-US" altLang="zh-CN" sz="1200" dirty="0" smtClean="0"/>
              <a:t>STA-AP Mapping Notify. </a:t>
            </a:r>
            <a:r>
              <a:rPr lang="en-US" altLang="zh-CN" sz="1200" dirty="0"/>
              <a:t>Set to 1, </a:t>
            </a:r>
            <a:r>
              <a:rPr lang="en-US" altLang="zh-CN" sz="1200" dirty="0" smtClean="0"/>
              <a:t>indicate </a:t>
            </a:r>
            <a:r>
              <a:rPr lang="en-US" altLang="zh-CN" sz="1200" dirty="0"/>
              <a:t>the non-AP MLD will proactively send a frame to trigger </a:t>
            </a:r>
            <a:r>
              <a:rPr lang="en-US" altLang="zh-CN" sz="1200" dirty="0" smtClean="0"/>
              <a:t>the STA-AP Mapping Notify procedure</a:t>
            </a:r>
          </a:p>
          <a:p>
            <a:pPr lvl="3"/>
            <a:r>
              <a:rPr lang="en-US" altLang="zh-CN" sz="1200" dirty="0" smtClean="0"/>
              <a:t>Tentative Association Lifetime. Indicate the tentative association age-out time. Any communication between the non-AP MLD and AP MLD will reset the timer.</a:t>
            </a:r>
            <a:endParaRPr lang="en-US" altLang="zh-CN" sz="1200" dirty="0"/>
          </a:p>
          <a:p>
            <a:pPr lvl="3"/>
            <a:endParaRPr lang="zh-CN" altLang="en-US" sz="1000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968214" cy="276999"/>
          </a:xfrm>
        </p:spPr>
        <p:txBody>
          <a:bodyPr/>
          <a:lstStyle/>
          <a:p>
            <a:pPr>
              <a:defRPr/>
            </a:pPr>
            <a:r>
              <a:rPr lang="en-US" altLang="en-US" dirty="0" smtClean="0"/>
              <a:t>May 2020</a:t>
            </a:r>
            <a:endParaRPr lang="en-GB" alt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Guogang Huang (</a:t>
            </a:r>
            <a:r>
              <a:rPr lang="en-US" altLang="zh-CN" smtClean="0"/>
              <a:t>Huawei</a:t>
            </a:r>
            <a:r>
              <a:rPr lang="en-GB" smtClean="0"/>
              <a:t>)</a:t>
            </a:r>
            <a:endParaRPr lang="en-GB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GB" altLang="en-US" smtClean="0"/>
              <a:t>Slide </a:t>
            </a:r>
            <a:fld id="{6D24465E-2B0A-4D96-BA39-EC98956D452B}" type="slidenum">
              <a:rPr lang="en-GB" altLang="en-US" smtClean="0"/>
              <a:pPr>
                <a:defRPr/>
              </a:pPr>
              <a:t>15</a:t>
            </a:fld>
            <a:endParaRPr lang="en-GB" altLang="en-US" dirty="0"/>
          </a:p>
        </p:txBody>
      </p:sp>
      <p:sp>
        <p:nvSpPr>
          <p:cNvPr id="6" name="Title 5"/>
          <p:cNvSpPr txBox="1">
            <a:spLocks/>
          </p:cNvSpPr>
          <p:nvPr/>
        </p:nvSpPr>
        <p:spPr bwMode="auto">
          <a:xfrm>
            <a:off x="771525" y="684149"/>
            <a:ext cx="77724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r>
              <a:rPr lang="en-US" kern="0" dirty="0" smtClean="0"/>
              <a:t>Related Signaling Indication (Cont.)</a:t>
            </a:r>
            <a:endParaRPr lang="en-US" kern="0" dirty="0"/>
          </a:p>
        </p:txBody>
      </p:sp>
      <p:sp>
        <p:nvSpPr>
          <p:cNvPr id="7" name="文本框 6"/>
          <p:cNvSpPr txBox="1"/>
          <p:nvPr/>
        </p:nvSpPr>
        <p:spPr>
          <a:xfrm>
            <a:off x="1448305" y="4792524"/>
            <a:ext cx="901209" cy="27699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Element ID</a:t>
            </a:r>
            <a:endParaRPr lang="zh-CN" altLang="en-US" dirty="0"/>
          </a:p>
        </p:txBody>
      </p:sp>
      <p:sp>
        <p:nvSpPr>
          <p:cNvPr id="8" name="文本框 7"/>
          <p:cNvSpPr txBox="1"/>
          <p:nvPr/>
        </p:nvSpPr>
        <p:spPr>
          <a:xfrm>
            <a:off x="2349514" y="4792524"/>
            <a:ext cx="622286" cy="27699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Length</a:t>
            </a:r>
            <a:endParaRPr lang="zh-CN" altLang="en-US" dirty="0"/>
          </a:p>
        </p:txBody>
      </p:sp>
      <p:sp>
        <p:nvSpPr>
          <p:cNvPr id="9" name="文本框 8"/>
          <p:cNvSpPr txBox="1"/>
          <p:nvPr/>
        </p:nvSpPr>
        <p:spPr>
          <a:xfrm>
            <a:off x="2971800" y="4792523"/>
            <a:ext cx="2026517" cy="27699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Tentative Association Control</a:t>
            </a:r>
            <a:endParaRPr lang="zh-CN" altLang="en-US" dirty="0"/>
          </a:p>
        </p:txBody>
      </p:sp>
      <p:sp>
        <p:nvSpPr>
          <p:cNvPr id="10" name="文本框 9"/>
          <p:cNvSpPr txBox="1"/>
          <p:nvPr/>
        </p:nvSpPr>
        <p:spPr>
          <a:xfrm>
            <a:off x="5004667" y="4792523"/>
            <a:ext cx="2089033" cy="27699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Tentative Association Lifetime</a:t>
            </a:r>
            <a:endParaRPr lang="zh-CN" altLang="en-US" dirty="0"/>
          </a:p>
        </p:txBody>
      </p:sp>
      <p:sp>
        <p:nvSpPr>
          <p:cNvPr id="13" name="文本框 12"/>
          <p:cNvSpPr txBox="1"/>
          <p:nvPr/>
        </p:nvSpPr>
        <p:spPr>
          <a:xfrm>
            <a:off x="1157901" y="5566894"/>
            <a:ext cx="1780212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zh-CN" dirty="0"/>
              <a:t>Non-AP MLD</a:t>
            </a:r>
            <a:r>
              <a:rPr lang="en-US" altLang="zh-CN" dirty="0" smtClean="0"/>
              <a:t> </a:t>
            </a:r>
            <a:r>
              <a:rPr lang="en-US" altLang="zh-CN" dirty="0"/>
              <a:t>Trigger </a:t>
            </a:r>
            <a:r>
              <a:rPr lang="en-US" altLang="zh-CN" dirty="0" smtClean="0"/>
              <a:t>STA-AP Mapping Notify</a:t>
            </a:r>
            <a:endParaRPr lang="zh-CN" altLang="en-US" dirty="0"/>
          </a:p>
        </p:txBody>
      </p:sp>
      <p:sp>
        <p:nvSpPr>
          <p:cNvPr id="14" name="文本框 13"/>
          <p:cNvSpPr txBox="1"/>
          <p:nvPr/>
        </p:nvSpPr>
        <p:spPr>
          <a:xfrm>
            <a:off x="7228460" y="5566893"/>
            <a:ext cx="762003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Reserved</a:t>
            </a:r>
          </a:p>
          <a:p>
            <a:endParaRPr lang="en-US" altLang="zh-CN" dirty="0" smtClean="0"/>
          </a:p>
        </p:txBody>
      </p:sp>
      <p:sp>
        <p:nvSpPr>
          <p:cNvPr id="15" name="文本框 14"/>
          <p:cNvSpPr txBox="1"/>
          <p:nvPr/>
        </p:nvSpPr>
        <p:spPr>
          <a:xfrm>
            <a:off x="2007353" y="5347234"/>
            <a:ext cx="36420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B0</a:t>
            </a:r>
            <a:endParaRPr lang="zh-CN" altLang="en-US" dirty="0"/>
          </a:p>
        </p:txBody>
      </p:sp>
      <p:sp>
        <p:nvSpPr>
          <p:cNvPr id="16" name="文本框 15"/>
          <p:cNvSpPr txBox="1"/>
          <p:nvPr/>
        </p:nvSpPr>
        <p:spPr>
          <a:xfrm>
            <a:off x="3792786" y="5308849"/>
            <a:ext cx="36420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B1</a:t>
            </a:r>
            <a:endParaRPr lang="zh-CN" altLang="en-US" dirty="0"/>
          </a:p>
        </p:txBody>
      </p:sp>
      <p:sp>
        <p:nvSpPr>
          <p:cNvPr id="19" name="文本框 18"/>
          <p:cNvSpPr txBox="1"/>
          <p:nvPr/>
        </p:nvSpPr>
        <p:spPr>
          <a:xfrm>
            <a:off x="7545094" y="5303079"/>
            <a:ext cx="36420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B7</a:t>
            </a:r>
            <a:endParaRPr lang="zh-CN" altLang="en-US" dirty="0"/>
          </a:p>
        </p:txBody>
      </p:sp>
      <p:cxnSp>
        <p:nvCxnSpPr>
          <p:cNvPr id="21" name="直接连接符 20"/>
          <p:cNvCxnSpPr/>
          <p:nvPr/>
        </p:nvCxnSpPr>
        <p:spPr bwMode="auto">
          <a:xfrm flipH="1">
            <a:off x="1181020" y="5113094"/>
            <a:ext cx="1790781" cy="447992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ysDash"/>
            <a:round/>
            <a:headEnd type="none" w="sm" len="sm"/>
            <a:tailEnd type="none" w="sm" len="sm"/>
          </a:ln>
          <a:effectLst/>
        </p:spPr>
      </p:cxnSp>
      <p:cxnSp>
        <p:nvCxnSpPr>
          <p:cNvPr id="23" name="直接连接符 22"/>
          <p:cNvCxnSpPr/>
          <p:nvPr/>
        </p:nvCxnSpPr>
        <p:spPr bwMode="auto">
          <a:xfrm>
            <a:off x="4998317" y="5074814"/>
            <a:ext cx="2992146" cy="486272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ysDash"/>
            <a:round/>
            <a:headEnd type="none" w="sm" len="sm"/>
            <a:tailEnd type="none" w="sm" len="sm"/>
          </a:ln>
          <a:effectLst/>
        </p:spPr>
      </p:cxnSp>
      <p:sp>
        <p:nvSpPr>
          <p:cNvPr id="18" name="文本框 17"/>
          <p:cNvSpPr txBox="1"/>
          <p:nvPr/>
        </p:nvSpPr>
        <p:spPr>
          <a:xfrm>
            <a:off x="2951456" y="5566894"/>
            <a:ext cx="2230144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zh-CN" dirty="0"/>
              <a:t>Non-AP MLD</a:t>
            </a:r>
            <a:r>
              <a:rPr lang="en-US" altLang="zh-CN" dirty="0" smtClean="0"/>
              <a:t> </a:t>
            </a:r>
            <a:r>
              <a:rPr lang="en-US" altLang="zh-CN" dirty="0"/>
              <a:t>Trigger </a:t>
            </a:r>
            <a:r>
              <a:rPr lang="en-US" altLang="zh-CN" dirty="0" smtClean="0"/>
              <a:t>802.1X Authentication Notify (Optional)</a:t>
            </a:r>
            <a:endParaRPr lang="zh-CN" altLang="en-US" dirty="0"/>
          </a:p>
        </p:txBody>
      </p:sp>
      <p:sp>
        <p:nvSpPr>
          <p:cNvPr id="20" name="文本框 19"/>
          <p:cNvSpPr txBox="1"/>
          <p:nvPr/>
        </p:nvSpPr>
        <p:spPr>
          <a:xfrm>
            <a:off x="5181600" y="5566894"/>
            <a:ext cx="2046860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zh-CN" dirty="0"/>
              <a:t>Non-AP MLD</a:t>
            </a:r>
            <a:r>
              <a:rPr lang="en-US" altLang="zh-CN" dirty="0" smtClean="0"/>
              <a:t> </a:t>
            </a:r>
            <a:r>
              <a:rPr lang="en-US" altLang="zh-CN" dirty="0"/>
              <a:t>Trigger </a:t>
            </a:r>
            <a:r>
              <a:rPr lang="en-US" altLang="zh-CN" dirty="0" smtClean="0"/>
              <a:t>4-way Handshake Notify (Optional)</a:t>
            </a:r>
            <a:endParaRPr lang="zh-CN" altLang="en-US" dirty="0"/>
          </a:p>
        </p:txBody>
      </p:sp>
      <p:sp>
        <p:nvSpPr>
          <p:cNvPr id="22" name="文本框 21"/>
          <p:cNvSpPr txBox="1"/>
          <p:nvPr/>
        </p:nvSpPr>
        <p:spPr>
          <a:xfrm>
            <a:off x="5809873" y="5303079"/>
            <a:ext cx="36420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B2</a:t>
            </a:r>
            <a:endParaRPr lang="zh-CN" altLang="en-US" dirty="0"/>
          </a:p>
        </p:txBody>
      </p:sp>
      <p:sp>
        <p:nvSpPr>
          <p:cNvPr id="24" name="文本框 23"/>
          <p:cNvSpPr txBox="1"/>
          <p:nvPr/>
        </p:nvSpPr>
        <p:spPr>
          <a:xfrm>
            <a:off x="6996579" y="5303079"/>
            <a:ext cx="36420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B3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946762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In this contribution, we describe that how to implement the “Make before Break” scheme [1] under the MLD framework.</a:t>
            </a:r>
          </a:p>
          <a:p>
            <a:pPr lvl="1"/>
            <a:r>
              <a:rPr lang="en-US" altLang="zh-CN" dirty="0" smtClean="0"/>
              <a:t>This scheme can </a:t>
            </a:r>
            <a:r>
              <a:rPr lang="en-US" altLang="zh-CN" b="1" u="sng" dirty="0" smtClean="0">
                <a:solidFill>
                  <a:srgbClr val="00B0F0"/>
                </a:solidFill>
              </a:rPr>
              <a:t>really</a:t>
            </a:r>
            <a:r>
              <a:rPr lang="en-US" altLang="zh-CN" dirty="0" smtClean="0"/>
              <a:t> realize that the data delivery is not interrupted during the roaming by exploiting the multiple radios of non-AP MLD</a:t>
            </a:r>
            <a:endParaRPr lang="en-US" altLang="zh-CN" dirty="0"/>
          </a:p>
          <a:p>
            <a:endParaRPr lang="en-US" altLang="zh-CN" dirty="0" smtClean="0"/>
          </a:p>
          <a:p>
            <a:pPr lvl="1"/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910506" cy="276999"/>
          </a:xfrm>
        </p:spPr>
        <p:txBody>
          <a:bodyPr/>
          <a:lstStyle/>
          <a:p>
            <a:pPr>
              <a:defRPr/>
            </a:pPr>
            <a:r>
              <a:rPr lang="en-US" altLang="en-US" dirty="0" smtClean="0"/>
              <a:t>May2020</a:t>
            </a:r>
            <a:endParaRPr lang="en-GB" alt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Guogang Huang (</a:t>
            </a:r>
            <a:r>
              <a:rPr lang="en-US" altLang="zh-CN" smtClean="0"/>
              <a:t>Huawei</a:t>
            </a:r>
            <a:r>
              <a:rPr lang="en-GB" smtClean="0"/>
              <a:t>)</a:t>
            </a:r>
            <a:endParaRPr lang="en-GB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GB" altLang="en-US" smtClean="0"/>
              <a:t>Slide </a:t>
            </a:r>
            <a:fld id="{6D24465E-2B0A-4D96-BA39-EC98956D452B}" type="slidenum">
              <a:rPr lang="en-GB" altLang="en-US" smtClean="0"/>
              <a:pPr>
                <a:defRPr/>
              </a:pPr>
              <a:t>16</a:t>
            </a:fld>
            <a:endParaRPr lang="en-GB" altLang="en-US" dirty="0"/>
          </a:p>
        </p:txBody>
      </p:sp>
      <p:sp>
        <p:nvSpPr>
          <p:cNvPr id="6" name="Title 5"/>
          <p:cNvSpPr txBox="1">
            <a:spLocks/>
          </p:cNvSpPr>
          <p:nvPr/>
        </p:nvSpPr>
        <p:spPr bwMode="auto">
          <a:xfrm>
            <a:off x="685800" y="685800"/>
            <a:ext cx="77724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r>
              <a:rPr lang="en-US" kern="0" dirty="0" smtClean="0"/>
              <a:t>Summary</a:t>
            </a:r>
            <a:endParaRPr lang="en-US" kern="0" dirty="0"/>
          </a:p>
        </p:txBody>
      </p:sp>
    </p:spTree>
    <p:extLst>
      <p:ext uri="{BB962C8B-B14F-4D97-AF65-F5344CB8AC3E}">
        <p14:creationId xmlns:p14="http://schemas.microsoft.com/office/powerpoint/2010/main" val="1544436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sz="1600" dirty="0" smtClean="0"/>
              <a:t>[1] 11-03-0770-06-frfh-make-before-break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968214" cy="276999"/>
          </a:xfrm>
        </p:spPr>
        <p:txBody>
          <a:bodyPr/>
          <a:lstStyle/>
          <a:p>
            <a:pPr>
              <a:defRPr/>
            </a:pPr>
            <a:r>
              <a:rPr lang="en-US" altLang="en-US" dirty="0" smtClean="0"/>
              <a:t>May 2020</a:t>
            </a:r>
            <a:endParaRPr lang="en-GB" alt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Guogang Huang (</a:t>
            </a:r>
            <a:r>
              <a:rPr lang="en-US" altLang="zh-CN" smtClean="0"/>
              <a:t>Huawei</a:t>
            </a:r>
            <a:r>
              <a:rPr lang="en-GB" smtClean="0"/>
              <a:t>)</a:t>
            </a:r>
            <a:endParaRPr lang="en-GB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GB" altLang="en-US" smtClean="0"/>
              <a:t>Slide </a:t>
            </a:r>
            <a:fld id="{6D24465E-2B0A-4D96-BA39-EC98956D452B}" type="slidenum">
              <a:rPr lang="en-GB" altLang="en-US" smtClean="0"/>
              <a:pPr>
                <a:defRPr/>
              </a:pPr>
              <a:t>17</a:t>
            </a:fld>
            <a:endParaRPr lang="en-GB" altLang="en-US" dirty="0"/>
          </a:p>
        </p:txBody>
      </p:sp>
      <p:sp>
        <p:nvSpPr>
          <p:cNvPr id="6" name="标题 5"/>
          <p:cNvSpPr txBox="1">
            <a:spLocks/>
          </p:cNvSpPr>
          <p:nvPr/>
        </p:nvSpPr>
        <p:spPr bwMode="auto">
          <a:xfrm>
            <a:off x="685800" y="685800"/>
            <a:ext cx="77724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r>
              <a:rPr lang="en-US" kern="0" dirty="0" smtClean="0"/>
              <a:t>Reference</a:t>
            </a:r>
            <a:endParaRPr lang="en-US" kern="0" dirty="0"/>
          </a:p>
        </p:txBody>
      </p:sp>
    </p:spTree>
    <p:extLst>
      <p:ext uri="{BB962C8B-B14F-4D97-AF65-F5344CB8AC3E}">
        <p14:creationId xmlns:p14="http://schemas.microsoft.com/office/powerpoint/2010/main" val="2316097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Do you support to standardize tentative (re)association scheme for the non-AP MLD?</a:t>
            </a:r>
            <a:endParaRPr lang="en-US" altLang="zh-CN" dirty="0"/>
          </a:p>
          <a:p>
            <a:pPr lvl="1"/>
            <a:endParaRPr lang="en-US" altLang="zh-CN" dirty="0"/>
          </a:p>
          <a:p>
            <a:pPr lvl="1"/>
            <a:r>
              <a:rPr lang="en-US" altLang="zh-CN" dirty="0" smtClean="0"/>
              <a:t>Y</a:t>
            </a:r>
          </a:p>
          <a:p>
            <a:pPr lvl="1"/>
            <a:r>
              <a:rPr lang="en-US" altLang="zh-CN" dirty="0" smtClean="0"/>
              <a:t>N</a:t>
            </a:r>
          </a:p>
          <a:p>
            <a:pPr lvl="1"/>
            <a:r>
              <a:rPr lang="en-US" altLang="zh-CN" dirty="0"/>
              <a:t>A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968214" cy="276999"/>
          </a:xfrm>
        </p:spPr>
        <p:txBody>
          <a:bodyPr/>
          <a:lstStyle/>
          <a:p>
            <a:pPr>
              <a:defRPr/>
            </a:pPr>
            <a:r>
              <a:rPr lang="en-US" altLang="en-US" dirty="0" smtClean="0"/>
              <a:t>May 2020</a:t>
            </a:r>
            <a:endParaRPr lang="en-GB" alt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Guogang Huang (</a:t>
            </a:r>
            <a:r>
              <a:rPr lang="en-US" altLang="zh-CN" smtClean="0"/>
              <a:t>Huawei</a:t>
            </a:r>
            <a:r>
              <a:rPr lang="en-GB" smtClean="0"/>
              <a:t>)</a:t>
            </a:r>
            <a:endParaRPr lang="en-GB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GB" altLang="en-US" smtClean="0"/>
              <a:t>Slide </a:t>
            </a:r>
            <a:fld id="{6D24465E-2B0A-4D96-BA39-EC98956D452B}" type="slidenum">
              <a:rPr lang="en-GB" altLang="en-US" smtClean="0"/>
              <a:pPr>
                <a:defRPr/>
              </a:pPr>
              <a:t>18</a:t>
            </a:fld>
            <a:endParaRPr lang="en-GB" altLang="en-US" dirty="0"/>
          </a:p>
        </p:txBody>
      </p:sp>
      <p:sp>
        <p:nvSpPr>
          <p:cNvPr id="6" name="标题 5"/>
          <p:cNvSpPr txBox="1">
            <a:spLocks/>
          </p:cNvSpPr>
          <p:nvPr/>
        </p:nvSpPr>
        <p:spPr bwMode="auto">
          <a:xfrm>
            <a:off x="685800" y="685800"/>
            <a:ext cx="77724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r>
              <a:rPr lang="en-US" kern="0" dirty="0" smtClean="0"/>
              <a:t>Straw Poll 1</a:t>
            </a:r>
            <a:endParaRPr lang="en-US" kern="0" dirty="0"/>
          </a:p>
        </p:txBody>
      </p:sp>
    </p:spTree>
    <p:extLst>
      <p:ext uri="{BB962C8B-B14F-4D97-AF65-F5344CB8AC3E}">
        <p14:creationId xmlns:p14="http://schemas.microsoft.com/office/powerpoint/2010/main" val="304820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sz="2000" b="0" i="1" dirty="0"/>
              <a:t>IEEE 802.16 Spec.-2016. A single IEEE 802.1X Port maps to one association, and each association maps to an IEEE 802.1X Port. Each association between a pair of STAs creates a unique pair of IEEE 802.1X Ports, and authentication takes place relative to those ports alone</a:t>
            </a:r>
            <a:r>
              <a:rPr lang="en-US" altLang="zh-CN" sz="2000" b="0" i="1" dirty="0" smtClean="0"/>
              <a:t>.</a:t>
            </a:r>
          </a:p>
          <a:p>
            <a:r>
              <a:rPr lang="en-US" altLang="zh-CN" sz="2000" b="0" i="1" dirty="0"/>
              <a:t>An IEEE 802.1X Port consists of </a:t>
            </a:r>
            <a:r>
              <a:rPr lang="en-US" altLang="zh-CN" sz="2000" b="0" i="1" dirty="0" smtClean="0"/>
              <a:t>an IEEE </a:t>
            </a:r>
            <a:r>
              <a:rPr lang="en-US" altLang="zh-CN" sz="2000" b="0" i="1" dirty="0"/>
              <a:t>802.1X Controlled Port and an IEEE 802.1X Uncontrolled Port</a:t>
            </a:r>
            <a:r>
              <a:rPr lang="en-US" altLang="zh-CN" sz="2000" b="0" i="1" dirty="0" smtClean="0"/>
              <a:t>.</a:t>
            </a:r>
          </a:p>
          <a:p>
            <a:pPr lvl="1"/>
            <a:r>
              <a:rPr lang="en-US" altLang="zh-CN" sz="1600" i="1" u="sng" dirty="0"/>
              <a:t>The IEEE 802.1X Controlled Port </a:t>
            </a:r>
            <a:r>
              <a:rPr lang="en-US" altLang="zh-CN" sz="1600" i="1" u="sng" dirty="0" smtClean="0"/>
              <a:t>is blocked </a:t>
            </a:r>
            <a:r>
              <a:rPr lang="en-US" altLang="zh-CN" sz="1600" i="1" u="sng" dirty="0"/>
              <a:t>from passing general data traffic between two STAs until an IEEE 802.1X authentication </a:t>
            </a:r>
            <a:r>
              <a:rPr lang="en-US" altLang="zh-CN" sz="1600" i="1" u="sng" dirty="0" smtClean="0"/>
              <a:t>procedure completes </a:t>
            </a:r>
            <a:r>
              <a:rPr lang="en-US" altLang="zh-CN" sz="1600" i="1" u="sng" dirty="0"/>
              <a:t>successfully over the IEEE 802.1X Uncontrolled Port</a:t>
            </a:r>
            <a:r>
              <a:rPr lang="en-US" altLang="zh-CN" sz="1600" i="1" u="sng" dirty="0" smtClean="0"/>
              <a:t>.</a:t>
            </a:r>
            <a:endParaRPr lang="en-US" altLang="zh-CN" sz="1600" b="0" i="1" u="sng" dirty="0" smtClean="0"/>
          </a:p>
          <a:p>
            <a:r>
              <a:rPr lang="en-US" altLang="zh-CN" sz="2000" b="0" i="1" dirty="0"/>
              <a:t>Within IEEE </a:t>
            </a:r>
            <a:r>
              <a:rPr lang="en-US" altLang="zh-CN" sz="2000" b="0" i="1" dirty="0" err="1"/>
              <a:t>Std</a:t>
            </a:r>
            <a:r>
              <a:rPr lang="en-US" altLang="zh-CN" sz="2000" b="0" i="1" dirty="0"/>
              <a:t> 802.11, EAPOL PDUs are carried as MSDUs within one or more </a:t>
            </a:r>
            <a:r>
              <a:rPr lang="en-US" altLang="zh-CN" sz="2000" b="0" i="1" u="sng" dirty="0"/>
              <a:t>Data frames</a:t>
            </a:r>
          </a:p>
          <a:p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May 2020</a:t>
            </a:r>
            <a:endParaRPr lang="en-GB" alt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Guogang Huang (</a:t>
            </a:r>
            <a:r>
              <a:rPr lang="en-US" altLang="zh-CN" smtClean="0"/>
              <a:t>Huawei</a:t>
            </a:r>
            <a:r>
              <a:rPr lang="en-GB" smtClean="0"/>
              <a:t>)</a:t>
            </a:r>
            <a:endParaRPr lang="en-GB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GB" altLang="en-US" smtClean="0"/>
              <a:t>Slide </a:t>
            </a:r>
            <a:fld id="{6D24465E-2B0A-4D96-BA39-EC98956D452B}" type="slidenum">
              <a:rPr lang="en-GB" altLang="en-US" smtClean="0"/>
              <a:pPr>
                <a:defRPr/>
              </a:pPr>
              <a:t>19</a:t>
            </a:fld>
            <a:endParaRPr lang="en-GB" altLang="en-US" dirty="0"/>
          </a:p>
        </p:txBody>
      </p:sp>
      <p:sp>
        <p:nvSpPr>
          <p:cNvPr id="6" name="标题 5"/>
          <p:cNvSpPr txBox="1">
            <a:spLocks/>
          </p:cNvSpPr>
          <p:nvPr/>
        </p:nvSpPr>
        <p:spPr bwMode="auto">
          <a:xfrm>
            <a:off x="685800" y="685800"/>
            <a:ext cx="77724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r>
              <a:rPr lang="en-US" kern="0" dirty="0" smtClean="0"/>
              <a:t>Annex 802.1X Authentication</a:t>
            </a:r>
            <a:endParaRPr lang="en-US" kern="0" dirty="0"/>
          </a:p>
        </p:txBody>
      </p:sp>
    </p:spTree>
    <p:extLst>
      <p:ext uri="{BB962C8B-B14F-4D97-AF65-F5344CB8AC3E}">
        <p14:creationId xmlns:p14="http://schemas.microsoft.com/office/powerpoint/2010/main" val="2975874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692794" y="1600200"/>
            <a:ext cx="7926387" cy="4800600"/>
          </a:xfrm>
        </p:spPr>
        <p:txBody>
          <a:bodyPr/>
          <a:lstStyle/>
          <a:p>
            <a:r>
              <a:rPr lang="en-US" altLang="zh-CN" sz="2000" dirty="0" smtClean="0"/>
              <a:t>For a STA with one single radio, the data delivery will be interrupted during a roaming until the re-association with a new AP is completely finished</a:t>
            </a:r>
          </a:p>
          <a:p>
            <a:r>
              <a:rPr lang="en-US" altLang="zh-CN" sz="2000" dirty="0" smtClean="0"/>
              <a:t>Contribution [1] first proposed the “Make Before Break” concept to reduce the gap in data delivery during a roaming in 2003</a:t>
            </a:r>
          </a:p>
          <a:p>
            <a:pPr lvl="1"/>
            <a:r>
              <a:rPr lang="en-US" altLang="zh-CN" sz="1800" dirty="0" smtClean="0"/>
              <a:t>Exploit the power save mechanism to communicate to both old AP and new AP on the different channels</a:t>
            </a:r>
          </a:p>
          <a:p>
            <a:r>
              <a:rPr lang="en-US" altLang="zh-CN" sz="2200" dirty="0" smtClean="0"/>
              <a:t>Considering </a:t>
            </a:r>
            <a:r>
              <a:rPr lang="en-US" altLang="zh-CN" sz="2200" b="1" u="sng" dirty="0" smtClean="0">
                <a:solidFill>
                  <a:srgbClr val="00B0F0"/>
                </a:solidFill>
              </a:rPr>
              <a:t>the fact of inter-frequency deployment </a:t>
            </a:r>
            <a:r>
              <a:rPr lang="en-US" altLang="zh-CN" sz="2200" dirty="0" smtClean="0"/>
              <a:t>and</a:t>
            </a:r>
            <a:r>
              <a:rPr lang="en-US" altLang="zh-CN" sz="2200" dirty="0" smtClean="0">
                <a:solidFill>
                  <a:srgbClr val="00B0F0"/>
                </a:solidFill>
              </a:rPr>
              <a:t> </a:t>
            </a:r>
            <a:r>
              <a:rPr lang="en-US" altLang="zh-CN" sz="2200" b="1" u="sng" dirty="0" smtClean="0">
                <a:solidFill>
                  <a:srgbClr val="00B0F0"/>
                </a:solidFill>
              </a:rPr>
              <a:t>the limitation of only one single radio</a:t>
            </a:r>
            <a:r>
              <a:rPr lang="en-US" altLang="zh-CN" sz="2200" dirty="0" smtClean="0"/>
              <a:t>, the data delivery will be still interrupted during the tentative association with the new AP on a different channel</a:t>
            </a:r>
          </a:p>
          <a:p>
            <a:pPr lvl="1"/>
            <a:endParaRPr lang="en-US" altLang="zh-CN" sz="1800" dirty="0" smtClean="0"/>
          </a:p>
          <a:p>
            <a:r>
              <a:rPr lang="en-US" altLang="zh-CN" sz="2000" dirty="0" smtClean="0"/>
              <a:t>This contribution will address how to implement the “Make Before Break” scheme under the MLD framework</a:t>
            </a:r>
            <a:endParaRPr lang="zh-CN" altLang="en-US" sz="2000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968214" cy="276999"/>
          </a:xfrm>
        </p:spPr>
        <p:txBody>
          <a:bodyPr/>
          <a:lstStyle/>
          <a:p>
            <a:pPr>
              <a:defRPr/>
            </a:pPr>
            <a:r>
              <a:rPr lang="en-US" altLang="en-US" dirty="0" smtClean="0"/>
              <a:t>May 2020</a:t>
            </a:r>
            <a:endParaRPr lang="en-GB" alt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Guogang Huang (</a:t>
            </a:r>
            <a:r>
              <a:rPr lang="en-US" altLang="zh-CN" smtClean="0"/>
              <a:t>Huawei</a:t>
            </a:r>
            <a:r>
              <a:rPr lang="en-GB" smtClean="0"/>
              <a:t>)</a:t>
            </a:r>
            <a:endParaRPr lang="en-GB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GB" altLang="en-US" smtClean="0"/>
              <a:t>Slide </a:t>
            </a:r>
            <a:fld id="{6D24465E-2B0A-4D96-BA39-EC98956D452B}" type="slidenum">
              <a:rPr lang="en-GB" altLang="en-US" smtClean="0"/>
              <a:pPr>
                <a:defRPr/>
              </a:pPr>
              <a:t>2</a:t>
            </a:fld>
            <a:endParaRPr lang="en-GB" altLang="en-US" dirty="0"/>
          </a:p>
        </p:txBody>
      </p:sp>
      <p:sp>
        <p:nvSpPr>
          <p:cNvPr id="6" name="Title 5"/>
          <p:cNvSpPr txBox="1">
            <a:spLocks/>
          </p:cNvSpPr>
          <p:nvPr/>
        </p:nvSpPr>
        <p:spPr bwMode="auto">
          <a:xfrm>
            <a:off x="771525" y="684149"/>
            <a:ext cx="77724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r>
              <a:rPr lang="en-US" kern="0" dirty="0" smtClean="0"/>
              <a:t>Introduction</a:t>
            </a:r>
            <a:endParaRPr lang="en-US" kern="0" dirty="0"/>
          </a:p>
        </p:txBody>
      </p:sp>
    </p:spTree>
    <p:extLst>
      <p:ext uri="{BB962C8B-B14F-4D97-AF65-F5344CB8AC3E}">
        <p14:creationId xmlns:p14="http://schemas.microsoft.com/office/powerpoint/2010/main" val="3773510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533400" y="1462248"/>
            <a:ext cx="4076700" cy="4938552"/>
          </a:xfrm>
        </p:spPr>
        <p:txBody>
          <a:bodyPr/>
          <a:lstStyle/>
          <a:p>
            <a:r>
              <a:rPr lang="en-US" altLang="zh-CN" sz="2000" dirty="0" smtClean="0"/>
              <a:t>Necessary Actions before data transfer</a:t>
            </a:r>
          </a:p>
          <a:p>
            <a:pPr lvl="1"/>
            <a:r>
              <a:rPr lang="en-US" altLang="zh-CN" sz="1600" dirty="0" smtClean="0"/>
              <a:t>802.11 open system authentication</a:t>
            </a:r>
          </a:p>
          <a:p>
            <a:pPr lvl="1"/>
            <a:r>
              <a:rPr lang="en-US" altLang="zh-CN" sz="1600" dirty="0" smtClean="0"/>
              <a:t>Exchange Association Request/Response frames</a:t>
            </a:r>
          </a:p>
          <a:p>
            <a:pPr lvl="1"/>
            <a:r>
              <a:rPr lang="en-US" altLang="zh-CN" sz="1600" dirty="0" smtClean="0"/>
              <a:t>802.1X authentication if needed</a:t>
            </a:r>
          </a:p>
          <a:p>
            <a:pPr lvl="2"/>
            <a:r>
              <a:rPr lang="en-US" altLang="zh-CN" sz="1400" dirty="0" smtClean="0"/>
              <a:t>Derived PMK</a:t>
            </a:r>
          </a:p>
          <a:p>
            <a:pPr lvl="1"/>
            <a:r>
              <a:rPr lang="en-US" altLang="zh-CN" sz="1600" dirty="0" smtClean="0"/>
              <a:t>4-way handshake </a:t>
            </a:r>
            <a:r>
              <a:rPr lang="en-US" altLang="zh-CN" sz="1400" dirty="0"/>
              <a:t>if </a:t>
            </a:r>
            <a:r>
              <a:rPr lang="en-US" altLang="zh-CN" sz="1400" dirty="0" smtClean="0"/>
              <a:t>needed</a:t>
            </a:r>
          </a:p>
          <a:p>
            <a:pPr lvl="2"/>
            <a:r>
              <a:rPr lang="en-US" altLang="zh-CN" sz="1200" dirty="0" smtClean="0"/>
              <a:t>Derived PTK and GTK</a:t>
            </a:r>
            <a:endParaRPr lang="en-US" altLang="zh-CN" sz="1200" dirty="0"/>
          </a:p>
          <a:p>
            <a:pPr lvl="1"/>
            <a:endParaRPr lang="zh-CN" altLang="en-US" sz="1400" dirty="0"/>
          </a:p>
          <a:p>
            <a:pPr lvl="1"/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968214" cy="276999"/>
          </a:xfrm>
        </p:spPr>
        <p:txBody>
          <a:bodyPr/>
          <a:lstStyle/>
          <a:p>
            <a:pPr>
              <a:defRPr/>
            </a:pPr>
            <a:r>
              <a:rPr lang="en-US" altLang="en-US" dirty="0" smtClean="0"/>
              <a:t>May 2020</a:t>
            </a:r>
            <a:endParaRPr lang="en-GB" alt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Guogang Huang (</a:t>
            </a:r>
            <a:r>
              <a:rPr lang="en-US" altLang="zh-CN" smtClean="0"/>
              <a:t>Huawei</a:t>
            </a:r>
            <a:r>
              <a:rPr lang="en-GB" smtClean="0"/>
              <a:t>)</a:t>
            </a:r>
            <a:endParaRPr lang="en-GB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GB" altLang="en-US" smtClean="0"/>
              <a:t>Slide </a:t>
            </a:r>
            <a:fld id="{6D24465E-2B0A-4D96-BA39-EC98956D452B}" type="slidenum">
              <a:rPr lang="en-GB" altLang="en-US" smtClean="0"/>
              <a:pPr>
                <a:defRPr/>
              </a:pPr>
              <a:t>3</a:t>
            </a:fld>
            <a:endParaRPr lang="en-GB" altLang="en-US" dirty="0"/>
          </a:p>
        </p:txBody>
      </p:sp>
      <p:sp>
        <p:nvSpPr>
          <p:cNvPr id="6" name="Title 5"/>
          <p:cNvSpPr txBox="1">
            <a:spLocks/>
          </p:cNvSpPr>
          <p:nvPr/>
        </p:nvSpPr>
        <p:spPr bwMode="auto">
          <a:xfrm>
            <a:off x="771525" y="684149"/>
            <a:ext cx="7772400" cy="6112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r>
              <a:rPr lang="en-US" kern="0" dirty="0" smtClean="0"/>
              <a:t>Recap-Association Operation</a:t>
            </a:r>
            <a:endParaRPr lang="en-US" kern="0" dirty="0"/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10100" y="1197566"/>
            <a:ext cx="4305420" cy="5203234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4953000" y="4114800"/>
            <a:ext cx="61908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(PMK)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200450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684212" y="1989138"/>
            <a:ext cx="8002587" cy="4114800"/>
          </a:xfrm>
        </p:spPr>
        <p:txBody>
          <a:bodyPr/>
          <a:lstStyle/>
          <a:p>
            <a:r>
              <a:rPr lang="en-US" altLang="zh-CN" i="1" dirty="0"/>
              <a:t>802.11 Spec-2016. At any given instant, a STA is associated with no more than one AP. This allows the DS to determine a unique answer to the question, “</a:t>
            </a:r>
            <a:r>
              <a:rPr lang="en-US" altLang="zh-CN" b="1" i="1" u="sng" dirty="0">
                <a:solidFill>
                  <a:srgbClr val="00B0F0"/>
                </a:solidFill>
              </a:rPr>
              <a:t>Which AP is serving STA X?</a:t>
            </a:r>
            <a:r>
              <a:rPr lang="en-US" altLang="zh-CN" i="1" dirty="0"/>
              <a:t>” Once an association is completed, a STA can make full use of a DS (via the AP) to communicate.</a:t>
            </a:r>
          </a:p>
          <a:p>
            <a:r>
              <a:rPr lang="en-GB" altLang="zh-CN" dirty="0"/>
              <a:t>DS-STA-</a:t>
            </a:r>
            <a:r>
              <a:rPr lang="en-GB" altLang="zh-CN" dirty="0" err="1"/>
              <a:t>NOTIFY.request</a:t>
            </a:r>
            <a:r>
              <a:rPr lang="en-GB" altLang="zh-CN" dirty="0"/>
              <a:t> primitive</a:t>
            </a:r>
          </a:p>
          <a:p>
            <a:pPr lvl="1"/>
            <a:r>
              <a:rPr lang="en-GB" altLang="zh-CN" sz="1600" dirty="0"/>
              <a:t>Update STA-AP Mapping info</a:t>
            </a:r>
            <a:endParaRPr lang="en-US" altLang="zh-CN" sz="1600" dirty="0"/>
          </a:p>
          <a:p>
            <a:r>
              <a:rPr lang="en-US" altLang="zh-CN" dirty="0"/>
              <a:t>When to send </a:t>
            </a:r>
            <a:r>
              <a:rPr lang="en-GB" altLang="zh-CN" dirty="0"/>
              <a:t>DS-STA-</a:t>
            </a:r>
            <a:r>
              <a:rPr lang="en-GB" altLang="zh-CN" dirty="0" err="1"/>
              <a:t>NOTIFY.request</a:t>
            </a:r>
            <a:r>
              <a:rPr lang="en-GB" altLang="zh-CN" dirty="0"/>
              <a:t> primitive to the DS is not specifically defined in the current Spec. </a:t>
            </a:r>
          </a:p>
          <a:p>
            <a:pPr lvl="1"/>
            <a:r>
              <a:rPr lang="en-GB" altLang="zh-CN" sz="1600" dirty="0"/>
              <a:t>The reason may be that </a:t>
            </a:r>
            <a:r>
              <a:rPr lang="en-US" altLang="zh-CN" sz="1600" dirty="0"/>
              <a:t>it doesn’t matter for the single-radio client</a:t>
            </a:r>
            <a:r>
              <a:rPr lang="en-GB" altLang="zh-CN" sz="1600" dirty="0"/>
              <a:t> </a:t>
            </a:r>
            <a:endParaRPr lang="zh-CN" altLang="en-US" sz="1600" dirty="0"/>
          </a:p>
          <a:p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May 2020</a:t>
            </a:r>
            <a:endParaRPr lang="en-GB" alt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Guogang Huang (</a:t>
            </a:r>
            <a:r>
              <a:rPr lang="en-US" altLang="zh-CN" smtClean="0"/>
              <a:t>Huawei</a:t>
            </a:r>
            <a:r>
              <a:rPr lang="en-GB" smtClean="0"/>
              <a:t>)</a:t>
            </a:r>
            <a:endParaRPr lang="en-GB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GB" altLang="en-US" smtClean="0"/>
              <a:t>Slide </a:t>
            </a:r>
            <a:fld id="{6D24465E-2B0A-4D96-BA39-EC98956D452B}" type="slidenum">
              <a:rPr lang="en-GB" altLang="en-US" smtClean="0"/>
              <a:pPr>
                <a:defRPr/>
              </a:pPr>
              <a:t>4</a:t>
            </a:fld>
            <a:endParaRPr lang="en-GB" altLang="en-US" dirty="0"/>
          </a:p>
        </p:txBody>
      </p:sp>
      <p:sp>
        <p:nvSpPr>
          <p:cNvPr id="6" name="Title 5"/>
          <p:cNvSpPr txBox="1">
            <a:spLocks/>
          </p:cNvSpPr>
          <p:nvPr/>
        </p:nvSpPr>
        <p:spPr bwMode="auto">
          <a:xfrm>
            <a:off x="771525" y="886524"/>
            <a:ext cx="7772400" cy="6112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r>
              <a:rPr lang="en-US" kern="0" dirty="0" smtClean="0"/>
              <a:t>Recap-Association </a:t>
            </a:r>
            <a:r>
              <a:rPr lang="en-US" altLang="zh-CN" kern="0" dirty="0" smtClean="0"/>
              <a:t>Operation</a:t>
            </a:r>
            <a:endParaRPr lang="en-US" kern="0" dirty="0"/>
          </a:p>
        </p:txBody>
      </p:sp>
    </p:spTree>
    <p:extLst>
      <p:ext uri="{BB962C8B-B14F-4D97-AF65-F5344CB8AC3E}">
        <p14:creationId xmlns:p14="http://schemas.microsoft.com/office/powerpoint/2010/main" val="1180337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May 2020</a:t>
            </a:r>
            <a:endParaRPr lang="en-GB" alt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Guogang Huang (</a:t>
            </a:r>
            <a:r>
              <a:rPr lang="en-US" altLang="zh-CN" smtClean="0"/>
              <a:t>Huawei</a:t>
            </a:r>
            <a:r>
              <a:rPr lang="en-GB" smtClean="0"/>
              <a:t>)</a:t>
            </a:r>
            <a:endParaRPr lang="en-GB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GB" altLang="en-US" smtClean="0"/>
              <a:t>Slide </a:t>
            </a:r>
            <a:fld id="{6D24465E-2B0A-4D96-BA39-EC98956D452B}" type="slidenum">
              <a:rPr lang="en-GB" altLang="en-US" smtClean="0"/>
              <a:pPr>
                <a:defRPr/>
              </a:pPr>
              <a:t>5</a:t>
            </a:fld>
            <a:endParaRPr lang="en-GB" altLang="en-US" dirty="0"/>
          </a:p>
        </p:txBody>
      </p:sp>
      <p:sp>
        <p:nvSpPr>
          <p:cNvPr id="6" name="Title 5"/>
          <p:cNvSpPr txBox="1">
            <a:spLocks/>
          </p:cNvSpPr>
          <p:nvPr/>
        </p:nvSpPr>
        <p:spPr bwMode="auto">
          <a:xfrm>
            <a:off x="771525" y="684149"/>
            <a:ext cx="77724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r>
              <a:rPr lang="en-US" kern="0" dirty="0" smtClean="0"/>
              <a:t>Recap-</a:t>
            </a:r>
            <a:r>
              <a:rPr lang="en-US" altLang="zh-CN" dirty="0"/>
              <a:t>Fast BSS </a:t>
            </a:r>
            <a:r>
              <a:rPr lang="en-US" altLang="zh-CN" dirty="0" smtClean="0"/>
              <a:t>Transition</a:t>
            </a:r>
            <a:endParaRPr lang="zh-CN" altLang="en-US" dirty="0"/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00200" y="1981200"/>
            <a:ext cx="5179644" cy="4032058"/>
          </a:xfrm>
          <a:prstGeom prst="rect">
            <a:avLst/>
          </a:prstGeom>
        </p:spPr>
      </p:pic>
      <p:sp>
        <p:nvSpPr>
          <p:cNvPr id="11" name="文本框 10"/>
          <p:cNvSpPr txBox="1"/>
          <p:nvPr/>
        </p:nvSpPr>
        <p:spPr>
          <a:xfrm>
            <a:off x="369520" y="4045666"/>
            <a:ext cx="136546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altLang="zh-CN" dirty="0" smtClean="0">
                <a:solidFill>
                  <a:srgbClr val="00B0F0"/>
                </a:solidFill>
              </a:rPr>
              <a:t>The data delivery is interrupted during this period. </a:t>
            </a:r>
            <a:endParaRPr lang="zh-CN" altLang="en-US" dirty="0">
              <a:solidFill>
                <a:srgbClr val="00B0F0"/>
              </a:solidFill>
            </a:endParaRPr>
          </a:p>
        </p:txBody>
      </p:sp>
      <p:sp>
        <p:nvSpPr>
          <p:cNvPr id="2" name="左大括号 1"/>
          <p:cNvSpPr/>
          <p:nvPr/>
        </p:nvSpPr>
        <p:spPr bwMode="auto">
          <a:xfrm>
            <a:off x="1869770" y="3583051"/>
            <a:ext cx="155448" cy="1524000"/>
          </a:xfrm>
          <a:prstGeom prst="leftBrac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cxnSp>
        <p:nvCxnSpPr>
          <p:cNvPr id="8" name="直接连接符 7"/>
          <p:cNvCxnSpPr/>
          <p:nvPr/>
        </p:nvCxnSpPr>
        <p:spPr bwMode="auto">
          <a:xfrm>
            <a:off x="7965770" y="2440051"/>
            <a:ext cx="0" cy="320040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sp>
        <p:nvSpPr>
          <p:cNvPr id="12" name="文本框 11"/>
          <p:cNvSpPr txBox="1"/>
          <p:nvPr/>
        </p:nvSpPr>
        <p:spPr>
          <a:xfrm>
            <a:off x="7620515" y="2163052"/>
            <a:ext cx="63671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AC/AS</a:t>
            </a:r>
            <a:endParaRPr lang="zh-CN" altLang="en-US" dirty="0"/>
          </a:p>
        </p:txBody>
      </p:sp>
      <p:sp>
        <p:nvSpPr>
          <p:cNvPr id="14" name="文本框 13"/>
          <p:cNvSpPr txBox="1"/>
          <p:nvPr/>
        </p:nvSpPr>
        <p:spPr>
          <a:xfrm>
            <a:off x="6293366" y="3994865"/>
            <a:ext cx="170481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smtClean="0"/>
              <a:t>Maybe need to go to AC/AS to inquire PMKID info</a:t>
            </a:r>
            <a:endParaRPr lang="zh-CN" altLang="en-US" dirty="0"/>
          </a:p>
        </p:txBody>
      </p:sp>
      <p:sp>
        <p:nvSpPr>
          <p:cNvPr id="16" name="椭圆 15"/>
          <p:cNvSpPr/>
          <p:nvPr/>
        </p:nvSpPr>
        <p:spPr bwMode="auto">
          <a:xfrm>
            <a:off x="6166717" y="3605861"/>
            <a:ext cx="2066925" cy="1424341"/>
          </a:xfrm>
          <a:prstGeom prst="ellipse">
            <a:avLst/>
          </a:prstGeom>
          <a:noFill/>
          <a:ln w="12700" cap="flat" cmpd="sng" algn="ctr">
            <a:solidFill>
              <a:schemeClr val="tx1"/>
            </a:solidFill>
            <a:prstDash val="dashDot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68415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Main Idea</a:t>
            </a:r>
          </a:p>
          <a:p>
            <a:pPr lvl="1"/>
            <a:r>
              <a:rPr lang="en-GB" altLang="zh-CN" dirty="0" smtClean="0"/>
              <a:t>In </a:t>
            </a:r>
            <a:r>
              <a:rPr lang="en-GB" altLang="zh-CN" dirty="0"/>
              <a:t>order to </a:t>
            </a:r>
            <a:r>
              <a:rPr lang="en-GB" altLang="zh-CN" dirty="0" smtClean="0"/>
              <a:t>minimize </a:t>
            </a:r>
            <a:r>
              <a:rPr lang="en-GB" altLang="zh-CN" dirty="0"/>
              <a:t>or eliminate any gap in data connectivity while roaming, it is proposed to let a STA make a partial connection with a new AP without dropping the connection with the old AP.  </a:t>
            </a:r>
            <a:endParaRPr lang="en-GB" altLang="zh-CN" dirty="0" smtClean="0"/>
          </a:p>
          <a:p>
            <a:pPr lvl="1"/>
            <a:r>
              <a:rPr lang="en-GB" altLang="zh-CN" dirty="0" smtClean="0"/>
              <a:t>Then the </a:t>
            </a:r>
            <a:r>
              <a:rPr lang="en-GB" altLang="zh-CN" dirty="0"/>
              <a:t>STA can </a:t>
            </a:r>
            <a:r>
              <a:rPr lang="en-GB" altLang="zh-CN" dirty="0" smtClean="0"/>
              <a:t>negotiate </a:t>
            </a:r>
            <a:r>
              <a:rPr lang="en-GB" altLang="zh-CN" dirty="0"/>
              <a:t>with the new </a:t>
            </a:r>
            <a:r>
              <a:rPr lang="en-GB" altLang="zh-CN" dirty="0" smtClean="0"/>
              <a:t>AP to </a:t>
            </a:r>
            <a:r>
              <a:rPr lang="en-GB" altLang="zh-CN" dirty="0"/>
              <a:t>set up the correct conditions for data connectivity, </a:t>
            </a:r>
            <a:r>
              <a:rPr lang="en-GB" altLang="zh-CN" b="1" u="sng" dirty="0">
                <a:solidFill>
                  <a:srgbClr val="00B0F0"/>
                </a:solidFill>
              </a:rPr>
              <a:t>while still using the old AP for data connectivity</a:t>
            </a:r>
            <a:r>
              <a:rPr lang="en-GB" altLang="zh-CN" dirty="0"/>
              <a:t>. </a:t>
            </a:r>
            <a:endParaRPr lang="en-GB" altLang="zh-CN" dirty="0" smtClean="0"/>
          </a:p>
          <a:p>
            <a:pPr lvl="1"/>
            <a:r>
              <a:rPr lang="en-GB" altLang="zh-CN" dirty="0" smtClean="0"/>
              <a:t> </a:t>
            </a:r>
            <a:r>
              <a:rPr lang="en-GB" altLang="zh-CN" dirty="0"/>
              <a:t>Once the correct conditions are set up, </a:t>
            </a:r>
            <a:r>
              <a:rPr lang="en-US" altLang="zh-CN" dirty="0" smtClean="0"/>
              <a:t>the new AP will trigger DS-STA-</a:t>
            </a:r>
            <a:r>
              <a:rPr lang="en-US" altLang="zh-CN" dirty="0" err="1" smtClean="0"/>
              <a:t>Notify.request</a:t>
            </a:r>
            <a:r>
              <a:rPr lang="en-US" altLang="zh-CN" dirty="0" smtClean="0"/>
              <a:t> to update STA-AP mapping info. </a:t>
            </a:r>
            <a:r>
              <a:rPr lang="en-GB" altLang="zh-CN" dirty="0"/>
              <a:t>T</a:t>
            </a:r>
            <a:r>
              <a:rPr lang="en-GB" altLang="zh-CN" dirty="0" smtClean="0"/>
              <a:t>he </a:t>
            </a:r>
            <a:r>
              <a:rPr lang="en-GB" altLang="zh-CN" dirty="0"/>
              <a:t>STA can then break the connection with the old AP, </a:t>
            </a:r>
            <a:r>
              <a:rPr lang="en-GB" altLang="zh-CN" dirty="0" smtClean="0"/>
              <a:t>and the new AP </a:t>
            </a:r>
            <a:r>
              <a:rPr lang="en-GB" altLang="zh-CN" b="1" u="sng" dirty="0">
                <a:solidFill>
                  <a:srgbClr val="00B0F0"/>
                </a:solidFill>
              </a:rPr>
              <a:t>start using the new AP for data connectivity</a:t>
            </a:r>
            <a:r>
              <a:rPr lang="en-GB" altLang="zh-CN" dirty="0"/>
              <a:t>.</a:t>
            </a:r>
            <a:endParaRPr lang="zh-CN" altLang="zh-CN" dirty="0"/>
          </a:p>
          <a:p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May 2020</a:t>
            </a:r>
            <a:endParaRPr lang="en-GB" alt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Guogang Huang (</a:t>
            </a:r>
            <a:r>
              <a:rPr lang="en-US" altLang="zh-CN" smtClean="0"/>
              <a:t>Huawei</a:t>
            </a:r>
            <a:r>
              <a:rPr lang="en-GB" smtClean="0"/>
              <a:t>)</a:t>
            </a:r>
            <a:endParaRPr lang="en-GB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GB" altLang="en-US" smtClean="0"/>
              <a:t>Slide </a:t>
            </a:r>
            <a:fld id="{6D24465E-2B0A-4D96-BA39-EC98956D452B}" type="slidenum">
              <a:rPr lang="en-GB" altLang="en-US" smtClean="0"/>
              <a:pPr>
                <a:defRPr/>
              </a:pPr>
              <a:t>6</a:t>
            </a:fld>
            <a:endParaRPr lang="en-GB" altLang="en-US" dirty="0"/>
          </a:p>
        </p:txBody>
      </p:sp>
      <p:sp>
        <p:nvSpPr>
          <p:cNvPr id="6" name="Title 5"/>
          <p:cNvSpPr txBox="1">
            <a:spLocks/>
          </p:cNvSpPr>
          <p:nvPr/>
        </p:nvSpPr>
        <p:spPr bwMode="auto">
          <a:xfrm>
            <a:off x="771525" y="684149"/>
            <a:ext cx="77724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r>
              <a:rPr lang="en-US" kern="0" dirty="0" smtClean="0"/>
              <a:t>Recap-Make Before Break [1]</a:t>
            </a:r>
            <a:endParaRPr lang="en-US" kern="0" dirty="0"/>
          </a:p>
        </p:txBody>
      </p:sp>
    </p:spTree>
    <p:extLst>
      <p:ext uri="{BB962C8B-B14F-4D97-AF65-F5344CB8AC3E}">
        <p14:creationId xmlns:p14="http://schemas.microsoft.com/office/powerpoint/2010/main" val="644741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684212" y="1989138"/>
            <a:ext cx="8154987" cy="4183062"/>
          </a:xfrm>
        </p:spPr>
        <p:txBody>
          <a:bodyPr/>
          <a:lstStyle/>
          <a:p>
            <a:r>
              <a:rPr lang="en-GB" altLang="zh-CN" dirty="0" smtClean="0"/>
              <a:t>Split necessary actions before data transfer </a:t>
            </a:r>
            <a:r>
              <a:rPr lang="en-GB" altLang="zh-CN" dirty="0"/>
              <a:t>into two </a:t>
            </a:r>
            <a:r>
              <a:rPr lang="en-GB" altLang="zh-CN" dirty="0" smtClean="0"/>
              <a:t>parts</a:t>
            </a:r>
          </a:p>
          <a:p>
            <a:pPr lvl="1"/>
            <a:r>
              <a:rPr lang="en-US" altLang="zh-CN" dirty="0" smtClean="0"/>
              <a:t>Part-1 action. All </a:t>
            </a:r>
            <a:r>
              <a:rPr lang="en-GB" altLang="zh-CN" dirty="0"/>
              <a:t>necessary </a:t>
            </a:r>
            <a:r>
              <a:rPr lang="en-US" altLang="zh-CN" dirty="0" smtClean="0"/>
              <a:t>actions except of </a:t>
            </a:r>
            <a:r>
              <a:rPr lang="en-GB" altLang="zh-CN" dirty="0" smtClean="0"/>
              <a:t>STA-AP </a:t>
            </a:r>
            <a:r>
              <a:rPr lang="en-GB" altLang="zh-CN" dirty="0"/>
              <a:t>Mapping </a:t>
            </a:r>
            <a:r>
              <a:rPr lang="en-GB" altLang="zh-CN" dirty="0" smtClean="0"/>
              <a:t>Notification</a:t>
            </a:r>
          </a:p>
          <a:p>
            <a:pPr lvl="2"/>
            <a:r>
              <a:rPr lang="en-GB" altLang="zh-CN" dirty="0" smtClean="0"/>
              <a:t>e.g. Authentication, Association Request/Response, 802.1 X authentication, 4-way handshake to generate PTK and GTK, </a:t>
            </a:r>
            <a:r>
              <a:rPr lang="en-GB" altLang="zh-CN" b="1" u="sng" dirty="0" smtClean="0">
                <a:solidFill>
                  <a:srgbClr val="00B0F0"/>
                </a:solidFill>
              </a:rPr>
              <a:t>even BA agreement setup</a:t>
            </a:r>
          </a:p>
          <a:p>
            <a:pPr lvl="2"/>
            <a:r>
              <a:rPr lang="en-GB" altLang="zh-CN" dirty="0" smtClean="0"/>
              <a:t>Note that </a:t>
            </a:r>
            <a:r>
              <a:rPr lang="en-GB" altLang="zh-CN" dirty="0"/>
              <a:t>existing </a:t>
            </a:r>
            <a:r>
              <a:rPr lang="en-GB" altLang="zh-CN" dirty="0" smtClean="0"/>
              <a:t>EAPOL </a:t>
            </a:r>
            <a:r>
              <a:rPr lang="en-GB" altLang="zh-CN" dirty="0"/>
              <a:t>security communications are, strictly speaking, between the STA and the AP; the AP </a:t>
            </a:r>
            <a:r>
              <a:rPr lang="en-GB" altLang="zh-CN" b="1" u="sng" dirty="0">
                <a:solidFill>
                  <a:srgbClr val="00B0F0"/>
                </a:solidFill>
              </a:rPr>
              <a:t>proxies</a:t>
            </a:r>
            <a:r>
              <a:rPr lang="en-GB" altLang="zh-CN" dirty="0"/>
              <a:t> these messages to the DS using </a:t>
            </a:r>
            <a:r>
              <a:rPr lang="en-GB" altLang="zh-CN" dirty="0" smtClean="0"/>
              <a:t>its </a:t>
            </a:r>
            <a:r>
              <a:rPr lang="en-GB" altLang="zh-CN" dirty="0"/>
              <a:t>own MAC address, rather than the MAC address of the STA</a:t>
            </a:r>
            <a:r>
              <a:rPr lang="en-GB" altLang="zh-CN" dirty="0" smtClean="0"/>
              <a:t>.</a:t>
            </a:r>
          </a:p>
          <a:p>
            <a:pPr lvl="3"/>
            <a:r>
              <a:rPr lang="en-GB" altLang="zh-CN" dirty="0" smtClean="0"/>
              <a:t>In other word, during this  period, </a:t>
            </a:r>
            <a:r>
              <a:rPr lang="en-US" altLang="zh-CN" dirty="0">
                <a:ea typeface="宋体" panose="02010600030101010101" pitchFamily="2" charset="-122"/>
              </a:rPr>
              <a:t>communication is </a:t>
            </a:r>
            <a:r>
              <a:rPr lang="en-US" altLang="zh-CN" dirty="0" smtClean="0">
                <a:ea typeface="宋体" panose="02010600030101010101" pitchFamily="2" charset="-122"/>
              </a:rPr>
              <a:t>only allowed </a:t>
            </a:r>
            <a:r>
              <a:rPr lang="en-US" altLang="zh-CN" dirty="0">
                <a:ea typeface="宋体" panose="02010600030101010101" pitchFamily="2" charset="-122"/>
              </a:rPr>
              <a:t>between STA and AP, but not from STA to DS </a:t>
            </a:r>
            <a:r>
              <a:rPr lang="en-US" altLang="zh-CN" b="1" u="sng" dirty="0">
                <a:solidFill>
                  <a:srgbClr val="00B0F0"/>
                </a:solidFill>
                <a:ea typeface="宋体" panose="02010600030101010101" pitchFamily="2" charset="-122"/>
              </a:rPr>
              <a:t>directly</a:t>
            </a:r>
            <a:r>
              <a:rPr lang="en-US" altLang="zh-CN" dirty="0" smtClean="0">
                <a:ea typeface="宋体" panose="02010600030101010101" pitchFamily="2" charset="-122"/>
              </a:rPr>
              <a:t>. </a:t>
            </a:r>
          </a:p>
          <a:p>
            <a:pPr lvl="1"/>
            <a:r>
              <a:rPr lang="en-GB" altLang="zh-CN" dirty="0" smtClean="0"/>
              <a:t>Part-2 action. STA-AP </a:t>
            </a:r>
            <a:r>
              <a:rPr lang="en-GB" altLang="zh-CN" dirty="0"/>
              <a:t>Mapping </a:t>
            </a:r>
            <a:r>
              <a:rPr lang="en-GB" altLang="zh-CN" dirty="0" smtClean="0"/>
              <a:t>Notification by using the DS-STA-</a:t>
            </a:r>
            <a:r>
              <a:rPr lang="en-GB" altLang="zh-CN" dirty="0" err="1" smtClean="0"/>
              <a:t>NOTIFY.request</a:t>
            </a:r>
            <a:r>
              <a:rPr lang="en-GB" altLang="zh-CN" dirty="0" smtClean="0"/>
              <a:t> primitive to </a:t>
            </a:r>
            <a:r>
              <a:rPr lang="en-GB" altLang="zh-CN" dirty="0"/>
              <a:t>the DS 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968214" cy="276999"/>
          </a:xfrm>
        </p:spPr>
        <p:txBody>
          <a:bodyPr/>
          <a:lstStyle/>
          <a:p>
            <a:pPr>
              <a:defRPr/>
            </a:pPr>
            <a:r>
              <a:rPr lang="en-US" altLang="en-US" dirty="0" smtClean="0"/>
              <a:t>May 2020</a:t>
            </a:r>
            <a:endParaRPr lang="en-GB" alt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Guogang Huang (</a:t>
            </a:r>
            <a:r>
              <a:rPr lang="en-US" altLang="zh-CN" smtClean="0"/>
              <a:t>Huawei</a:t>
            </a:r>
            <a:r>
              <a:rPr lang="en-GB" smtClean="0"/>
              <a:t>)</a:t>
            </a:r>
            <a:endParaRPr lang="en-GB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GB" altLang="en-US" smtClean="0"/>
              <a:t>Slide </a:t>
            </a:r>
            <a:fld id="{6D24465E-2B0A-4D96-BA39-EC98956D452B}" type="slidenum">
              <a:rPr lang="en-GB" altLang="en-US" smtClean="0"/>
              <a:pPr>
                <a:defRPr/>
              </a:pPr>
              <a:t>7</a:t>
            </a:fld>
            <a:endParaRPr lang="en-GB" altLang="en-US" dirty="0"/>
          </a:p>
        </p:txBody>
      </p:sp>
      <p:sp>
        <p:nvSpPr>
          <p:cNvPr id="6" name="Title 5"/>
          <p:cNvSpPr txBox="1">
            <a:spLocks/>
          </p:cNvSpPr>
          <p:nvPr/>
        </p:nvSpPr>
        <p:spPr bwMode="auto">
          <a:xfrm>
            <a:off x="771525" y="684149"/>
            <a:ext cx="77724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r>
              <a:rPr lang="en-US" kern="0" dirty="0" smtClean="0"/>
              <a:t>Recap-Make Before Break (Cont.)</a:t>
            </a:r>
            <a:endParaRPr lang="en-US" kern="0" dirty="0"/>
          </a:p>
        </p:txBody>
      </p:sp>
    </p:spTree>
    <p:extLst>
      <p:ext uri="{BB962C8B-B14F-4D97-AF65-F5344CB8AC3E}">
        <p14:creationId xmlns:p14="http://schemas.microsoft.com/office/powerpoint/2010/main" val="4257726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Procedure of Make Before Break</a:t>
            </a:r>
          </a:p>
          <a:p>
            <a:pPr lvl="1"/>
            <a:r>
              <a:rPr lang="en-GB" altLang="zh-CN" dirty="0"/>
              <a:t>Step 1. STA </a:t>
            </a:r>
            <a:r>
              <a:rPr lang="en-GB" altLang="zh-CN" dirty="0" smtClean="0"/>
              <a:t>sends </a:t>
            </a:r>
            <a:r>
              <a:rPr lang="en-GB" altLang="zh-CN" dirty="0"/>
              <a:t>a Tentative Association Request to the new AP.</a:t>
            </a:r>
          </a:p>
          <a:p>
            <a:pPr lvl="1"/>
            <a:r>
              <a:rPr lang="en-GB" altLang="zh-CN" dirty="0"/>
              <a:t>Step 2. Once the new AP responds to this </a:t>
            </a:r>
            <a:r>
              <a:rPr lang="en-GB" altLang="zh-CN" dirty="0" smtClean="0"/>
              <a:t>request with a </a:t>
            </a:r>
            <a:r>
              <a:rPr lang="en-GB" altLang="zh-CN" dirty="0"/>
              <a:t>Tentative Association </a:t>
            </a:r>
            <a:r>
              <a:rPr lang="en-GB" altLang="zh-CN" dirty="0" smtClean="0"/>
              <a:t>Response, </a:t>
            </a:r>
            <a:r>
              <a:rPr lang="en-GB" altLang="zh-CN" dirty="0"/>
              <a:t>the new AP and the STA would then be free to do </a:t>
            </a:r>
            <a:r>
              <a:rPr lang="en-GB" altLang="zh-CN" dirty="0" smtClean="0"/>
              <a:t>Part-</a:t>
            </a:r>
            <a:r>
              <a:rPr lang="en-US" altLang="zh-CN" dirty="0" smtClean="0"/>
              <a:t>1 </a:t>
            </a:r>
            <a:r>
              <a:rPr lang="en-GB" altLang="zh-CN" dirty="0" smtClean="0"/>
              <a:t>actions in order </a:t>
            </a:r>
            <a:endParaRPr lang="en-GB" altLang="zh-CN" dirty="0"/>
          </a:p>
          <a:p>
            <a:pPr lvl="1"/>
            <a:r>
              <a:rPr lang="en-GB" altLang="zh-CN" dirty="0"/>
              <a:t>Step 3. STA </a:t>
            </a:r>
            <a:r>
              <a:rPr lang="en-US" altLang="zh-CN" dirty="0" smtClean="0"/>
              <a:t>sends </a:t>
            </a:r>
            <a:r>
              <a:rPr lang="en-US" altLang="zh-CN" dirty="0"/>
              <a:t>a </a:t>
            </a:r>
            <a:r>
              <a:rPr lang="en-GB" altLang="zh-CN" dirty="0"/>
              <a:t>Complete Association Request to the new AP</a:t>
            </a:r>
          </a:p>
          <a:p>
            <a:pPr lvl="1"/>
            <a:r>
              <a:rPr lang="en-GB" altLang="zh-CN" dirty="0"/>
              <a:t>Step 4. In response, the new AP sends a Complete Association Response</a:t>
            </a:r>
            <a:r>
              <a:rPr lang="en-GB" altLang="zh-CN" dirty="0">
                <a:solidFill>
                  <a:srgbClr val="7030A0"/>
                </a:solidFill>
              </a:rPr>
              <a:t> </a:t>
            </a:r>
            <a:r>
              <a:rPr lang="en-GB" altLang="zh-CN" dirty="0"/>
              <a:t>to the STA, and </a:t>
            </a:r>
            <a:r>
              <a:rPr lang="en-GB" altLang="zh-CN" dirty="0" smtClean="0"/>
              <a:t>the </a:t>
            </a:r>
            <a:r>
              <a:rPr lang="en-GB" altLang="zh-CN" dirty="0"/>
              <a:t>STA-AP Mapping Notification to the DS.  </a:t>
            </a:r>
          </a:p>
          <a:p>
            <a:pPr lvl="2"/>
            <a:r>
              <a:rPr lang="en-GB" altLang="zh-CN" dirty="0" smtClean="0"/>
              <a:t>At </a:t>
            </a:r>
            <a:r>
              <a:rPr lang="en-GB" altLang="zh-CN" dirty="0"/>
              <a:t>this point, </a:t>
            </a:r>
            <a:r>
              <a:rPr lang="en-GB" altLang="zh-CN" dirty="0" smtClean="0"/>
              <a:t>the association </a:t>
            </a:r>
            <a:r>
              <a:rPr lang="en-GB" altLang="zh-CN" dirty="0"/>
              <a:t>is complete, and </a:t>
            </a:r>
            <a:r>
              <a:rPr lang="en-GB" altLang="zh-CN" dirty="0" smtClean="0"/>
              <a:t>the data delivery can </a:t>
            </a:r>
            <a:r>
              <a:rPr lang="en-GB" altLang="zh-CN" dirty="0"/>
              <a:t>go through the new AP.</a:t>
            </a:r>
          </a:p>
          <a:p>
            <a:pPr lvl="1"/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968214" cy="276999"/>
          </a:xfrm>
        </p:spPr>
        <p:txBody>
          <a:bodyPr/>
          <a:lstStyle/>
          <a:p>
            <a:pPr>
              <a:defRPr/>
            </a:pPr>
            <a:r>
              <a:rPr lang="en-US" altLang="en-US" dirty="0" smtClean="0"/>
              <a:t>May 2020</a:t>
            </a:r>
            <a:endParaRPr lang="en-GB" alt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Guogang Huang (</a:t>
            </a:r>
            <a:r>
              <a:rPr lang="en-US" altLang="zh-CN" smtClean="0"/>
              <a:t>Huawei</a:t>
            </a:r>
            <a:r>
              <a:rPr lang="en-GB" smtClean="0"/>
              <a:t>)</a:t>
            </a:r>
            <a:endParaRPr lang="en-GB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GB" altLang="en-US" smtClean="0"/>
              <a:t>Slide </a:t>
            </a:r>
            <a:fld id="{6D24465E-2B0A-4D96-BA39-EC98956D452B}" type="slidenum">
              <a:rPr lang="en-GB" altLang="en-US" smtClean="0"/>
              <a:pPr>
                <a:defRPr/>
              </a:pPr>
              <a:t>8</a:t>
            </a:fld>
            <a:endParaRPr lang="en-GB" altLang="en-US" dirty="0"/>
          </a:p>
        </p:txBody>
      </p:sp>
      <p:sp>
        <p:nvSpPr>
          <p:cNvPr id="6" name="Title 5"/>
          <p:cNvSpPr txBox="1">
            <a:spLocks/>
          </p:cNvSpPr>
          <p:nvPr/>
        </p:nvSpPr>
        <p:spPr bwMode="auto">
          <a:xfrm>
            <a:off x="771525" y="684149"/>
            <a:ext cx="77724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r>
              <a:rPr lang="en-US" kern="0" dirty="0" smtClean="0"/>
              <a:t>Recap-Make Before Break (Cont.)</a:t>
            </a:r>
            <a:endParaRPr lang="en-US" kern="0" dirty="0"/>
          </a:p>
        </p:txBody>
      </p:sp>
    </p:spTree>
    <p:extLst>
      <p:ext uri="{BB962C8B-B14F-4D97-AF65-F5344CB8AC3E}">
        <p14:creationId xmlns:p14="http://schemas.microsoft.com/office/powerpoint/2010/main" val="3057079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533400" y="1623180"/>
            <a:ext cx="7772400" cy="4625219"/>
          </a:xfrm>
        </p:spPr>
        <p:txBody>
          <a:bodyPr/>
          <a:lstStyle/>
          <a:p>
            <a:r>
              <a:rPr lang="en-US" altLang="zh-CN" dirty="0" smtClean="0"/>
              <a:t>Phase 1. Prior roaming</a:t>
            </a:r>
          </a:p>
          <a:p>
            <a:pPr lvl="1"/>
            <a:r>
              <a:rPr lang="en-US" altLang="zh-CN" sz="1600" dirty="0" smtClean="0"/>
              <a:t>Non-AP MLD inform AP MLD 1 to disable Link </a:t>
            </a:r>
            <a:r>
              <a:rPr lang="en-US" altLang="zh-CN" sz="1600" dirty="0" smtClean="0"/>
              <a:t>12 due to low RSSI. </a:t>
            </a:r>
            <a:r>
              <a:rPr lang="en-US" altLang="zh-CN" sz="1600" dirty="0" smtClean="0"/>
              <a:t>Then non-AP MLD  will let STA 2 to do the multi-link tentative association with neighboring candidate AP MLD or AP</a:t>
            </a:r>
            <a:endParaRPr lang="zh-CN" altLang="en-US" sz="1600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968214" cy="276999"/>
          </a:xfrm>
        </p:spPr>
        <p:txBody>
          <a:bodyPr/>
          <a:lstStyle/>
          <a:p>
            <a:pPr>
              <a:defRPr/>
            </a:pPr>
            <a:r>
              <a:rPr lang="en-US" altLang="en-US" dirty="0" smtClean="0"/>
              <a:t>May 2020</a:t>
            </a:r>
            <a:endParaRPr lang="en-GB" alt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Guogang Huang (</a:t>
            </a:r>
            <a:r>
              <a:rPr lang="en-US" altLang="zh-CN" smtClean="0"/>
              <a:t>Huawei</a:t>
            </a:r>
            <a:r>
              <a:rPr lang="en-GB" smtClean="0"/>
              <a:t>)</a:t>
            </a:r>
            <a:endParaRPr lang="en-GB" dirty="0"/>
          </a:p>
        </p:txBody>
      </p:sp>
      <p:sp>
        <p:nvSpPr>
          <p:cNvPr id="6" name="Title 5"/>
          <p:cNvSpPr txBox="1">
            <a:spLocks/>
          </p:cNvSpPr>
          <p:nvPr/>
        </p:nvSpPr>
        <p:spPr bwMode="auto">
          <a:xfrm>
            <a:off x="771525" y="684149"/>
            <a:ext cx="77724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r>
              <a:rPr lang="en-US" kern="0" dirty="0" smtClean="0"/>
              <a:t>Make Before Break </a:t>
            </a:r>
            <a:r>
              <a:rPr lang="en-US" altLang="zh-CN" kern="0" dirty="0"/>
              <a:t>under MLD Framework</a:t>
            </a: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20997" y="2877290"/>
            <a:ext cx="3473455" cy="3387585"/>
          </a:xfrm>
          <a:prstGeom prst="rect">
            <a:avLst/>
          </a:prstGeom>
        </p:spPr>
      </p:pic>
      <p:cxnSp>
        <p:nvCxnSpPr>
          <p:cNvPr id="8" name="直接箭头连接符 7"/>
          <p:cNvCxnSpPr/>
          <p:nvPr/>
        </p:nvCxnSpPr>
        <p:spPr bwMode="auto">
          <a:xfrm>
            <a:off x="5181600" y="5715000"/>
            <a:ext cx="762000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sm" len="sm"/>
            <a:tailEnd type="triangle"/>
          </a:ln>
          <a:effectLst/>
        </p:spPr>
      </p:cxnSp>
      <p:sp>
        <p:nvSpPr>
          <p:cNvPr id="9" name="文本框 8"/>
          <p:cNvSpPr txBox="1"/>
          <p:nvPr/>
        </p:nvSpPr>
        <p:spPr>
          <a:xfrm>
            <a:off x="5084859" y="5413010"/>
            <a:ext cx="126028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rgbClr val="FF0000"/>
                </a:solidFill>
              </a:rPr>
              <a:t>Moving direction</a:t>
            </a:r>
            <a:endParaRPr lang="zh-CN" alt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4674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802-11-Submission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66FF"/>
      </a:hlink>
      <a:folHlink>
        <a:srgbClr val="0000CC"/>
      </a:folHlink>
    </a:clrScheme>
    <a:fontScheme name="802-11-Submissio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802-11-Submission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02-11-Submission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128796</TotalTime>
  <Words>1840</Words>
  <Application>Microsoft Office PowerPoint</Application>
  <PresentationFormat>全屏显示(4:3)</PresentationFormat>
  <Paragraphs>200</Paragraphs>
  <Slides>19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19</vt:i4>
      </vt:variant>
    </vt:vector>
  </HeadingPairs>
  <TitlesOfParts>
    <vt:vector size="25" baseType="lpstr">
      <vt:lpstr>Qualcomm Office Regular</vt:lpstr>
      <vt:lpstr>Qualcomm Regular</vt:lpstr>
      <vt:lpstr>宋体</vt:lpstr>
      <vt:lpstr>Arial</vt:lpstr>
      <vt:lpstr>Times New Roman</vt:lpstr>
      <vt:lpstr>802-11-Submission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Qualcomm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WNG SC Agenda</dc:title>
  <dc:creator>alicel@qti.qualcomm.com</dc:creator>
  <cp:lastModifiedBy>huangguogang</cp:lastModifiedBy>
  <cp:revision>2189</cp:revision>
  <cp:lastPrinted>2020-06-24T02:26:51Z</cp:lastPrinted>
  <dcterms:created xsi:type="dcterms:W3CDTF">2004-12-02T14:01:45Z</dcterms:created>
  <dcterms:modified xsi:type="dcterms:W3CDTF">2020-07-09T07:26:28Z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NewReviewCycle">
    <vt:lpwstr/>
  </property>
  <property fmtid="{D5CDD505-2E9C-101B-9397-08002B2CF9AE}" pid="3" name="_2015_ms_pID_725343">
    <vt:lpwstr>(3)PEL80PBBBacupOgyNTz9UjIo1wepMTdFuw3syEBet/Pnkpm8pfBmEbG2Cq6stuxphi64qYhM
yKj3GbPin804/Rf9b0apo/5dF0YX7GRndnJGHONFOAOkIYlvJz8VRjA1oX+ZwXAYjs5fmvq8
6VUKpWtZJDCNWZfsATtcUcMVMNODum6cc3vC1kV8kXHbw5KO1V/dlIqI1g+rk2j5Woffzo/w
RZ/tc+Fv1PYQ2WxQ34</vt:lpwstr>
  </property>
  <property fmtid="{D5CDD505-2E9C-101B-9397-08002B2CF9AE}" pid="4" name="_2015_ms_pID_7253431">
    <vt:lpwstr>zHHrYdK4YQuhJulIxYgoZRmdlM5eGyqxkT7N+mpPmF8lZGTNYBVcwk
TuCWE/3KL+ceHawEMqFFpe6oBKsLpkMrFczHgfIcGWSd8LzkYl6GGMexC6f5sKZEtxnrRORf
r4LFfRq6ritnJJQT7nFv7KeGjLBiPkOHOhRyLKGfFBRsW3lSqAoxgqizVTIS2IljRNes6/i5
72iC2xOJAZh4TSmy0Qdiro+jH3fvk8rlum26</vt:lpwstr>
  </property>
  <property fmtid="{D5CDD505-2E9C-101B-9397-08002B2CF9AE}" pid="5" name="_2015_ms_pID_7253432">
    <vt:lpwstr>vy4PrPOs2slRpkVBIangOG0=</vt:lpwstr>
  </property>
  <property fmtid="{D5CDD505-2E9C-101B-9397-08002B2CF9AE}" pid="6" name="_readonly">
    <vt:lpwstr/>
  </property>
  <property fmtid="{D5CDD505-2E9C-101B-9397-08002B2CF9AE}" pid="7" name="_change">
    <vt:lpwstr/>
  </property>
  <property fmtid="{D5CDD505-2E9C-101B-9397-08002B2CF9AE}" pid="8" name="_full-control">
    <vt:lpwstr/>
  </property>
  <property fmtid="{D5CDD505-2E9C-101B-9397-08002B2CF9AE}" pid="9" name="sflag">
    <vt:lpwstr>1593409631</vt:lpwstr>
  </property>
</Properties>
</file>