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330" r:id="rId3"/>
    <p:sldId id="347" r:id="rId4"/>
    <p:sldId id="346" r:id="rId5"/>
    <p:sldId id="348" r:id="rId6"/>
    <p:sldId id="349" r:id="rId7"/>
    <p:sldId id="312" r:id="rId8"/>
    <p:sldId id="345" r:id="rId9"/>
    <p:sldId id="350" r:id="rId1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ITRAKAR_Rojan" initials="C" lastIdx="3" clrIdx="0"/>
  <p:cmAuthor id="1" name="Rojan Chitrakar" initials="RC" lastIdx="6" clrIdx="1">
    <p:extLst>
      <p:ext uri="{19B8F6BF-5375-455C-9EA6-DF929625EA0E}">
        <p15:presenceInfo xmlns="" xmlns:p15="http://schemas.microsoft.com/office/powerpoint/2012/main" userId="S-1-5-21-3734395507-3439540992-2097805461-7557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31" autoAdjust="0"/>
    <p:restoredTop sz="92244" autoAdjust="0"/>
  </p:normalViewPr>
  <p:slideViewPr>
    <p:cSldViewPr>
      <p:cViewPr varScale="1">
        <p:scale>
          <a:sx n="78" d="100"/>
          <a:sy n="78" d="100"/>
        </p:scale>
        <p:origin x="-1930" y="-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802.11-20/0772r0</a:t>
            </a:r>
            <a:endParaRPr lang="en-US" alt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 smtClean="0"/>
              <a:t>May </a:t>
            </a:r>
            <a:r>
              <a:rPr lang="en-US" altLang="en-US" sz="1800" b="1" dirty="0"/>
              <a:t>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ko-KR" dirty="0"/>
              <a:t>Multi-link </a:t>
            </a:r>
            <a:r>
              <a:rPr lang="en-US" altLang="ko-KR" dirty="0" smtClean="0"/>
              <a:t>Element format</a:t>
            </a:r>
            <a:endParaRPr lang="en-US" alt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</a:t>
            </a:r>
            <a:r>
              <a:rPr lang="en-US" altLang="en-US" sz="2000" b="0" dirty="0" smtClean="0"/>
              <a:t>2020-05-11</a:t>
            </a:r>
            <a:endParaRPr lang="en-US" altLang="en-US" sz="2000" b="0" dirty="0"/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48235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46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202 Bedok South Avenue 1, #02-11 Singapore 469332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rojan.chitrakar@sg.panasonic.com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 Ding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8486419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Introduction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228600" y="15240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Many variants of Multi-link elements have been proposed in .11be. Defining multiple elements will cause the Element ID Extension space to run out faster. As of REVmd_D3.3, only 162 IDs are available.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55" y="3124200"/>
            <a:ext cx="786954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 smtClean="0"/>
              <a:t>Multi-link elements - 1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7" y="39624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Multi-link TIM element [2] 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Multi-link element for Discovery &amp; </a:t>
            </a:r>
            <a:r>
              <a:rPr lang="en-US" sz="2400" dirty="0"/>
              <a:t>Multi-link Setup [1] </a:t>
            </a:r>
            <a:endParaRPr lang="en-US" sz="2000" dirty="0"/>
          </a:p>
        </p:txBody>
      </p:sp>
      <p:pic>
        <p:nvPicPr>
          <p:cNvPr id="39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133600"/>
            <a:ext cx="7772400" cy="1314450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1259632" y="4653136"/>
            <a:ext cx="6700026" cy="1024262"/>
            <a:chOff x="1167390" y="4691545"/>
            <a:chExt cx="6700026" cy="1024262"/>
          </a:xfrm>
        </p:grpSpPr>
        <p:sp>
          <p:nvSpPr>
            <p:cNvPr id="42" name="Rectangle 41"/>
            <p:cNvSpPr/>
            <p:nvPr/>
          </p:nvSpPr>
          <p:spPr>
            <a:xfrm>
              <a:off x="1771659" y="4692379"/>
              <a:ext cx="85969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71659" y="4893657"/>
              <a:ext cx="859692" cy="3760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Element ID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167390" y="4692379"/>
              <a:ext cx="604269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Octets: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633086" y="4898783"/>
              <a:ext cx="694544" cy="3709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Length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631351" y="4692379"/>
              <a:ext cx="696279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327631" y="4898782"/>
              <a:ext cx="859692" cy="3709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Element ID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Extension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327630" y="4691962"/>
              <a:ext cx="85969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or 1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187322" y="4898782"/>
              <a:ext cx="856329" cy="3717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ID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185640" y="4691545"/>
              <a:ext cx="85969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TBD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43823" y="4898782"/>
              <a:ext cx="972280" cy="3717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Per-link TIM Information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042141" y="4691545"/>
              <a:ext cx="97396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TBD</a:t>
              </a: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>
              <a:off x="4173860" y="5442213"/>
              <a:ext cx="184632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4173819" y="5454197"/>
              <a:ext cx="1846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For link “x”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015521" y="4898902"/>
              <a:ext cx="856329" cy="3717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 ID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013839" y="4691665"/>
              <a:ext cx="85969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TBD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872022" y="4898902"/>
              <a:ext cx="972280" cy="3717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Per-link TIM Information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870340" y="4691665"/>
              <a:ext cx="973962" cy="179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TBD</a:t>
              </a: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6021093" y="5442213"/>
              <a:ext cx="184632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6021052" y="5454197"/>
              <a:ext cx="1846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For link “y”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85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elements - </a:t>
            </a:r>
            <a:r>
              <a:rPr lang="en-US" sz="3600" dirty="0" smtClean="0"/>
              <a:t>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61950" y="1537767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Multi-link IE for BSS Parameter update [3]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504245"/>
              </p:ext>
            </p:extLst>
          </p:nvPr>
        </p:nvGraphicFramePr>
        <p:xfrm>
          <a:off x="1425347" y="2209800"/>
          <a:ext cx="5715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889"/>
                <a:gridCol w="762000"/>
                <a:gridCol w="1066800"/>
                <a:gridCol w="838200"/>
                <a:gridCol w="19161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Element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Element ID Extension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Link</a:t>
                      </a:r>
                      <a:r>
                        <a:rPr lang="en-US" sz="1400" baseline="0" dirty="0" smtClean="0"/>
                        <a:t>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Optional Subelements</a:t>
                      </a:r>
                    </a:p>
                  </a:txBody>
                  <a:tcPr/>
                </a:tc>
              </a:tr>
              <a:tr h="16256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1 octet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variable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39167" y="3034488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&lt;Multi-link IE&gt;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6" y="37338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Multiple </a:t>
            </a:r>
            <a:r>
              <a:rPr lang="en-US" sz="2400" dirty="0"/>
              <a:t>Link Attribute (MLA) </a:t>
            </a:r>
            <a:r>
              <a:rPr lang="en-US" sz="2400" dirty="0" smtClean="0"/>
              <a:t>element for ML Discovery [4]</a:t>
            </a:r>
            <a:endParaRPr lang="en-US" sz="20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84CD169A-9C35-4372-945D-9FCDED94E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897332"/>
              </p:ext>
            </p:extLst>
          </p:nvPr>
        </p:nvGraphicFramePr>
        <p:xfrm>
          <a:off x="804295" y="4638122"/>
          <a:ext cx="7535409" cy="770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659">
                  <a:extLst>
                    <a:ext uri="{9D8B030D-6E8A-4147-A177-3AD203B41FA5}">
                      <a16:colId xmlns="" xmlns:a16="http://schemas.microsoft.com/office/drawing/2014/main" val="3317732376"/>
                    </a:ext>
                  </a:extLst>
                </a:gridCol>
                <a:gridCol w="536895">
                  <a:extLst>
                    <a:ext uri="{9D8B030D-6E8A-4147-A177-3AD203B41FA5}">
                      <a16:colId xmlns="" xmlns:a16="http://schemas.microsoft.com/office/drawing/2014/main" val="2148176915"/>
                    </a:ext>
                  </a:extLst>
                </a:gridCol>
                <a:gridCol w="562063">
                  <a:extLst>
                    <a:ext uri="{9D8B030D-6E8A-4147-A177-3AD203B41FA5}">
                      <a16:colId xmlns="" xmlns:a16="http://schemas.microsoft.com/office/drawing/2014/main" val="1208655651"/>
                    </a:ext>
                  </a:extLst>
                </a:gridCol>
                <a:gridCol w="729842">
                  <a:extLst>
                    <a:ext uri="{9D8B030D-6E8A-4147-A177-3AD203B41FA5}">
                      <a16:colId xmlns="" xmlns:a16="http://schemas.microsoft.com/office/drawing/2014/main" val="3466758722"/>
                    </a:ext>
                  </a:extLst>
                </a:gridCol>
                <a:gridCol w="687897">
                  <a:extLst>
                    <a:ext uri="{9D8B030D-6E8A-4147-A177-3AD203B41FA5}">
                      <a16:colId xmlns="" xmlns:a16="http://schemas.microsoft.com/office/drawing/2014/main" val="98292594"/>
                    </a:ext>
                  </a:extLst>
                </a:gridCol>
                <a:gridCol w="813732">
                  <a:extLst>
                    <a:ext uri="{9D8B030D-6E8A-4147-A177-3AD203B41FA5}">
                      <a16:colId xmlns="" xmlns:a16="http://schemas.microsoft.com/office/drawing/2014/main" val="40647484"/>
                    </a:ext>
                  </a:extLst>
                </a:gridCol>
                <a:gridCol w="755009">
                  <a:extLst>
                    <a:ext uri="{9D8B030D-6E8A-4147-A177-3AD203B41FA5}">
                      <a16:colId xmlns="" xmlns:a16="http://schemas.microsoft.com/office/drawing/2014/main" val="3804376490"/>
                    </a:ext>
                  </a:extLst>
                </a:gridCol>
                <a:gridCol w="898576">
                  <a:extLst>
                    <a:ext uri="{9D8B030D-6E8A-4147-A177-3AD203B41FA5}">
                      <a16:colId xmlns="" xmlns:a16="http://schemas.microsoft.com/office/drawing/2014/main" val="1807116085"/>
                    </a:ext>
                  </a:extLst>
                </a:gridCol>
                <a:gridCol w="584064">
                  <a:extLst>
                    <a:ext uri="{9D8B030D-6E8A-4147-A177-3AD203B41FA5}">
                      <a16:colId xmlns="" xmlns:a16="http://schemas.microsoft.com/office/drawing/2014/main" val="3424700240"/>
                    </a:ext>
                  </a:extLst>
                </a:gridCol>
                <a:gridCol w="1478672">
                  <a:extLst>
                    <a:ext uri="{9D8B030D-6E8A-4147-A177-3AD203B41FA5}">
                      <a16:colId xmlns="" xmlns:a16="http://schemas.microsoft.com/office/drawing/2014/main" val="1401759469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Length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 Extension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Common Control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MLD Address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MLD SSID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Algorithm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Optional Sub-elements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="" xmlns:a16="http://schemas.microsoft.com/office/drawing/2014/main" val="1616062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Octets: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x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6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32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variable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="" xmlns:a16="http://schemas.microsoft.com/office/drawing/2014/main" val="1018296499"/>
                  </a:ext>
                </a:extLst>
              </a:tr>
            </a:tbl>
          </a:graphicData>
        </a:graphic>
      </p:graphicFrame>
      <p:sp>
        <p:nvSpPr>
          <p:cNvPr id="14" name="Right Brace 13">
            <a:extLst>
              <a:ext uri="{FF2B5EF4-FFF2-40B4-BE49-F238E27FC236}">
                <a16:creationId xmlns="" xmlns:a16="http://schemas.microsoft.com/office/drawing/2014/main" id="{ED930BA1-3FC4-4C2F-9DBA-6467788AA831}"/>
              </a:ext>
            </a:extLst>
          </p:cNvPr>
          <p:cNvSpPr/>
          <p:nvPr/>
        </p:nvSpPr>
        <p:spPr bwMode="auto">
          <a:xfrm rot="5400000">
            <a:off x="4851204" y="3706110"/>
            <a:ext cx="246221" cy="3611770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507AD9C-5BDE-4BEC-90F1-8703037237DE}"/>
              </a:ext>
            </a:extLst>
          </p:cNvPr>
          <p:cNvSpPr txBox="1"/>
          <p:nvPr/>
        </p:nvSpPr>
        <p:spPr>
          <a:xfrm>
            <a:off x="4153419" y="5669362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Common/MLD Capabilities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="" xmlns:a16="http://schemas.microsoft.com/office/drawing/2014/main" id="{84D62EF5-3E40-4E7D-986F-B611D963D5A6}"/>
              </a:ext>
            </a:extLst>
          </p:cNvPr>
          <p:cNvSpPr/>
          <p:nvPr/>
        </p:nvSpPr>
        <p:spPr bwMode="auto">
          <a:xfrm rot="5400000">
            <a:off x="7469973" y="4765374"/>
            <a:ext cx="246221" cy="1493239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3366561-A91C-4611-AD6D-5282AA6D4BAF}"/>
              </a:ext>
            </a:extLst>
          </p:cNvPr>
          <p:cNvSpPr txBox="1"/>
          <p:nvPr/>
        </p:nvSpPr>
        <p:spPr>
          <a:xfrm>
            <a:off x="6780200" y="5638584"/>
            <a:ext cx="16257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Set of elements organized as a profile for every other STA of the MLD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1323AB8-3B78-4ED7-918B-4D7DE970D358}"/>
              </a:ext>
            </a:extLst>
          </p:cNvPr>
          <p:cNvSpPr/>
          <p:nvPr/>
        </p:nvSpPr>
        <p:spPr>
          <a:xfrm>
            <a:off x="2617169" y="43434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100" i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Strcuture of Multiple Link Attribute element</a:t>
            </a:r>
            <a:endParaRPr lang="en-US" sz="1100" i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D6A58C64-AF0F-4BF3-8EAD-247599DD68B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99841" y="5248383"/>
            <a:ext cx="1915430" cy="52640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EF9B70F3-ABF4-4FC3-A00D-40009C21A342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>
            <a:off x="3757059" y="5221609"/>
            <a:ext cx="396360" cy="5708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D16A22C-F7AB-40B0-8459-2C377E83B455}"/>
              </a:ext>
            </a:extLst>
          </p:cNvPr>
          <p:cNvSpPr/>
          <p:nvPr/>
        </p:nvSpPr>
        <p:spPr bwMode="auto">
          <a:xfrm>
            <a:off x="1299841" y="5779805"/>
            <a:ext cx="2881634" cy="412777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D3E02F8E-52BB-403D-83A9-07A49DA89934}"/>
              </a:ext>
            </a:extLst>
          </p:cNvPr>
          <p:cNvCxnSpPr>
            <a:cxnSpLocks/>
          </p:cNvCxnSpPr>
          <p:nvPr/>
        </p:nvCxnSpPr>
        <p:spPr bwMode="auto">
          <a:xfrm>
            <a:off x="3611009" y="5779805"/>
            <a:ext cx="0" cy="4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EC71750A-46C9-4607-8808-C6F57C702004}"/>
              </a:ext>
            </a:extLst>
          </p:cNvPr>
          <p:cNvSpPr txBox="1"/>
          <p:nvPr/>
        </p:nvSpPr>
        <p:spPr>
          <a:xfrm>
            <a:off x="1299841" y="574447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Addr Present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4C83392-7500-4735-B848-B64CDC6E78D1}"/>
              </a:ext>
            </a:extLst>
          </p:cNvPr>
          <p:cNvSpPr txBox="1"/>
          <p:nvPr/>
        </p:nvSpPr>
        <p:spPr>
          <a:xfrm>
            <a:off x="1870066" y="574641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SSID Present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909E164-B5B2-4C55-A47E-2F2D4AB843F7}"/>
              </a:ext>
            </a:extLst>
          </p:cNvPr>
          <p:cNvSpPr txBox="1"/>
          <p:nvPr/>
        </p:nvSpPr>
        <p:spPr>
          <a:xfrm>
            <a:off x="2448437" y="5741396"/>
            <a:ext cx="620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 Algo Present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2E46884A-24A2-4E7E-8DF4-204D0DD74C25}"/>
              </a:ext>
            </a:extLst>
          </p:cNvPr>
          <p:cNvCxnSpPr>
            <a:cxnSpLocks/>
          </p:cNvCxnSpPr>
          <p:nvPr/>
        </p:nvCxnSpPr>
        <p:spPr bwMode="auto">
          <a:xfrm>
            <a:off x="1845125" y="577980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D2837517-30E5-4393-B019-13AF75F9D603}"/>
              </a:ext>
            </a:extLst>
          </p:cNvPr>
          <p:cNvCxnSpPr>
            <a:cxnSpLocks/>
          </p:cNvCxnSpPr>
          <p:nvPr/>
        </p:nvCxnSpPr>
        <p:spPr bwMode="auto">
          <a:xfrm>
            <a:off x="2433753" y="577980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4F9163A8-092D-458E-A6B3-7D656A5BCF04}"/>
              </a:ext>
            </a:extLst>
          </p:cNvPr>
          <p:cNvCxnSpPr>
            <a:cxnSpLocks/>
          </p:cNvCxnSpPr>
          <p:nvPr/>
        </p:nvCxnSpPr>
        <p:spPr bwMode="auto">
          <a:xfrm>
            <a:off x="3022381" y="577980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7910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</a:t>
            </a:r>
            <a:r>
              <a:rPr lang="en-US" sz="3600" dirty="0" smtClean="0"/>
              <a:t>elements: Others?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New elements may be needed for other Multi-link operations, e.g. TID-to-link mapping, per-link Medium State Information etc.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It may be possible to design a unified format for some usage e.g. Multi-link Discovery and Multi-link Setup, but a common design that cater to all use cases may be more complicated and may lead to unnecessary overhead.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96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 smtClean="0"/>
              <a:t>Proposal: A common Multi-link element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531203"/>
            <a:ext cx="9061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A common Multi-link element that carries a Type field to differentiate the various usages, each of which could be of different format:</a:t>
            </a:r>
            <a:endParaRPr lang="en-US" sz="20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30154"/>
              </p:ext>
            </p:extLst>
          </p:nvPr>
        </p:nvGraphicFramePr>
        <p:xfrm>
          <a:off x="609600" y="3962400"/>
          <a:ext cx="3737010" cy="2438400"/>
        </p:xfrm>
        <a:graphic>
          <a:graphicData uri="http://schemas.openxmlformats.org/drawingml/2006/table">
            <a:tbl>
              <a:tblPr firstRow="1" bandRow="1"/>
              <a:tblGrid>
                <a:gridCol w="928698">
                  <a:extLst>
                    <a:ext uri="{9D8B030D-6E8A-4147-A177-3AD203B41FA5}">
                      <a16:colId xmlns="" xmlns:a16="http://schemas.microsoft.com/office/drawing/2014/main" val="326430498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Type </a:t>
                      </a:r>
                      <a:r>
                        <a:rPr lang="en-US" sz="1400" dirty="0"/>
                        <a:t>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Discovery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Setup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</a:t>
                      </a:r>
                      <a:r>
                        <a:rPr lang="en-US" sz="1400" dirty="0" smtClean="0"/>
                        <a:t>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</a:t>
                      </a:r>
                      <a:r>
                        <a:rPr lang="en-US" sz="1400" dirty="0" smtClean="0"/>
                        <a:t>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Multi-link TIM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~ 255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6091403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118539"/>
              </p:ext>
            </p:extLst>
          </p:nvPr>
        </p:nvGraphicFramePr>
        <p:xfrm>
          <a:off x="5181600" y="3962400"/>
          <a:ext cx="3737010" cy="2438400"/>
        </p:xfrm>
        <a:graphic>
          <a:graphicData uri="http://schemas.openxmlformats.org/drawingml/2006/table">
            <a:tbl>
              <a:tblPr firstRow="1" bandRow="1"/>
              <a:tblGrid>
                <a:gridCol w="928698">
                  <a:extLst>
                    <a:ext uri="{9D8B030D-6E8A-4147-A177-3AD203B41FA5}">
                      <a16:colId xmlns="" xmlns:a16="http://schemas.microsoft.com/office/drawing/2014/main" val="326430498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Type </a:t>
                      </a:r>
                      <a:r>
                        <a:rPr lang="en-US" sz="1400" dirty="0"/>
                        <a:t>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Capabilities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Operation Parameters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</a:t>
                      </a:r>
                      <a:r>
                        <a:rPr lang="en-US" sz="1400" dirty="0" smtClean="0"/>
                        <a:t>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 smtClean="0"/>
                        <a:t>TIM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~ 255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6091403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609600" y="35007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 smtClean="0"/>
              <a:t>Option 1: Based on Usage:</a:t>
            </a:r>
            <a:endParaRPr lang="en-US" sz="20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5105400" y="3505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/>
              <a:t>Option </a:t>
            </a:r>
            <a:r>
              <a:rPr lang="en-US" sz="2400" u="sng" dirty="0" smtClean="0"/>
              <a:t>2: </a:t>
            </a:r>
            <a:r>
              <a:rPr lang="en-US" sz="2400" u="sng" dirty="0"/>
              <a:t>Based </a:t>
            </a:r>
            <a:r>
              <a:rPr lang="en-US" sz="2400" u="sng" dirty="0" smtClean="0"/>
              <a:t>on content:</a:t>
            </a:r>
            <a:endParaRPr lang="en-US" sz="2000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248" y="2362201"/>
            <a:ext cx="6577352" cy="106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6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7630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dirty="0" smtClean="0"/>
              <a:t>[1</a:t>
            </a:r>
            <a:r>
              <a:rPr lang="en-US" sz="2200" b="0" dirty="0"/>
              <a:t>] </a:t>
            </a:r>
            <a:r>
              <a:rPr lang="en-US" sz="2200" b="0" dirty="0" smtClean="0"/>
              <a:t>20/28r1 </a:t>
            </a:r>
            <a:r>
              <a:rPr lang="en-US" sz="2200" b="0" dirty="0"/>
              <a:t>- Indication of Multi-link Information (Insun Jang) </a:t>
            </a:r>
            <a:endParaRPr lang="en-US" sz="2200" b="0" dirty="0" smtClean="0"/>
          </a:p>
          <a:p>
            <a:pPr marL="0" indent="0">
              <a:buNone/>
            </a:pPr>
            <a:r>
              <a:rPr lang="en-US" sz="2200" b="0" dirty="0" smtClean="0"/>
              <a:t>[2] 20/84r0 </a:t>
            </a:r>
            <a:r>
              <a:rPr lang="en-US" sz="2200" b="0" dirty="0"/>
              <a:t>- Multi-link TIM </a:t>
            </a:r>
            <a:r>
              <a:rPr lang="en-US" sz="2200" b="0" dirty="0" smtClean="0"/>
              <a:t>design (Alexander Min)</a:t>
            </a:r>
          </a:p>
          <a:p>
            <a:pPr marL="0" indent="0">
              <a:buNone/>
            </a:pPr>
            <a:r>
              <a:rPr lang="en-US" sz="2200" b="0" dirty="0" smtClean="0"/>
              <a:t>[3</a:t>
            </a:r>
            <a:r>
              <a:rPr lang="en-US" sz="2200" b="0" dirty="0"/>
              <a:t>] </a:t>
            </a:r>
            <a:r>
              <a:rPr lang="en-US" sz="2200" b="0" dirty="0" smtClean="0"/>
              <a:t>20/337r1 </a:t>
            </a:r>
            <a:r>
              <a:rPr lang="en-US" sz="2200" b="0" dirty="0"/>
              <a:t>- Multi-link BSS Parameter </a:t>
            </a:r>
            <a:r>
              <a:rPr lang="en-US" sz="2200" b="0" dirty="0" smtClean="0"/>
              <a:t>Update (Yongho Seok)</a:t>
            </a:r>
          </a:p>
          <a:p>
            <a:pPr marL="0" indent="0">
              <a:buNone/>
            </a:pPr>
            <a:r>
              <a:rPr lang="en-US" sz="2200" b="0" dirty="0" smtClean="0"/>
              <a:t>[4</a:t>
            </a:r>
            <a:r>
              <a:rPr lang="en-US" sz="2200" b="0" dirty="0"/>
              <a:t>] </a:t>
            </a:r>
            <a:r>
              <a:rPr lang="en-US" sz="2200" b="0" dirty="0" smtClean="0"/>
              <a:t>20/357r0 </a:t>
            </a:r>
            <a:r>
              <a:rPr lang="en-US" sz="2200" b="0" dirty="0"/>
              <a:t>- Container for advertising ML </a:t>
            </a:r>
            <a:r>
              <a:rPr lang="en-US" sz="2200" b="0" dirty="0" smtClean="0"/>
              <a:t>Information (Abhishek Patil)</a:t>
            </a:r>
            <a:endParaRPr lang="en-US" sz="22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6200" y="1371600"/>
            <a:ext cx="89154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</a:t>
            </a:r>
            <a:r>
              <a:rPr lang="en-US" sz="2800" b="1" dirty="0" smtClean="0"/>
              <a:t>that: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 smtClean="0"/>
              <a:t>A common element is defined to carry the information for various Multi-link operations, the element carrying a Type field right after the </a:t>
            </a:r>
            <a:r>
              <a:rPr lang="en-US" sz="2800" dirty="0"/>
              <a:t>Element ID Extension </a:t>
            </a:r>
            <a:r>
              <a:rPr lang="en-US" sz="2800" dirty="0" smtClean="0"/>
              <a:t>field to differentiate the various usage of the element.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800" dirty="0" smtClean="0"/>
              <a:t>The format of the element may differ based on the value of the Type field. </a:t>
            </a:r>
            <a:endParaRPr lang="en-US" sz="2800" dirty="0"/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 smtClean="0"/>
              <a:t>Y/N/A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 smtClean="0"/>
              <a:t>Note: This is not for SFD.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226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6200" y="1524000"/>
            <a:ext cx="8915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 smtClean="0"/>
              <a:t>Which option do you prefer for the Type field: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 smtClean="0"/>
              <a:t>Option 1: Based on Usage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 smtClean="0"/>
              <a:t>Option 2: Based on Content</a:t>
            </a:r>
            <a:endParaRPr lang="en-US" sz="2800" dirty="0"/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 smtClean="0"/>
              <a:t>Opt1/Opt2/Others/Abstain</a:t>
            </a:r>
          </a:p>
          <a:p>
            <a:pPr lvl="1"/>
            <a:endParaRPr lang="en-US" sz="2800" dirty="0"/>
          </a:p>
          <a:p>
            <a:pPr lvl="1"/>
            <a:endParaRPr lang="en-US" sz="3200" dirty="0"/>
          </a:p>
          <a:p>
            <a:pPr lvl="1"/>
            <a:r>
              <a:rPr lang="en-US" sz="3200" dirty="0"/>
              <a:t>Note: This is not for SFD.</a:t>
            </a:r>
            <a:endParaRPr lang="en-US" sz="3600" dirty="0"/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551428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42588</TotalTime>
  <Words>637</Words>
  <Application>Microsoft Office PowerPoint</Application>
  <PresentationFormat>On-screen Show (4:3)</PresentationFormat>
  <Paragraphs>163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802-11-Submission</vt:lpstr>
      <vt:lpstr>Multi-link Element format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</vt:lpstr>
      <vt:lpstr>PowerPoint Presentation</vt:lpstr>
      <vt:lpstr>PowerPoint Presentation</vt:lpstr>
    </vt:vector>
  </TitlesOfParts>
  <Company>Panasonic Corporation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transmission</dc:title>
  <dc:creator>Rojan Chitrakar</dc:creator>
  <cp:lastModifiedBy>CHITRAKAR_Rojan</cp:lastModifiedBy>
  <cp:revision>354</cp:revision>
  <cp:lastPrinted>2014-11-04T15:04:57Z</cp:lastPrinted>
  <dcterms:created xsi:type="dcterms:W3CDTF">2007-04-17T18:10:23Z</dcterms:created>
  <dcterms:modified xsi:type="dcterms:W3CDTF">2020-06-04T03:10:48Z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