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8"/>
  </p:notesMasterIdLst>
  <p:handoutMasterIdLst>
    <p:handoutMasterId r:id="rId169"/>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 id="689" r:id="rId60"/>
    <p:sldId id="687" r:id="rId61"/>
    <p:sldId id="691" r:id="rId62"/>
    <p:sldId id="692" r:id="rId63"/>
    <p:sldId id="690" r:id="rId64"/>
    <p:sldId id="688" r:id="rId65"/>
    <p:sldId id="693" r:id="rId66"/>
    <p:sldId id="702" r:id="rId67"/>
    <p:sldId id="703" r:id="rId68"/>
    <p:sldId id="704" r:id="rId69"/>
    <p:sldId id="705" r:id="rId70"/>
    <p:sldId id="706" r:id="rId71"/>
    <p:sldId id="707" r:id="rId72"/>
    <p:sldId id="708" r:id="rId73"/>
    <p:sldId id="709" r:id="rId74"/>
    <p:sldId id="710" r:id="rId75"/>
    <p:sldId id="714" r:id="rId76"/>
    <p:sldId id="712" r:id="rId77"/>
    <p:sldId id="713" r:id="rId78"/>
    <p:sldId id="715" r:id="rId79"/>
    <p:sldId id="717" r:id="rId80"/>
    <p:sldId id="718" r:id="rId81"/>
    <p:sldId id="719" r:id="rId82"/>
    <p:sldId id="720" r:id="rId83"/>
    <p:sldId id="748" r:id="rId84"/>
    <p:sldId id="749" r:id="rId85"/>
    <p:sldId id="750" r:id="rId86"/>
    <p:sldId id="751" r:id="rId87"/>
    <p:sldId id="752" r:id="rId88"/>
    <p:sldId id="753" r:id="rId89"/>
    <p:sldId id="722" r:id="rId90"/>
    <p:sldId id="723" r:id="rId91"/>
    <p:sldId id="724" r:id="rId92"/>
    <p:sldId id="745" r:id="rId93"/>
    <p:sldId id="746" r:id="rId94"/>
    <p:sldId id="747" r:id="rId95"/>
    <p:sldId id="754" r:id="rId96"/>
    <p:sldId id="697" r:id="rId97"/>
    <p:sldId id="696" r:id="rId98"/>
    <p:sldId id="698" r:id="rId99"/>
    <p:sldId id="699" r:id="rId100"/>
    <p:sldId id="700" r:id="rId101"/>
    <p:sldId id="679" r:id="rId102"/>
    <p:sldId id="756" r:id="rId103"/>
    <p:sldId id="887" r:id="rId104"/>
    <p:sldId id="755" r:id="rId105"/>
    <p:sldId id="890" r:id="rId106"/>
    <p:sldId id="889" r:id="rId107"/>
    <p:sldId id="888" r:id="rId108"/>
    <p:sldId id="903" r:id="rId109"/>
    <p:sldId id="891" r:id="rId110"/>
    <p:sldId id="892" r:id="rId111"/>
    <p:sldId id="893" r:id="rId112"/>
    <p:sldId id="894" r:id="rId113"/>
    <p:sldId id="895" r:id="rId114"/>
    <p:sldId id="896" r:id="rId115"/>
    <p:sldId id="897" r:id="rId116"/>
    <p:sldId id="898" r:id="rId117"/>
    <p:sldId id="899" r:id="rId118"/>
    <p:sldId id="900" r:id="rId119"/>
    <p:sldId id="901" r:id="rId120"/>
    <p:sldId id="902" r:id="rId121"/>
    <p:sldId id="905" r:id="rId122"/>
    <p:sldId id="906" r:id="rId123"/>
    <p:sldId id="907" r:id="rId124"/>
    <p:sldId id="904" r:id="rId125"/>
    <p:sldId id="908" r:id="rId126"/>
    <p:sldId id="909" r:id="rId127"/>
    <p:sldId id="910" r:id="rId128"/>
    <p:sldId id="912" r:id="rId129"/>
    <p:sldId id="913" r:id="rId130"/>
    <p:sldId id="911" r:id="rId131"/>
    <p:sldId id="914" r:id="rId132"/>
    <p:sldId id="915" r:id="rId133"/>
    <p:sldId id="916" r:id="rId134"/>
    <p:sldId id="917" r:id="rId135"/>
    <p:sldId id="918" r:id="rId136"/>
    <p:sldId id="919" r:id="rId137"/>
    <p:sldId id="920" r:id="rId138"/>
    <p:sldId id="921" r:id="rId139"/>
    <p:sldId id="922" r:id="rId140"/>
    <p:sldId id="923" r:id="rId141"/>
    <p:sldId id="924" r:id="rId142"/>
    <p:sldId id="859" r:id="rId143"/>
    <p:sldId id="925" r:id="rId144"/>
    <p:sldId id="926" r:id="rId145"/>
    <p:sldId id="928" r:id="rId146"/>
    <p:sldId id="929" r:id="rId147"/>
    <p:sldId id="930" r:id="rId148"/>
    <p:sldId id="927" r:id="rId149"/>
    <p:sldId id="931" r:id="rId150"/>
    <p:sldId id="932" r:id="rId151"/>
    <p:sldId id="933" r:id="rId152"/>
    <p:sldId id="934" r:id="rId153"/>
    <p:sldId id="935" r:id="rId154"/>
    <p:sldId id="939" r:id="rId155"/>
    <p:sldId id="936" r:id="rId156"/>
    <p:sldId id="938" r:id="rId157"/>
    <p:sldId id="940" r:id="rId158"/>
    <p:sldId id="941" r:id="rId159"/>
    <p:sldId id="942" r:id="rId160"/>
    <p:sldId id="943" r:id="rId161"/>
    <p:sldId id="946" r:id="rId162"/>
    <p:sldId id="947" r:id="rId163"/>
    <p:sldId id="948" r:id="rId164"/>
    <p:sldId id="944" r:id="rId165"/>
    <p:sldId id="949" r:id="rId166"/>
    <p:sldId id="950" r:id="rId16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 name="Nov. Electronic meeting" id="{39BE829C-15BF-40E2-A145-310F6DFD476A}">
          <p14:sldIdLst>
            <p14:sldId id="689"/>
            <p14:sldId id="687"/>
            <p14:sldId id="691"/>
            <p14:sldId id="692"/>
            <p14:sldId id="690"/>
            <p14:sldId id="688"/>
            <p14:sldId id="693"/>
            <p14:sldId id="702"/>
            <p14:sldId id="703"/>
            <p14:sldId id="704"/>
            <p14:sldId id="705"/>
            <p14:sldId id="706"/>
            <p14:sldId id="707"/>
            <p14:sldId id="708"/>
            <p14:sldId id="709"/>
            <p14:sldId id="710"/>
            <p14:sldId id="714"/>
            <p14:sldId id="712"/>
            <p14:sldId id="713"/>
            <p14:sldId id="715"/>
            <p14:sldId id="717"/>
            <p14:sldId id="718"/>
            <p14:sldId id="719"/>
            <p14:sldId id="720"/>
          </p14:sldIdLst>
        </p14:section>
        <p14:section name="January electronic meeting" id="{3E4CA010-3470-4EAA-B34A-7DF38BD0C348}">
          <p14:sldIdLst/>
        </p14:section>
        <p14:section name="Mar. Electronic meeting" id="{80CF369F-EBA4-4A7B-AB19-B6A3D54B6283}">
          <p14:sldIdLst>
            <p14:sldId id="748"/>
            <p14:sldId id="749"/>
            <p14:sldId id="750"/>
            <p14:sldId id="751"/>
            <p14:sldId id="752"/>
            <p14:sldId id="753"/>
          </p14:sldIdLst>
        </p14:section>
        <p14:section name="Apr. 29 TGaz Telecon" id="{49A8E6CF-F0E1-44F7-A93B-1500E9CF17BF}">
          <p14:sldIdLst>
            <p14:sldId id="722"/>
            <p14:sldId id="723"/>
            <p14:sldId id="724"/>
            <p14:sldId id="745"/>
            <p14:sldId id="746"/>
            <p14:sldId id="747"/>
          </p14:sldIdLst>
        </p14:section>
        <p14:section name="May 10 May IEEE Electronic meeting" id="{EAC9DB2A-458A-423D-8584-81A004E0AD20}">
          <p14:sldIdLst>
            <p14:sldId id="754"/>
            <p14:sldId id="697"/>
            <p14:sldId id="696"/>
            <p14:sldId id="698"/>
          </p14:sldIdLst>
        </p14:section>
        <p14:section name="May 12 May IEEE electronic meeting" id="{191DA30B-FDCB-4317-9DCA-A3A658245A50}">
          <p14:sldIdLst>
            <p14:sldId id="699"/>
            <p14:sldId id="700"/>
          </p14:sldIdLst>
        </p14:section>
        <p14:section name="May 17 May IEEE Electronic meeting" id="{A785EBCD-0EBD-4354-B121-376CF809BF0B}">
          <p14:sldIdLst>
            <p14:sldId id="679"/>
            <p14:sldId id="756"/>
            <p14:sldId id="887"/>
          </p14:sldIdLst>
        </p14:section>
        <p14:section name="June 24th Plenary Telecon" id="{424394C4-B15C-4E9E-B03A-0CC1368E94FC}">
          <p14:sldIdLst>
            <p14:sldId id="755"/>
            <p14:sldId id="890"/>
            <p14:sldId id="889"/>
            <p14:sldId id="888"/>
          </p14:sldIdLst>
        </p14:section>
        <p14:section name="July 12 July IEEE Electronic meeting" id="{AD8631E4-7CDC-4CF2-86F1-6C581C7CDC1B}">
          <p14:sldIdLst>
            <p14:sldId id="903"/>
            <p14:sldId id="891"/>
            <p14:sldId id="892"/>
            <p14:sldId id="893"/>
            <p14:sldId id="894"/>
            <p14:sldId id="895"/>
            <p14:sldId id="896"/>
            <p14:sldId id="897"/>
            <p14:sldId id="898"/>
            <p14:sldId id="899"/>
            <p14:sldId id="900"/>
            <p14:sldId id="901"/>
            <p14:sldId id="902"/>
            <p14:sldId id="905"/>
            <p14:sldId id="906"/>
            <p14:sldId id="907"/>
            <p14:sldId id="904"/>
          </p14:sldIdLst>
        </p14:section>
        <p14:section name="July 13 July IEEE Electronic meeting" id="{B4F92853-FD57-49EE-A361-1BF665500715}">
          <p14:sldIdLst>
            <p14:sldId id="908"/>
            <p14:sldId id="909"/>
            <p14:sldId id="910"/>
            <p14:sldId id="912"/>
            <p14:sldId id="913"/>
            <p14:sldId id="911"/>
          </p14:sldIdLst>
        </p14:section>
        <p14:section name="July 14 July IEEE Electronic meeting" id="{EC0D4E26-0735-462A-8CF0-9C7DC48E51D4}">
          <p14:sldIdLst>
            <p14:sldId id="914"/>
            <p14:sldId id="915"/>
            <p14:sldId id="916"/>
            <p14:sldId id="917"/>
          </p14:sldIdLst>
        </p14:section>
        <p14:section name="July 15 July IEEE meeting" id="{A6F4DD25-8525-46AD-BDC0-3EAB4D63F6BB}">
          <p14:sldIdLst>
            <p14:sldId id="918"/>
          </p14:sldIdLst>
        </p14:section>
        <p14:section name="July 16 July IEEE meeting" id="{2D50D8B5-97DE-4614-9C5D-E678B719D5DC}">
          <p14:sldIdLst>
            <p14:sldId id="919"/>
            <p14:sldId id="920"/>
            <p14:sldId id="921"/>
            <p14:sldId id="922"/>
            <p14:sldId id="923"/>
          </p14:sldIdLst>
        </p14:section>
        <p14:section name="July 19th" id="{796CD135-32BC-4B93-84C6-16917450CF81}">
          <p14:sldIdLst>
            <p14:sldId id="924"/>
            <p14:sldId id="859"/>
          </p14:sldIdLst>
        </p14:section>
        <p14:section name="Sep 13 IEEE meeting" id="{D8BD6711-58D7-4E83-87A8-B195AD2409FD}">
          <p14:sldIdLst>
            <p14:sldId id="925"/>
            <p14:sldId id="926"/>
            <p14:sldId id="928"/>
            <p14:sldId id="929"/>
            <p14:sldId id="930"/>
            <p14:sldId id="927"/>
          </p14:sldIdLst>
        </p14:section>
        <p14:section name="Sep. 14 IEEE meeting" id="{6FB54CA6-39DD-4837-919C-22C87257F720}">
          <p14:sldIdLst>
            <p14:sldId id="931"/>
            <p14:sldId id="932"/>
            <p14:sldId id="933"/>
            <p14:sldId id="934"/>
            <p14:sldId id="935"/>
          </p14:sldIdLst>
        </p14:section>
        <p14:section name="Sep. 15 IEEE meeting" id="{AE75F932-4E6F-4074-90D4-326050729DF9}">
          <p14:sldIdLst>
            <p14:sldId id="939"/>
            <p14:sldId id="936"/>
            <p14:sldId id="938"/>
          </p14:sldIdLst>
        </p14:section>
        <p14:section name="Sep. 20 IEEE meeting" id="{615A85EA-AE5A-454C-BBC4-8FC6BC6424E9}">
          <p14:sldIdLst>
            <p14:sldId id="940"/>
          </p14:sldIdLst>
        </p14:section>
        <p14:section name="Nov. 9 IEEE Meeting" id="{B1CBBCA9-2D28-4344-801D-AC8919E1367B}">
          <p14:sldIdLst>
            <p14:sldId id="941"/>
            <p14:sldId id="942"/>
            <p14:sldId id="943"/>
          </p14:sldIdLst>
        </p14:section>
        <p14:section name="Nov. 11 IEEE meeting" id="{648BF365-F965-4441-B644-F7559E9527A4}">
          <p14:sldIdLst>
            <p14:sldId id="946"/>
            <p14:sldId id="947"/>
          </p14:sldIdLst>
        </p14:section>
        <p14:section name="Nov. 15 IEEE meeting" id="{B2967549-3F10-4EB6-BED5-132099A4F833}">
          <p14:sldIdLst>
            <p14:sldId id="948"/>
            <p14:sldId id="944"/>
            <p14:sldId id="949"/>
          </p14:sldIdLst>
        </p14:section>
        <p14:section name="Jan. 5 TGaz Telecon" id="{5B99CC15-5EEA-43B1-A4BD-BC40FFD82CB5}">
          <p14:sldIdLst>
            <p14:sldId id="95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9" d="100"/>
          <a:sy n="119" d="100"/>
        </p:scale>
        <p:origin x="330"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0"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slide" Target="slides/slide163.xml"/><Relationship Id="rId16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theme" Target="theme/theme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F6997C7D-F3F4-4090-A93E-B6BA2D9C198D}"/>
    <pc:docChg chg="modMainMaster">
      <pc:chgData name="Segev, Jonathan" userId="7c67a1b0-8725-4553-8055-0888dbcaef94" providerId="ADAL" clId="{F6997C7D-F3F4-4090-A93E-B6BA2D9C198D}" dt="2022-01-05T21:48:05.124" v="1" actId="20577"/>
      <pc:docMkLst>
        <pc:docMk/>
      </pc:docMkLst>
      <pc:sldMasterChg chg="modSp mod">
        <pc:chgData name="Segev, Jonathan" userId="7c67a1b0-8725-4553-8055-0888dbcaef94" providerId="ADAL" clId="{F6997C7D-F3F4-4090-A93E-B6BA2D9C198D}" dt="2022-01-05T21:48:05.124" v="1" actId="20577"/>
        <pc:sldMasterMkLst>
          <pc:docMk/>
          <pc:sldMasterMk cId="0" sldId="2147483648"/>
        </pc:sldMasterMkLst>
        <pc:spChg chg="mod">
          <ac:chgData name="Segev, Jonathan" userId="7c67a1b0-8725-4553-8055-0888dbcaef94" providerId="ADAL" clId="{F6997C7D-F3F4-4090-A93E-B6BA2D9C198D}" dt="2022-01-05T21:48:05.124"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1/5/2022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802.11-20/0771r34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1/11-21-0835-02-00az-lb253-group-cr.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1/11-21-0864-01-00az-comment-resolutions-of-cid-5090.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1/11-21-0901-00-00az-tb-ranging-rsta-availability-window-periodicity.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1/11-21-0917-00-00az-lb253-cr-for-cid-5189-5192.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0928-01-00az-lb253-passive-tb-ranging-cr.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1/11-21-0978-01-00az-lb253-passive-tb-ranging-cr-part-ii.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21/11-21-0967-02-00az-misc-cids-part-1.doc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1/11-21-0911-02-00az-comment-resolution-lb253-cid-5377.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21/11-21-0929-02-00az-lb253-lmr-frame-cr.doc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21/11-21-0968-00-00az-nominal-packet-padding-for-nonassociated-stas.doc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21/11-21-1021-02-00az-lb253-passive-tb-ranging-cr-part-iii.doc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34-01-00az-lb253-cr-for-9-3-1-19.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1/11-21-1007-01-00az-spec-text-proposal-on-tx-power-clarification.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1/11-21-1038-01-00az-lb253-resoluiton-to-cid-set3.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1/11-21-0969-01-00az-lb-253-crs-c.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1/11-21-1043-01-00az-lb253-resoluiton-to-cid-set4.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21/11-21-1030-01-00az-oci-usage-in-11az.doc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21/11-21-1045-01-00az-proposed-resolutions-to-some-11az-lb253-cid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ec/dcn/19/ec-19-0064-00-ACSD-p802-11az.doc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1/11-21-0478-02-00az-cid-resolutions-for-lb25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1/11-21-0505-01-00az-six-cid-resolutions-for-lb253.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1/11-21-0532-00-00az-aid-rsid-field-clarification.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1/11-21-0533-02-00az-tgaz-lb253-cr.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1/11-21-0564-02-00az-lb253-resoluiton-to-cid-set2.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19-03-00az-comment-resolution-lb253-parameters-part-3.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Plenary Meeting Motion compendium</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2022-01-04</a:t>
            </a:r>
          </a:p>
        </p:txBody>
      </p:sp>
      <p:sp>
        <p:nvSpPr>
          <p:cNvPr id="6" name="Date Placeholder 3"/>
          <p:cNvSpPr>
            <a:spLocks noGrp="1"/>
          </p:cNvSpPr>
          <p:nvPr>
            <p:ph type="dt" idx="10"/>
          </p:nvPr>
        </p:nvSpPr>
        <p:spPr/>
        <p:txBody>
          <a:bodyPr/>
          <a:lstStyle/>
          <a:p>
            <a:r>
              <a:rPr lang="en-US"/>
              <a:t>Jan.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11-21-0835 LB253 Group CR (Jonathan Segev)</a:t>
            </a:r>
          </a:p>
          <a:p>
            <a:endParaRPr lang="en-US" sz="1400" b="0" dirty="0"/>
          </a:p>
          <a:p>
            <a:r>
              <a:rPr lang="en-US" sz="2000" dirty="0"/>
              <a:t>Motion </a:t>
            </a:r>
            <a:r>
              <a:rPr lang="en-US" sz="2000" b="0" dirty="0"/>
              <a:t>(202106-01):</a:t>
            </a:r>
          </a:p>
          <a:p>
            <a:pPr marL="0" indent="0"/>
            <a:r>
              <a:rPr lang="en-US" sz="2000" b="0" dirty="0"/>
              <a:t>Move to adopt the resolution depicted by document 11-21-0835r2 for </a:t>
            </a:r>
            <a:r>
              <a:rPr lang="pt-BR" sz="2000" b="0" dirty="0"/>
              <a:t>CIDs </a:t>
            </a:r>
            <a:r>
              <a:rPr lang="en-US" sz="2000" b="0" dirty="0"/>
              <a:t> 5203, 5254, 5261, 5294, 5348, 5353, 5378, 5381, 5444  ( 9 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Ali Raissinia </a:t>
            </a:r>
          </a:p>
          <a:p>
            <a:r>
              <a:rPr lang="en-US" sz="2000" b="0" dirty="0"/>
              <a:t>Results (Y/N/A): 6/0/1</a:t>
            </a:r>
          </a:p>
          <a:p>
            <a:endParaRPr lang="en-US" sz="2000" b="0" dirty="0"/>
          </a:p>
          <a:p>
            <a:r>
              <a:rPr lang="en-US" sz="2000" b="0" dirty="0"/>
              <a:t>Results from the May 26</a:t>
            </a:r>
            <a:r>
              <a:rPr lang="en-US" sz="2000" b="0" baseline="30000" dirty="0"/>
              <a:t>th</a:t>
            </a:r>
            <a:r>
              <a:rPr lang="en-US" sz="2000" b="0" dirty="0"/>
              <a:t> Telecon: 8/0/0</a:t>
            </a:r>
          </a:p>
          <a:p>
            <a:r>
              <a:rPr lang="en-US" sz="1800" b="0" dirty="0">
                <a:hlinkClick r:id="rId2"/>
              </a:rPr>
              <a:t>https://mentor.ieee.org/802.11/dcn/21/11-21-0835-02-00az-lb253-group-cr.docx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6641655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9" y="1532194"/>
            <a:ext cx="11215414" cy="4609630"/>
          </a:xfrm>
        </p:spPr>
        <p:txBody>
          <a:bodyPr/>
          <a:lstStyle/>
          <a:p>
            <a:r>
              <a:rPr lang="en-US" sz="2000" b="0" dirty="0"/>
              <a:t>Submission 11-21-0864 Comment Resolutions of CID 5090 (Steve Shellhammer)</a:t>
            </a:r>
          </a:p>
          <a:p>
            <a:endParaRPr lang="en-US" sz="1400" b="0" dirty="0"/>
          </a:p>
          <a:p>
            <a:r>
              <a:rPr lang="en-US" sz="2000" dirty="0"/>
              <a:t>Motion </a:t>
            </a:r>
            <a:r>
              <a:rPr lang="en-US" sz="2000" b="0" dirty="0"/>
              <a:t>(202106-02):</a:t>
            </a:r>
          </a:p>
          <a:p>
            <a:pPr marL="0" indent="0"/>
            <a:r>
              <a:rPr lang="en-US" sz="2000" b="0" dirty="0"/>
              <a:t>Move to adopt the resolution depicted by document 11-21-0864r1 for </a:t>
            </a:r>
            <a:r>
              <a:rPr lang="pt-BR" sz="2000" b="0" dirty="0"/>
              <a:t>CID 5090 </a:t>
            </a:r>
            <a:r>
              <a:rPr lang="en-US" sz="2000" b="0" dirty="0"/>
              <a:t>(1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a:t>
            </a:r>
          </a:p>
          <a:p>
            <a:endParaRPr lang="en-US" sz="2000" b="0" dirty="0"/>
          </a:p>
          <a:p>
            <a:r>
              <a:rPr lang="en-US" sz="2000" b="0" dirty="0"/>
              <a:t>Results from the May 26</a:t>
            </a:r>
            <a:r>
              <a:rPr lang="en-US" sz="2000" b="0" baseline="30000" dirty="0"/>
              <a:t>th</a:t>
            </a:r>
            <a:r>
              <a:rPr lang="en-US" sz="2000" b="0" dirty="0"/>
              <a:t> Telecon: 9/0/1</a:t>
            </a:r>
          </a:p>
          <a:p>
            <a:r>
              <a:rPr lang="en-US" sz="1800" b="0" dirty="0">
                <a:hlinkClick r:id="rId2"/>
              </a:rPr>
              <a:t>https://mentor.ieee.org/802.11/dcn/21/11-21-0864-01-00az-comment-resolutions-of-cid-5090.docx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651078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11-21-0901 TB Ranging RSTA Availability Window Periodicity (Christian Berger)</a:t>
            </a:r>
          </a:p>
          <a:p>
            <a:endParaRPr lang="en-US" sz="1400" b="0" dirty="0"/>
          </a:p>
          <a:p>
            <a:r>
              <a:rPr lang="en-US" sz="2000" dirty="0"/>
              <a:t>Motion </a:t>
            </a:r>
            <a:r>
              <a:rPr lang="en-US" sz="2000" b="0" dirty="0"/>
              <a:t>(202106-03):</a:t>
            </a:r>
          </a:p>
          <a:p>
            <a:pPr marL="0" indent="0"/>
            <a:r>
              <a:rPr lang="en-US" sz="2000" b="0" dirty="0"/>
              <a:t>Move to adopt text changes depicted by document 11-21-0901r0,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consent </a:t>
            </a:r>
          </a:p>
          <a:p>
            <a:endParaRPr lang="en-US" sz="2000" b="0" dirty="0"/>
          </a:p>
          <a:p>
            <a:r>
              <a:rPr lang="en-US" sz="2000" b="0" dirty="0"/>
              <a:t>Results from the June 2</a:t>
            </a:r>
            <a:r>
              <a:rPr lang="en-US" sz="2000" b="0" baseline="30000" dirty="0"/>
              <a:t>nd</a:t>
            </a:r>
            <a:r>
              <a:rPr lang="en-US" sz="2000" b="0" dirty="0"/>
              <a:t> Telecon: 7/0/1</a:t>
            </a:r>
          </a:p>
          <a:p>
            <a:r>
              <a:rPr lang="en-US" sz="1600" b="0" dirty="0">
                <a:hlinkClick r:id="rId2"/>
              </a:rPr>
              <a:t>https://mentor.ieee.org/802.11/dcn/21/11-21-0901-00-00az-tb-ranging-rsta-availability-window-periodicity.docx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6118208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8" y="1484785"/>
            <a:ext cx="11305256" cy="4609630"/>
          </a:xfrm>
        </p:spPr>
        <p:txBody>
          <a:bodyPr/>
          <a:lstStyle/>
          <a:p>
            <a:r>
              <a:rPr lang="en-US" sz="2000" b="0" dirty="0"/>
              <a:t>Submission 11-21-0917 lb253 CR for CID 5189 5192 (Tianyu Wu)</a:t>
            </a:r>
          </a:p>
          <a:p>
            <a:endParaRPr lang="en-US" sz="1400" b="0" dirty="0"/>
          </a:p>
          <a:p>
            <a:r>
              <a:rPr lang="en-US" sz="2000" dirty="0"/>
              <a:t>Motion </a:t>
            </a:r>
            <a:r>
              <a:rPr lang="en-US" sz="2000" b="0" dirty="0"/>
              <a:t>(202106-04):</a:t>
            </a:r>
          </a:p>
          <a:p>
            <a:pPr marL="0" indent="0"/>
            <a:r>
              <a:rPr lang="en-US" sz="2000" b="0" dirty="0"/>
              <a:t>Move to adopt the resolution depicted by document 11-21-0917r0 for </a:t>
            </a:r>
            <a:r>
              <a:rPr lang="pt-BR" sz="2000" b="0" dirty="0"/>
              <a:t>CIDs 5189, 5192 </a:t>
            </a:r>
            <a:r>
              <a:rPr lang="en-US" sz="2000" b="0" dirty="0"/>
              <a:t>(2 CIDs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a:t>
            </a:r>
          </a:p>
          <a:p>
            <a:r>
              <a:rPr lang="en-US" sz="2000" b="0" dirty="0"/>
              <a:t>Results (Y/N/A): 6/1/2</a:t>
            </a:r>
          </a:p>
          <a:p>
            <a:r>
              <a:rPr lang="en-US" sz="2000" b="0" dirty="0"/>
              <a:t>Motion passes</a:t>
            </a:r>
          </a:p>
          <a:p>
            <a:r>
              <a:rPr lang="en-US" sz="2000" b="0" dirty="0"/>
              <a:t>Results from the June 2</a:t>
            </a:r>
            <a:r>
              <a:rPr lang="en-US" sz="2000" b="0" baseline="30000" dirty="0"/>
              <a:t>nd</a:t>
            </a:r>
            <a:r>
              <a:rPr lang="en-US" sz="2000" b="0" dirty="0"/>
              <a:t> Telecon: 4/1/2</a:t>
            </a:r>
          </a:p>
          <a:p>
            <a:r>
              <a:rPr lang="en-US" sz="1800" b="0" dirty="0">
                <a:hlinkClick r:id="rId2"/>
              </a:rPr>
              <a:t>https://mentor.ieee.org/802.11/dcn/21/11-21-0917-00-00az-lb253-cr-for-cid-5189-5192.docx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7479203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(202107-01):</a:t>
            </a:r>
          </a:p>
          <a:p>
            <a:pPr marL="0" indent="0"/>
            <a:r>
              <a:rPr lang="en-US" sz="2000" b="0" dirty="0"/>
              <a:t>Move to approve document 11-21-807r0 </a:t>
            </a:r>
            <a:r>
              <a:rPr lang="en-US" sz="2000" b="0" dirty="0" err="1"/>
              <a:t>TGaz</a:t>
            </a:r>
            <a:r>
              <a:rPr lang="en-US" sz="2000" b="0" dirty="0"/>
              <a:t> May 2021 Interim Minutes as the </a:t>
            </a:r>
            <a:r>
              <a:rPr lang="en-US" sz="2000" b="0" dirty="0" err="1"/>
              <a:t>TGaz</a:t>
            </a:r>
            <a:r>
              <a:rPr lang="en-US" sz="2000" b="0" dirty="0"/>
              <a:t> meetings minutes for the May IEEE Electronic meeting week. </a:t>
            </a:r>
          </a:p>
          <a:p>
            <a:endParaRPr lang="en-US" sz="2000" b="0" dirty="0"/>
          </a:p>
          <a:p>
            <a:r>
              <a:rPr lang="en-US" sz="2000" b="0" dirty="0"/>
              <a:t>Moved by: Assaf Kasher</a:t>
            </a:r>
          </a:p>
          <a:p>
            <a:r>
              <a:rPr lang="en-US" sz="2000" b="0" dirty="0"/>
              <a:t>Seconded by: Stephen Palm </a:t>
            </a:r>
          </a:p>
          <a:p>
            <a:r>
              <a:rPr lang="en-US" sz="2000" b="0" dirty="0"/>
              <a:t>Results (Y/N/A): 44/0/5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1177955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11-21-0928 LB253 Passive TB Ranging CR (Erik Lindskog)</a:t>
            </a:r>
          </a:p>
          <a:p>
            <a:endParaRPr lang="en-US" sz="1400" b="0" dirty="0"/>
          </a:p>
          <a:p>
            <a:r>
              <a:rPr lang="en-US" sz="2000" dirty="0"/>
              <a:t>Motion </a:t>
            </a:r>
            <a:r>
              <a:rPr lang="en-US" sz="2000" b="0" dirty="0"/>
              <a:t>(202107-02):</a:t>
            </a:r>
          </a:p>
          <a:p>
            <a:pPr marL="0" indent="0"/>
            <a:r>
              <a:rPr lang="en-US" sz="2000" b="0" dirty="0"/>
              <a:t>Move to adopt the resolution depicted by document </a:t>
            </a:r>
            <a:r>
              <a:rPr lang="pt-BR" sz="2000" b="0" dirty="0"/>
              <a:t>11-21-0928r1 for CIDs  5235, 5252, 5253, 5020, 5021, 5026, 5032, 5033, 5367, 5391, 5034, 5035, 5043, 5073, 5074, 5076, 5242 </a:t>
            </a:r>
            <a:r>
              <a:rPr lang="en-US" sz="2000" b="0" dirty="0"/>
              <a:t>(17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 </a:t>
            </a:r>
          </a:p>
          <a:p>
            <a:r>
              <a:rPr lang="en-US" sz="2000" b="0" dirty="0"/>
              <a:t>Results (Y/N/A): Unanimous </a:t>
            </a:r>
          </a:p>
          <a:p>
            <a:endParaRPr lang="en-US" sz="2000" b="0" dirty="0"/>
          </a:p>
          <a:p>
            <a:r>
              <a:rPr lang="en-US" sz="2000" b="0" dirty="0"/>
              <a:t>Results from the June 9</a:t>
            </a:r>
            <a:r>
              <a:rPr lang="en-US" sz="2000" b="0" baseline="30000" dirty="0"/>
              <a:t>th</a:t>
            </a:r>
            <a:r>
              <a:rPr lang="en-US" sz="2000" b="0" dirty="0"/>
              <a:t> Telecon: 7/0/0</a:t>
            </a:r>
          </a:p>
          <a:p>
            <a:r>
              <a:rPr lang="en-US" sz="2000" b="0" dirty="0">
                <a:hlinkClick r:id="rId2"/>
              </a:rPr>
              <a:t>https://mentor.ieee.org/802.11/dcn/21/11-21-0928-01-00az-lb253-passive-tb-ranging-cr.docx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4822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11-21-0978 LB253 Passive TB Ranging CR - part II (Erik Lindskog)</a:t>
            </a:r>
          </a:p>
          <a:p>
            <a:endParaRPr lang="en-US" sz="1400" b="0" dirty="0"/>
          </a:p>
          <a:p>
            <a:r>
              <a:rPr lang="en-US" sz="2000" dirty="0"/>
              <a:t>Motion </a:t>
            </a:r>
            <a:r>
              <a:rPr lang="en-US" sz="2000" b="0" dirty="0"/>
              <a:t>(202107-03):</a:t>
            </a:r>
          </a:p>
          <a:p>
            <a:pPr marL="0" indent="0"/>
            <a:r>
              <a:rPr lang="en-US" sz="2000" b="0" dirty="0"/>
              <a:t>Move to adopt the resolution depicted by document </a:t>
            </a:r>
            <a:r>
              <a:rPr lang="pt-BR" sz="2000" b="0" dirty="0"/>
              <a:t>11-21-0978r1 for CIDs 5077, 5243, 5078, 5246, 5075, 5244, 5245, 5079,5080, 5083, 5084, 5082, 5081 and 5143 (14 CIDs total)</a:t>
            </a:r>
            <a:r>
              <a:rPr lang="en-US" sz="2000" b="0" dirty="0"/>
              <a:t>,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Assaf Kasher</a:t>
            </a:r>
          </a:p>
          <a:p>
            <a:r>
              <a:rPr lang="en-US" sz="2000" b="0" dirty="0"/>
              <a:t>Results (Y/N/A): Unanimous </a:t>
            </a:r>
          </a:p>
          <a:p>
            <a:endParaRPr lang="en-US" sz="1200" b="0" dirty="0"/>
          </a:p>
          <a:p>
            <a:r>
              <a:rPr lang="en-US" sz="2000" b="0" dirty="0"/>
              <a:t>Results from the June 16</a:t>
            </a:r>
            <a:r>
              <a:rPr lang="en-US" sz="2000" b="0" baseline="30000" dirty="0"/>
              <a:t>th</a:t>
            </a:r>
            <a:r>
              <a:rPr lang="en-US" sz="2000" b="0" dirty="0"/>
              <a:t> Telecon: 9/0/0</a:t>
            </a:r>
          </a:p>
          <a:p>
            <a:r>
              <a:rPr lang="en-US" sz="1800" b="0" dirty="0">
                <a:hlinkClick r:id="rId2"/>
              </a:rPr>
              <a:t>https://mentor.ieee.org/802.11/dcn/21/11-21-0978-01-00az-lb253-passive-tb-ranging-cr-part-ii.docx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3004154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11-21-0967 </a:t>
            </a:r>
            <a:r>
              <a:rPr lang="en-US" sz="2000" b="0" dirty="0" err="1"/>
              <a:t>Misc</a:t>
            </a:r>
            <a:r>
              <a:rPr lang="en-US" sz="2000" b="0" dirty="0"/>
              <a:t> CIDs part 1 (Dibakar Das)</a:t>
            </a:r>
          </a:p>
          <a:p>
            <a:endParaRPr lang="en-US" sz="1400" b="0" dirty="0"/>
          </a:p>
          <a:p>
            <a:r>
              <a:rPr lang="en-US" sz="2000" dirty="0"/>
              <a:t>Motion </a:t>
            </a:r>
            <a:r>
              <a:rPr lang="en-US" sz="2000" b="0" dirty="0"/>
              <a:t>(202107-04):</a:t>
            </a:r>
          </a:p>
          <a:p>
            <a:pPr marL="0" indent="0"/>
            <a:r>
              <a:rPr lang="en-US" sz="2000" b="0" dirty="0"/>
              <a:t>Move to adopt the resolution depicted by document </a:t>
            </a:r>
            <a:r>
              <a:rPr lang="pt-BR" sz="2000" b="0" dirty="0"/>
              <a:t>11-21-0967r2 for </a:t>
            </a:r>
            <a:r>
              <a:rPr lang="en-US" sz="2000" b="0" dirty="0"/>
              <a:t>5451, 5450, 5449, 5428, 5427, 5396, 5393, 5234, 5218, 5194, 5180, 5172, 5171, 5170, 5169, 5135 and 5042 (17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 </a:t>
            </a:r>
          </a:p>
          <a:p>
            <a:endParaRPr lang="en-US" sz="1200" b="0" dirty="0"/>
          </a:p>
          <a:p>
            <a:r>
              <a:rPr lang="en-US" sz="2000" b="0" dirty="0"/>
              <a:t>Results from the June 23</a:t>
            </a:r>
            <a:r>
              <a:rPr lang="en-US" sz="2000" b="0" baseline="30000" dirty="0"/>
              <a:t>rd</a:t>
            </a:r>
            <a:r>
              <a:rPr lang="en-US" sz="2000" b="0" dirty="0"/>
              <a:t> Telecon: 7/1/2</a:t>
            </a:r>
          </a:p>
          <a:p>
            <a:r>
              <a:rPr lang="en-US" sz="1800" b="0" dirty="0">
                <a:hlinkClick r:id="rId2"/>
              </a:rPr>
              <a:t>https://mentor.ieee.org/802.11/dcn/21/11-21-0967-02-00az-misc-cids-part-1.docx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393951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11-21-0911 Comment-resolution-lb253 - CID 5377 (Christian Berger)</a:t>
            </a:r>
          </a:p>
          <a:p>
            <a:endParaRPr lang="en-US" sz="1400" b="0" dirty="0"/>
          </a:p>
          <a:p>
            <a:r>
              <a:rPr lang="en-US" sz="2000" dirty="0"/>
              <a:t>Motion </a:t>
            </a:r>
            <a:r>
              <a:rPr lang="en-US" sz="2000" b="0" dirty="0"/>
              <a:t>(202107-05):</a:t>
            </a:r>
          </a:p>
          <a:p>
            <a:pPr marL="0" indent="0"/>
            <a:r>
              <a:rPr lang="en-US" sz="2000" b="0" dirty="0"/>
              <a:t>Move to adopt the resolution depicted by document </a:t>
            </a:r>
            <a:r>
              <a:rPr lang="pt-BR" sz="2000" b="0" dirty="0"/>
              <a:t>11-21-0911r2 for </a:t>
            </a:r>
            <a:r>
              <a:rPr lang="en-US" sz="2000" b="0" dirty="0"/>
              <a:t>CID 5377 (1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800" b="0" dirty="0">
                <a:hlinkClick r:id="rId2"/>
              </a:rPr>
              <a:t>https://mentor.ieee.org/802.11/dcn/21/11-21-0911-02-00az-comment-resolution-lb253-cid-5377.docx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544808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11-21-0929 LB253 LMR frame CR (Erik Lindskog)</a:t>
            </a:r>
          </a:p>
          <a:p>
            <a:endParaRPr lang="en-US" sz="1400" b="0" dirty="0"/>
          </a:p>
          <a:p>
            <a:r>
              <a:rPr lang="en-US" sz="2000" dirty="0"/>
              <a:t>Motion </a:t>
            </a:r>
            <a:r>
              <a:rPr lang="en-US" sz="2000" b="0" dirty="0"/>
              <a:t>(202107-06):</a:t>
            </a:r>
          </a:p>
          <a:p>
            <a:pPr marL="0" indent="0"/>
            <a:r>
              <a:rPr lang="en-US" sz="2000" b="0" dirty="0"/>
              <a:t>Move to adopt the resolution depicted by document 11-21-0929r3 for CIDs 5220, 5221 and 5223, (3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a:t>
            </a:r>
          </a:p>
          <a:p>
            <a:r>
              <a:rPr lang="en-US" sz="2000" b="0" dirty="0"/>
              <a:t>Results (Y/N/A): unanimous</a:t>
            </a:r>
          </a:p>
          <a:p>
            <a:endParaRPr lang="en-US" sz="1200" b="0" dirty="0"/>
          </a:p>
          <a:p>
            <a:r>
              <a:rPr lang="en-US" sz="2000" b="0" dirty="0"/>
              <a:t>Results from the June 24</a:t>
            </a:r>
            <a:r>
              <a:rPr lang="en-US" sz="2000" b="0" baseline="30000" dirty="0"/>
              <a:t>th</a:t>
            </a:r>
            <a:r>
              <a:rPr lang="en-US" sz="2000" b="0" dirty="0"/>
              <a:t> Telecon: 8/0/1 (where 11-21-929r2 was discussed)</a:t>
            </a:r>
          </a:p>
          <a:p>
            <a:r>
              <a:rPr lang="en-US" sz="1800" b="0" dirty="0">
                <a:hlinkClick r:id="rId2"/>
              </a:rPr>
              <a:t>https://mentor.ieee.org/802.11/dcn/21/11-21-0929-02-00az-lb253-lmr-frame-cr.docx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69435206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11-21-0968 Nominal Packet Padding for </a:t>
            </a:r>
            <a:r>
              <a:rPr lang="en-US" sz="2000" b="0" dirty="0" err="1"/>
              <a:t>Nonassociated</a:t>
            </a:r>
            <a:r>
              <a:rPr lang="en-US" sz="2000" b="0" dirty="0"/>
              <a:t> STAs (Youhan Kim)</a:t>
            </a:r>
          </a:p>
          <a:p>
            <a:endParaRPr lang="en-US" sz="1400" b="0" dirty="0"/>
          </a:p>
          <a:p>
            <a:r>
              <a:rPr lang="en-US" sz="2000" dirty="0"/>
              <a:t>Motion </a:t>
            </a:r>
            <a:r>
              <a:rPr lang="en-US" sz="2000" b="0" dirty="0"/>
              <a:t>(202107-07):</a:t>
            </a:r>
          </a:p>
          <a:p>
            <a:pPr marL="0" indent="0"/>
            <a:r>
              <a:rPr lang="en-US" sz="2000" b="0" dirty="0"/>
              <a:t>Move to adopt the text changes contained in 11-21-968r0,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Christian Berger</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600" b="0" dirty="0">
                <a:hlinkClick r:id="rId2"/>
              </a:rPr>
              <a:t>https://mentor.ieee.org/802.11/dcn/21/11-21-0968-00-00az-nominal-packet-padding-for-nonassociated-stas.docx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7167035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11-21-1021 LB253 Passive TB Ranging CR - Part III (Erik Lindskog)</a:t>
            </a:r>
          </a:p>
          <a:p>
            <a:endParaRPr lang="en-US" sz="1400" b="0" dirty="0"/>
          </a:p>
          <a:p>
            <a:r>
              <a:rPr lang="en-US" sz="2000" dirty="0"/>
              <a:t>Motion </a:t>
            </a:r>
            <a:r>
              <a:rPr lang="en-US" sz="2000" b="0" dirty="0"/>
              <a:t>(202107-08):</a:t>
            </a:r>
          </a:p>
          <a:p>
            <a:pPr marL="0" indent="0"/>
            <a:r>
              <a:rPr lang="en-US" sz="2000" b="0" dirty="0"/>
              <a:t>Move to adopt the resolution depicted by document </a:t>
            </a:r>
            <a:r>
              <a:rPr lang="pt-BR" sz="2000" b="0" dirty="0"/>
              <a:t>11-21-1021r2 for CIDs 5283, 5022, 5023, 5025, 5055,  5028 (6 CIDs total), </a:t>
            </a:r>
            <a:r>
              <a:rPr lang="en-US" sz="2000" b="0" dirty="0"/>
              <a:t>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a:p>
            <a:r>
              <a:rPr lang="en-US" sz="2000" b="0" dirty="0"/>
              <a:t>Results from the June 30</a:t>
            </a:r>
            <a:r>
              <a:rPr lang="en-US" sz="2000" b="0" baseline="30000" dirty="0"/>
              <a:t>th</a:t>
            </a:r>
            <a:r>
              <a:rPr lang="en-US" sz="2000" b="0" dirty="0"/>
              <a:t> Telecon: 8/0/0</a:t>
            </a:r>
          </a:p>
          <a:p>
            <a:r>
              <a:rPr lang="en-US" sz="1600" b="0" dirty="0">
                <a:hlinkClick r:id="rId2"/>
              </a:rPr>
              <a:t>https://mentor.ieee.org/802.11/dcn/21/11-21-1021-02-00az-lb253-passive-tb-ranging-cr-part-iii.docx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59162407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11-21-1034 lb253 CR for 9.3.1.19 (Tianyu Wu)</a:t>
            </a:r>
          </a:p>
          <a:p>
            <a:endParaRPr lang="en-US" sz="1400" b="0" dirty="0"/>
          </a:p>
          <a:p>
            <a:r>
              <a:rPr lang="en-US" sz="2000" dirty="0"/>
              <a:t>Motion </a:t>
            </a:r>
            <a:r>
              <a:rPr lang="en-US" sz="2000" b="0" dirty="0"/>
              <a:t>(202107-09):</a:t>
            </a:r>
          </a:p>
          <a:p>
            <a:pPr marL="0" indent="0"/>
            <a:r>
              <a:rPr lang="en-US" sz="2000" b="0" dirty="0"/>
              <a:t>Move to adopt the resolution depicted by document 11-21-1034r1 for CIDs 5001, 5002, 5103, 5106, 5160, 5423, 5432, 5433, 5434, and 5436 (10 CIDs total)</a:t>
            </a:r>
            <a:r>
              <a:rPr lang="pt-BR" sz="2000" b="0" dirty="0"/>
              <a:t>, </a:t>
            </a:r>
            <a:r>
              <a:rPr lang="en-US" sz="2000" b="0" dirty="0"/>
              <a:t>instruct the technical editor to incorporate it in the P802.11az draft and grant the editor editorial license. </a:t>
            </a:r>
          </a:p>
          <a:p>
            <a:endParaRPr lang="en-US" sz="2000" b="0" dirty="0"/>
          </a:p>
          <a:p>
            <a:r>
              <a:rPr lang="en-US" sz="2000" b="0" dirty="0"/>
              <a:t>Moved by: Tianyu Wu </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7/0/1</a:t>
            </a:r>
          </a:p>
          <a:p>
            <a:r>
              <a:rPr lang="en-US" sz="2000" b="0" dirty="0">
                <a:hlinkClick r:id="rId2"/>
              </a:rPr>
              <a:t>https://mentor.ieee.org/802.11/dcn/21/11-21-1034-01-00az-lb253-cr-for-9-3-1-19.docx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032594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11-21-1007 Spec text proposal on Tx power clarification (Tianyu Wu)</a:t>
            </a:r>
          </a:p>
          <a:p>
            <a:endParaRPr lang="en-US" sz="1400" b="0" dirty="0"/>
          </a:p>
          <a:p>
            <a:r>
              <a:rPr lang="en-US" sz="2000" dirty="0"/>
              <a:t>Motion </a:t>
            </a:r>
            <a:r>
              <a:rPr lang="en-US" sz="2000" b="0" dirty="0"/>
              <a:t>(202107-10):</a:t>
            </a:r>
          </a:p>
          <a:p>
            <a:pPr marL="0" indent="0"/>
            <a:r>
              <a:rPr lang="en-US" sz="2000" b="0" dirty="0"/>
              <a:t>Move to adopt the text changes depicted by document 11-21-1007r1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3/0/4</a:t>
            </a:r>
          </a:p>
          <a:p>
            <a:r>
              <a:rPr lang="en-US" sz="1800" b="0" dirty="0">
                <a:hlinkClick r:id="rId2"/>
              </a:rPr>
              <a:t>https://mentor.ieee.org/802.11/dcn/21/11-21-1007-01-00az-spec-text-proposal-on-tx-power-clarification.docx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5517133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11-21-1038 LB253-resoluiton-to-CID-set3 (Assaf Kasher)</a:t>
            </a:r>
          </a:p>
          <a:p>
            <a:endParaRPr lang="en-US" sz="1400" b="0" dirty="0"/>
          </a:p>
          <a:p>
            <a:r>
              <a:rPr lang="en-US" sz="2000" dirty="0"/>
              <a:t>Motion </a:t>
            </a:r>
            <a:r>
              <a:rPr lang="en-US" sz="2000" b="0" dirty="0"/>
              <a:t>(202107-11):</a:t>
            </a:r>
          </a:p>
          <a:p>
            <a:pPr marL="0" indent="0"/>
            <a:r>
              <a:rPr lang="en-US" sz="2000" b="0" dirty="0"/>
              <a:t>Move to adopt the resolutions depicted by document 11-21-1038r1 for CIDs 5138, 5093, 5356 and 5095 (4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a:t>
            </a:r>
          </a:p>
          <a:p>
            <a:r>
              <a:rPr lang="en-US" sz="2000" b="0" dirty="0"/>
              <a:t>Results (Y/N/A): unanimous</a:t>
            </a:r>
          </a:p>
          <a:p>
            <a:endParaRPr lang="en-US" sz="1200" b="0" dirty="0"/>
          </a:p>
          <a:p>
            <a:r>
              <a:rPr lang="en-US" sz="2000" b="0" dirty="0"/>
              <a:t>Results from the July 1</a:t>
            </a:r>
            <a:r>
              <a:rPr lang="en-US" sz="2000" b="0" baseline="30000" dirty="0"/>
              <a:t>st</a:t>
            </a:r>
            <a:r>
              <a:rPr lang="en-US" sz="2000" b="0" dirty="0"/>
              <a:t> Telecon: 3/0/2</a:t>
            </a:r>
          </a:p>
          <a:p>
            <a:r>
              <a:rPr lang="en-US" sz="2000" b="0" dirty="0">
                <a:hlinkClick r:id="rId2"/>
              </a:rPr>
              <a:t>https://mentor.ieee.org/802.11/dcn/21/11-21-1038-01-00az-lb253-resoluiton-to-cid-set3.docx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794879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11-21-969 </a:t>
            </a:r>
            <a:r>
              <a:rPr lang="fr-FR" sz="2000" b="0" dirty="0"/>
              <a:t>LB253 </a:t>
            </a:r>
            <a:r>
              <a:rPr lang="fr-FR" sz="2000" b="0" dirty="0" err="1"/>
              <a:t>CRs</a:t>
            </a:r>
            <a:r>
              <a:rPr lang="fr-FR" sz="2000" b="0" dirty="0"/>
              <a:t> part C (Nehru Bhandaru) </a:t>
            </a:r>
          </a:p>
          <a:p>
            <a:endParaRPr lang="en-US" sz="1400" b="0" dirty="0"/>
          </a:p>
          <a:p>
            <a:r>
              <a:rPr lang="en-US" sz="2000" dirty="0"/>
              <a:t>Motion </a:t>
            </a:r>
            <a:r>
              <a:rPr lang="en-US" sz="2000" b="0" dirty="0"/>
              <a:t>(202107-12):</a:t>
            </a:r>
          </a:p>
          <a:p>
            <a:pPr marL="0" indent="0"/>
            <a:r>
              <a:rPr lang="en-US" sz="2000" b="0" dirty="0"/>
              <a:t>Move to adopt the resolutions depicted by document 11-21-969r1 for </a:t>
            </a:r>
            <a:r>
              <a:rPr lang="pt-BR" sz="2000" b="0" dirty="0"/>
              <a:t>CIDs 5181, 5187, 5228, 5439 (4 CIDs total)</a:t>
            </a:r>
            <a:r>
              <a:rPr lang="en-US" sz="2000" b="0" dirty="0"/>
              <a:t>,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a:t>
            </a:r>
          </a:p>
          <a:p>
            <a:r>
              <a:rPr lang="en-US" sz="2000" b="0" dirty="0"/>
              <a:t>Results (Y/N/A): unanimous</a:t>
            </a:r>
          </a:p>
          <a:p>
            <a:r>
              <a:rPr lang="en-US" sz="1200" dirty="0">
                <a:solidFill>
                  <a:srgbClr val="FF0000"/>
                </a:solidFill>
              </a:rPr>
              <a:t>Note to editor: CID 5093 and CID 5095 are included in 11-21-969r1 but are not part of the motion. </a:t>
            </a:r>
          </a:p>
          <a:p>
            <a:r>
              <a:rPr lang="en-US" sz="2000" b="0" dirty="0"/>
              <a:t>Results from the July 7</a:t>
            </a:r>
            <a:r>
              <a:rPr lang="en-US" sz="2000" b="0" baseline="30000" dirty="0"/>
              <a:t>th</a:t>
            </a:r>
            <a:r>
              <a:rPr lang="en-US" sz="2000" b="0" dirty="0"/>
              <a:t> Telecon: 9/0/0</a:t>
            </a:r>
          </a:p>
          <a:p>
            <a:r>
              <a:rPr lang="en-US" sz="2000" b="0" dirty="0">
                <a:hlinkClick r:id="rId2"/>
              </a:rPr>
              <a:t>https://mentor.ieee.org/802.11/dcn/21/11-21-0969-01-00az-lb-253-crs-c.docx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07634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11-21-1043 LB253-resoluiton-to-CID-set4 </a:t>
            </a:r>
            <a:r>
              <a:rPr lang="fr-FR" sz="2000" b="0" dirty="0"/>
              <a:t>(Assaf Kasher) </a:t>
            </a:r>
          </a:p>
          <a:p>
            <a:endParaRPr lang="en-US" sz="1400" b="0" dirty="0"/>
          </a:p>
          <a:p>
            <a:r>
              <a:rPr lang="en-US" sz="2000" dirty="0"/>
              <a:t>Motion </a:t>
            </a:r>
            <a:r>
              <a:rPr lang="en-US" sz="2000" b="0" dirty="0"/>
              <a:t>(202107-13):</a:t>
            </a:r>
          </a:p>
          <a:p>
            <a:pPr marL="0" indent="0"/>
            <a:r>
              <a:rPr lang="en-US" sz="2000" b="0" dirty="0"/>
              <a:t>Move to adopt the resolutions depicted by document 11-21-1043r1 for </a:t>
            </a:r>
            <a:r>
              <a:rPr lang="pt-BR" sz="2000" b="0" dirty="0"/>
              <a:t>CIDs 5101, 5438, 5110, 5269, 5446 (5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a:p>
            <a:r>
              <a:rPr lang="en-US" sz="2000" b="0" dirty="0"/>
              <a:t>Results from the July 7</a:t>
            </a:r>
            <a:r>
              <a:rPr lang="en-US" sz="2000" b="0" baseline="30000" dirty="0"/>
              <a:t>th</a:t>
            </a:r>
            <a:r>
              <a:rPr lang="en-US" sz="2000" b="0" dirty="0"/>
              <a:t> Telecon: 6/0/2</a:t>
            </a:r>
          </a:p>
          <a:p>
            <a:r>
              <a:rPr lang="en-US" sz="2000" b="0" dirty="0">
                <a:hlinkClick r:id="rId2"/>
              </a:rPr>
              <a:t>https://mentor.ieee.org/802.11/dcn/21/11-21-1043-01-00az-lb253-resoluiton-to-cid-set4.docx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9268171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11-21-1030 OCI usage in 11az </a:t>
            </a:r>
            <a:r>
              <a:rPr lang="fr-FR" sz="2000" b="0" dirty="0"/>
              <a:t>(Dibakar Das) </a:t>
            </a:r>
          </a:p>
          <a:p>
            <a:endParaRPr lang="en-US" sz="1400" b="0" dirty="0"/>
          </a:p>
          <a:p>
            <a:r>
              <a:rPr lang="en-US" sz="2000" dirty="0"/>
              <a:t>Motion </a:t>
            </a:r>
            <a:r>
              <a:rPr lang="en-US" sz="2000" b="0" dirty="0"/>
              <a:t>(202107-14):</a:t>
            </a:r>
          </a:p>
          <a:p>
            <a:pPr marL="0" indent="0"/>
            <a:r>
              <a:rPr lang="en-US" sz="2000" b="0" dirty="0"/>
              <a:t>Move to adopt the text changes depicted by document 11-21-1030r1,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8/0/0</a:t>
            </a:r>
          </a:p>
          <a:p>
            <a:r>
              <a:rPr lang="en-US" sz="2000" b="0" dirty="0">
                <a:hlinkClick r:id="rId2"/>
              </a:rPr>
              <a:t>https://mentor.ieee.org/802.11/dcn/21/11-21-1030-01-00az-oci-usage-in-11az.docx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906375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11-21-1045 Proposed resolutions to some 11az LB253 CIDs </a:t>
            </a:r>
            <a:r>
              <a:rPr lang="fr-FR" sz="2000" b="0" dirty="0"/>
              <a:t>(Qi Wang) </a:t>
            </a:r>
          </a:p>
          <a:p>
            <a:endParaRPr lang="en-US" sz="1400" b="0" dirty="0"/>
          </a:p>
          <a:p>
            <a:r>
              <a:rPr lang="en-US" sz="2000" dirty="0"/>
              <a:t>Motion </a:t>
            </a:r>
            <a:r>
              <a:rPr lang="en-US" sz="2000" b="0" dirty="0"/>
              <a:t>(202107-15):</a:t>
            </a:r>
          </a:p>
          <a:p>
            <a:pPr marL="0" indent="0"/>
            <a:r>
              <a:rPr lang="en-US" sz="2000" b="0" dirty="0"/>
              <a:t>Move to adopt to adopt the resolutions depicted by document 11-21-1045r1 for </a:t>
            </a:r>
            <a:r>
              <a:rPr lang="pt-BR" sz="2000" b="0" dirty="0"/>
              <a:t>CIDs 5437, 5447 and 5444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10/0/0</a:t>
            </a:r>
          </a:p>
          <a:p>
            <a:r>
              <a:rPr lang="en-US" sz="1600" b="0" dirty="0">
                <a:hlinkClick r:id="rId2"/>
              </a:rPr>
              <a:t>https://mentor.ieee.org/802.11/dcn/21/11-21-1045-01-00az-proposed-resolutions-to-some-11az-lb253-cids.docx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51032132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lb253 173x Editorial 2x General CID Resolutions (Roy Want)</a:t>
            </a:r>
          </a:p>
          <a:p>
            <a:endParaRPr lang="en-US" sz="2000" b="0" dirty="0"/>
          </a:p>
          <a:p>
            <a:r>
              <a:rPr lang="en-US" sz="2000" dirty="0"/>
              <a:t>Motion </a:t>
            </a:r>
            <a:r>
              <a:rPr lang="en-US" sz="2000" b="0" dirty="0"/>
              <a:t>(202107-16):</a:t>
            </a:r>
          </a:p>
          <a:p>
            <a:pPr marL="0" indent="0"/>
            <a:r>
              <a:rPr lang="en-US" sz="2000" b="0" dirty="0"/>
              <a:t>Move to adopt the resolutions for general and editorial </a:t>
            </a:r>
            <a:r>
              <a:rPr lang="pt-BR" sz="2000" b="0" dirty="0"/>
              <a:t>CIDs contained </a:t>
            </a:r>
            <a:r>
              <a:rPr lang="en-US" sz="2000" b="0" dirty="0"/>
              <a:t>in document </a:t>
            </a:r>
          </a:p>
          <a:p>
            <a:pPr marL="0" indent="0"/>
            <a:r>
              <a:rPr lang="en-US" sz="2000" b="0" dirty="0"/>
              <a:t>11-21-1061r0,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 </a:t>
            </a:r>
          </a:p>
          <a:p>
            <a:r>
              <a:rPr lang="en-US" sz="2000" b="0" dirty="0"/>
              <a:t>Results (Y/N/A</a:t>
            </a:r>
            <a:r>
              <a:rPr lang="en-US" sz="2000" b="0"/>
              <a:t>): unanimous </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7087680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BC6B-AFFD-4DE1-B3C9-697D8BA18D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6DDE73-9988-4474-B000-BF17B9610A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812FB2-EC15-4CB8-878E-17AB1724A57F}"/>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1BA41E6B-D3B8-4A0B-B2EF-B6182CC23F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982450-3178-4A97-BFFA-1371FCEECE4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29803043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11-21-989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(202107-17):</a:t>
            </a:r>
          </a:p>
          <a:p>
            <a:pPr marL="0" indent="0"/>
            <a:r>
              <a:rPr lang="en-US" sz="2000" b="0" dirty="0"/>
              <a:t>Move to adopt to adopt the resolution depicted by document 11-21-989r0 for </a:t>
            </a:r>
            <a:r>
              <a:rPr lang="pt-BR" sz="2000" b="0" dirty="0"/>
              <a:t>CID 5044 (1 CID total)</a:t>
            </a:r>
            <a:r>
              <a:rPr lang="en-US" sz="2000" b="0" dirty="0"/>
              <a:t>,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Erik Lindskog</a:t>
            </a:r>
          </a:p>
          <a:p>
            <a:r>
              <a:rPr lang="en-US" sz="2000" b="0" dirty="0"/>
              <a:t>Results (Y/N/A): 20/0/5</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61373451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11-21-1027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(202107-18):</a:t>
            </a:r>
          </a:p>
          <a:p>
            <a:pPr marL="0" indent="0"/>
            <a:r>
              <a:rPr lang="en-US" sz="2000" b="0" dirty="0"/>
              <a:t>Move to adopt to adopt the resolutions depicted by document 11-21-1027r4 for </a:t>
            </a:r>
            <a:r>
              <a:rPr lang="pt-BR" sz="2000" b="0" dirty="0"/>
              <a:t>CIDs 5196, 5195, 5229,  5174, 5039, 5040, 5209, 5210, 5211(9 CIDs total)</a:t>
            </a:r>
            <a:r>
              <a:rPr lang="en-US" sz="2000" b="0" dirty="0"/>
              <a:t>,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Erik Lindskog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84138200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(202107-19):</a:t>
            </a:r>
          </a:p>
          <a:p>
            <a:pPr marL="0" indent="0"/>
            <a:r>
              <a:rPr lang="en-US" sz="2000" b="0" dirty="0"/>
              <a:t>Move to adopt to adopt the resolution depicted by document 11-21-1063r1 for </a:t>
            </a:r>
            <a:r>
              <a:rPr lang="pt-BR" sz="2000" b="0" dirty="0"/>
              <a:t>CIDs 5453 (1 CID total)</a:t>
            </a:r>
            <a:r>
              <a:rPr lang="en-US" sz="2000" b="0" dirty="0"/>
              <a:t>, instruct the technical editor to incorporate it in the P802.11az draft and grant the editor editorial license. </a:t>
            </a:r>
          </a:p>
          <a:p>
            <a:endParaRPr lang="en-US" sz="2000" b="0" dirty="0"/>
          </a:p>
          <a:p>
            <a:r>
              <a:rPr lang="en-US" sz="2000" b="0" dirty="0"/>
              <a:t>Moved by: Qi Wang</a:t>
            </a:r>
          </a:p>
          <a:p>
            <a:r>
              <a:rPr lang="en-US" sz="2000" b="0" dirty="0"/>
              <a:t>Seconded by: Sai Nandagopalan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2225685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11-21-1080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(202107-20):</a:t>
            </a:r>
          </a:p>
          <a:p>
            <a:pPr marL="0" indent="0"/>
            <a:r>
              <a:rPr lang="en-US" sz="2000" b="0" dirty="0"/>
              <a:t>Move to adopt the resolution depicted by document 11-21-1080r0 for </a:t>
            </a:r>
            <a:r>
              <a:rPr lang="pt-BR" sz="2000" b="0" dirty="0"/>
              <a:t>CIDs 5457 (1 CID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17/0/6</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167535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(202107-21):</a:t>
            </a:r>
          </a:p>
          <a:p>
            <a:pPr marL="0" indent="0"/>
            <a:r>
              <a:rPr lang="en-US" sz="2000" b="0" dirty="0"/>
              <a:t>Move to adopt the resolutions depicted by document 11-21-1079r0 for </a:t>
            </a:r>
            <a:r>
              <a:rPr lang="pt-BR" sz="2000" b="0" dirty="0"/>
              <a:t>CIDs 5435, 5452, 5376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Manish Kumar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839502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(202107-22):</a:t>
            </a:r>
          </a:p>
          <a:p>
            <a:pPr marL="0" indent="0"/>
            <a:r>
              <a:rPr lang="en-US" sz="2000" b="0" dirty="0"/>
              <a:t>Move to adopt the resolutions depicted by document 11-21-1070r1 for </a:t>
            </a:r>
            <a:r>
              <a:rPr lang="pt-BR" sz="2000" b="0" dirty="0"/>
              <a:t>CIDs 5399, 5361, 5466, 5089 (4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31850831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(202107-23):</a:t>
            </a:r>
          </a:p>
          <a:p>
            <a:pPr marL="0" indent="0"/>
            <a:r>
              <a:rPr lang="en-US" sz="2000" b="0" dirty="0"/>
              <a:t>Move to adopt the resolutions depicted by document 11-21-1139r3 for </a:t>
            </a:r>
            <a:r>
              <a:rPr lang="pt-BR" sz="2000" b="0" dirty="0"/>
              <a:t>CIDs </a:t>
            </a:r>
            <a:r>
              <a:rPr lang="en-US" sz="2000" b="0" dirty="0"/>
              <a:t>5431, 5265, 5380, 5206, 5208, 5173, 5366, 5389, 5390, 5448 (10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21/0/6</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91250849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(202107-24):</a:t>
            </a:r>
          </a:p>
          <a:p>
            <a:pPr marL="0" indent="0"/>
            <a:r>
              <a:rPr lang="en-US" sz="2000" b="0" dirty="0"/>
              <a:t>Move to adopt the resolutions depicted by document 11-21-1155r3 for </a:t>
            </a:r>
            <a:r>
              <a:rPr lang="pt-BR" sz="2000" b="0" dirty="0"/>
              <a:t>CIDs 5465</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3685545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(202107-25):</a:t>
            </a:r>
          </a:p>
          <a:p>
            <a:pPr marL="0" indent="0"/>
            <a:r>
              <a:rPr lang="en-US" sz="2000" b="0" dirty="0"/>
              <a:t>Move to adopt the resolution depicted by document 11-21-1075r0 for </a:t>
            </a:r>
            <a:r>
              <a:rPr lang="pt-BR" sz="2000" b="0" dirty="0"/>
              <a:t>CID 5213</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67816451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(202107-26):</a:t>
            </a:r>
          </a:p>
          <a:p>
            <a:pPr marL="0" indent="0"/>
            <a:r>
              <a:rPr lang="en-US" sz="2000" b="0" dirty="0"/>
              <a:t>Move to adopt the resolutions depicted by document 11-21-1161r0 for </a:t>
            </a:r>
            <a:r>
              <a:rPr lang="pt-BR" sz="2000" b="0" dirty="0"/>
              <a:t>CID 5424 and 5425</a:t>
            </a:r>
          </a:p>
          <a:p>
            <a:pPr marL="0" indent="0"/>
            <a:r>
              <a:rPr lang="en-US" sz="2000" b="0" dirty="0"/>
              <a:t>(2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Stephen Palm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7038823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(202107-27):</a:t>
            </a:r>
          </a:p>
          <a:p>
            <a:pPr marL="0" indent="0"/>
            <a:r>
              <a:rPr lang="en-US" sz="2000" b="0" dirty="0"/>
              <a:t>Move to adopt the resolutions depicted by document 11-21-1156r3 for </a:t>
            </a:r>
            <a:r>
              <a:rPr lang="pt-BR" sz="2000" b="0" dirty="0"/>
              <a:t>CIDs 5148, 5464, 5408, 5418 and 5150 (</a:t>
            </a:r>
            <a:r>
              <a:rPr lang="en-US" sz="2000" b="0" dirty="0"/>
              <a:t>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13/0/0</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692124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a:t>
            </a:r>
            <a:r>
              <a:rPr lang="en-US" altLang="en-US" dirty="0"/>
              <a:t>11-21-329r7 (Response to MDR)</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11-21-0329 </a:t>
            </a:r>
            <a:r>
              <a:rPr lang="en-US" sz="2000" b="0" dirty="0" err="1"/>
              <a:t>TGaz</a:t>
            </a:r>
            <a:r>
              <a:rPr lang="en-US" sz="2000" b="0" dirty="0"/>
              <a:t> MDR Report (Roy Want)</a:t>
            </a:r>
          </a:p>
          <a:p>
            <a:endParaRPr lang="en-US" sz="1400" b="0" dirty="0"/>
          </a:p>
          <a:p>
            <a:r>
              <a:rPr lang="en-US" sz="2000" dirty="0"/>
              <a:t>Motion </a:t>
            </a:r>
            <a:r>
              <a:rPr lang="en-US" sz="2000" b="0" dirty="0"/>
              <a:t>(202107-28):</a:t>
            </a:r>
          </a:p>
          <a:p>
            <a:pPr marL="0" indent="0"/>
            <a:r>
              <a:rPr lang="en-US" sz="2000" b="0" dirty="0"/>
              <a:t>Move to adopt text changes depicted by document 11-21-0329r7,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17/0/4</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8079045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(202107-29):</a:t>
            </a:r>
          </a:p>
          <a:p>
            <a:pPr marL="0" indent="0"/>
            <a:r>
              <a:rPr lang="en-US" sz="2000" b="0" dirty="0"/>
              <a:t>Move to adopt the resolutions depicted by document 11-21-1113r2 for </a:t>
            </a:r>
            <a:r>
              <a:rPr lang="pt-BR" sz="2000" b="0" dirty="0"/>
              <a:t>CIDs </a:t>
            </a:r>
            <a:r>
              <a:rPr lang="en-US" sz="2000" b="0" dirty="0"/>
              <a:t>5011, 5024, 5258,</a:t>
            </a:r>
          </a:p>
          <a:p>
            <a:pPr marL="0" indent="0"/>
            <a:r>
              <a:rPr lang="en-US" sz="2000" b="0" dirty="0"/>
              <a:t>5257, 5255, 5256 and 5232 </a:t>
            </a:r>
            <a:r>
              <a:rPr lang="pt-BR" sz="2000" b="0" dirty="0"/>
              <a:t>(7</a:t>
            </a:r>
            <a:r>
              <a:rPr lang="en-US" sz="2000" b="0" dirty="0"/>
              <a:t> 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74946878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(202107-30):</a:t>
            </a:r>
          </a:p>
          <a:p>
            <a:pPr marL="0" indent="0"/>
            <a:r>
              <a:rPr lang="en-US" sz="2000" b="0" dirty="0"/>
              <a:t>Move to adopt the resolutions depicted by document 11-21-1162r1for </a:t>
            </a:r>
            <a:r>
              <a:rPr lang="pt-BR" sz="2000" b="0" dirty="0"/>
              <a:t>CIDs </a:t>
            </a:r>
            <a:r>
              <a:rPr lang="en-US" sz="2000" b="0" dirty="0"/>
              <a:t>5410, 5475, 5349, 5373, 5386, 5387 (6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1710742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(202107-31):</a:t>
            </a:r>
          </a:p>
          <a:p>
            <a:pPr marL="0" indent="0"/>
            <a:r>
              <a:rPr lang="en-US" sz="2000" b="0" dirty="0"/>
              <a:t>Move to adopt the resolutions depicted by document 11-21-1187r1 for </a:t>
            </a:r>
            <a:r>
              <a:rPr lang="pt-BR" sz="2000" b="0" dirty="0"/>
              <a:t>CIDs 5470, 5472, 5375, 5419 (4 </a:t>
            </a:r>
            <a:r>
              <a:rPr lang="en-US" sz="2000" b="0" dirty="0"/>
              <a:t>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142135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(202107-32):</a:t>
            </a:r>
          </a:p>
          <a:p>
            <a:pPr marL="0" indent="0"/>
            <a:r>
              <a:rPr lang="en-US" sz="2000" b="0" dirty="0"/>
              <a:t>Move to adopt the resolution depicted by document 11-21-1112r3 for </a:t>
            </a:r>
            <a:r>
              <a:rPr lang="pt-BR" sz="2000" b="0" dirty="0"/>
              <a:t>CIDs 5233 (1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1276230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(202107-33):</a:t>
            </a:r>
          </a:p>
          <a:p>
            <a:pPr marL="0" indent="0"/>
            <a:r>
              <a:rPr lang="en-US" sz="2000" b="0" dirty="0"/>
              <a:t>Move to adopt the resolution depicted by document 11-21-1160r3 for </a:t>
            </a:r>
            <a:r>
              <a:rPr lang="pt-BR" sz="2000" b="0" dirty="0"/>
              <a:t>CIDs 5231 and 5271 (2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a:t>
            </a:r>
          </a:p>
          <a:p>
            <a:r>
              <a:rPr lang="en-US" sz="2000" b="0" dirty="0"/>
              <a:t>Results (Y/N/A): 18/0/2</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04830566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(202107-34</a:t>
            </a:r>
            <a:r>
              <a:rPr lang="en-US" sz="2000" b="0" dirty="0"/>
              <a:t>):</a:t>
            </a:r>
          </a:p>
          <a:p>
            <a:r>
              <a:rPr lang="en-US" sz="2000" dirty="0"/>
              <a:t>•	</a:t>
            </a:r>
            <a:r>
              <a:rPr lang="en-US" sz="2000" b="0" dirty="0"/>
              <a:t>Having approved comment resolutions for all of the comments received from LB253 on </a:t>
            </a:r>
            <a:r>
              <a:rPr lang="en-US" sz="2000" b="0" dirty="0" err="1"/>
              <a:t>TGaz</a:t>
            </a:r>
            <a:r>
              <a:rPr lang="en-US" sz="2000" b="0" dirty="0"/>
              <a:t> D3.0 as contained in document 11-21-0258r8, </a:t>
            </a:r>
          </a:p>
          <a:p>
            <a:r>
              <a:rPr lang="en-US" sz="2000" b="0" dirty="0"/>
              <a:t>•	Instruct the editor to prepare Draft D4.0 incorporating these resolutions and,</a:t>
            </a:r>
          </a:p>
          <a:p>
            <a:r>
              <a:rPr lang="en-US" sz="2000" b="0" dirty="0"/>
              <a:t>•	Approve a 15 day Working Group Recirculation Ballot asking the question “Should </a:t>
            </a:r>
            <a:r>
              <a:rPr lang="en-US" sz="2000" b="0" dirty="0" err="1"/>
              <a:t>TGaz</a:t>
            </a:r>
            <a:r>
              <a:rPr lang="en-US" sz="2000" b="0" dirty="0"/>
              <a:t> D4.0 be forwarded to SA Ballot?”</a:t>
            </a:r>
          </a:p>
          <a:p>
            <a:endParaRPr lang="en-US" sz="2000" dirty="0"/>
          </a:p>
          <a:p>
            <a:r>
              <a:rPr lang="en-US" sz="2000" dirty="0"/>
              <a:t>Moved: </a:t>
            </a:r>
            <a:r>
              <a:rPr lang="en-US" sz="2000" b="0" dirty="0"/>
              <a:t>Assaf Kasher </a:t>
            </a:r>
          </a:p>
          <a:p>
            <a:r>
              <a:rPr lang="en-US" sz="2000" dirty="0"/>
              <a:t>Second: </a:t>
            </a:r>
            <a:r>
              <a:rPr lang="en-US" sz="2000" b="0" dirty="0"/>
              <a:t>Roy Want</a:t>
            </a:r>
          </a:p>
          <a:p>
            <a:r>
              <a:rPr lang="en-US" sz="2000" dirty="0"/>
              <a:t>Results (Y/N/A): </a:t>
            </a:r>
            <a:r>
              <a:rPr lang="en-US" sz="2000" b="0" dirty="0"/>
              <a:t>19/0/6</a:t>
            </a:r>
          </a:p>
          <a:p>
            <a:r>
              <a:rPr lang="en-US" sz="2000" b="0" dirty="0"/>
              <a:t>Motion passes</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(202109-01):</a:t>
            </a:r>
          </a:p>
          <a:p>
            <a:pPr marL="0" indent="0"/>
            <a:r>
              <a:rPr lang="en-US" sz="2000" b="0" dirty="0"/>
              <a:t>Move to approve document 11-21-1119r0 ‘July-2021-Plenary-minutes’ as the </a:t>
            </a:r>
            <a:r>
              <a:rPr lang="en-US" sz="2000" b="0" dirty="0" err="1"/>
              <a:t>TGaz</a:t>
            </a:r>
            <a:r>
              <a:rPr lang="en-US" sz="2000" b="0" dirty="0"/>
              <a:t> meetings minutes for the July IEEE Electronic meeting week. </a:t>
            </a:r>
          </a:p>
          <a:p>
            <a:endParaRPr lang="en-US" sz="2000" b="0" dirty="0"/>
          </a:p>
          <a:p>
            <a:r>
              <a:rPr lang="en-US" sz="2000" b="0" dirty="0"/>
              <a:t>Moved by: Assaf Kasher</a:t>
            </a:r>
          </a:p>
          <a:p>
            <a:r>
              <a:rPr lang="en-US" sz="2000" b="0" dirty="0"/>
              <a:t>Seconded by: Roy Want </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15331109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(202109-02):</a:t>
            </a:r>
          </a:p>
          <a:p>
            <a:pPr marL="0" indent="0"/>
            <a:r>
              <a:rPr lang="en-US" sz="2000" b="0" dirty="0"/>
              <a:t>Move to approve document 11-21-1439r0 ‘</a:t>
            </a:r>
            <a:r>
              <a:rPr lang="en-US" sz="1600" b="0" i="0" dirty="0">
                <a:solidFill>
                  <a:srgbClr val="000000"/>
                </a:solidFill>
                <a:effectLst/>
                <a:latin typeface="Verdana" panose="020B0604030504040204" pitchFamily="34" charset="0"/>
              </a:rPr>
              <a:t>Sep-2021-Telecon-minutes</a:t>
            </a:r>
            <a:r>
              <a:rPr lang="en-US" sz="2000" b="0" dirty="0"/>
              <a:t>’ as the </a:t>
            </a:r>
            <a:r>
              <a:rPr lang="en-US" sz="2000" b="0" dirty="0" err="1"/>
              <a:t>TGaz</a:t>
            </a:r>
            <a:r>
              <a:rPr lang="en-US" sz="2000" b="0" dirty="0"/>
              <a:t> meetings minutes for the </a:t>
            </a:r>
            <a:r>
              <a:rPr lang="en-US" sz="2000" b="0" dirty="0" err="1"/>
              <a:t>TGaz</a:t>
            </a:r>
            <a:r>
              <a:rPr lang="en-US" sz="2000" b="0" dirty="0"/>
              <a:t> Telecons  running between the July and Sep. IEEE Electronic meeting weeks. </a:t>
            </a:r>
          </a:p>
          <a:p>
            <a:endParaRPr lang="en-US" sz="2000" b="0" dirty="0"/>
          </a:p>
          <a:p>
            <a:r>
              <a:rPr lang="en-US" sz="2000" b="0" dirty="0"/>
              <a:t>Moved by: </a:t>
            </a:r>
          </a:p>
          <a:p>
            <a:r>
              <a:rPr lang="en-US" sz="2000" b="0" dirty="0"/>
              <a:t>Seconded by:</a:t>
            </a:r>
          </a:p>
          <a:p>
            <a:r>
              <a:rPr lang="en-US" sz="2000" b="0" dirty="0"/>
              <a:t>Results (Y/N/A):</a:t>
            </a:r>
          </a:p>
          <a:p>
            <a:r>
              <a:rPr lang="en-US" sz="2000" b="0" dirty="0"/>
              <a:t>To be considered later in the week.</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3607973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(202109-02):</a:t>
            </a:r>
          </a:p>
          <a:p>
            <a:pPr marL="0" indent="0"/>
            <a:r>
              <a:rPr lang="en-US" sz="2000" b="0" dirty="0"/>
              <a:t>Move to adopt the resolutions depicted by document 11-21-1495r1 for editorial </a:t>
            </a:r>
            <a:r>
              <a:rPr lang="pt-BR" sz="2000" b="0" dirty="0"/>
              <a:t>CIDs  (41 </a:t>
            </a:r>
            <a:r>
              <a:rPr lang="en-US" sz="2000" b="0" dirty="0"/>
              <a:t>CIDs total), instruct the technical editor to incorporate it in the P802.11az draft and grant the editor editorial license. </a:t>
            </a:r>
          </a:p>
          <a:p>
            <a:endParaRPr lang="en-US" sz="2000" b="0" dirty="0"/>
          </a:p>
          <a:p>
            <a:r>
              <a:rPr lang="en-US" sz="2000" b="0" dirty="0"/>
              <a:t>Moved by: Roy Want </a:t>
            </a:r>
          </a:p>
          <a:p>
            <a:r>
              <a:rPr lang="en-US" sz="2000" b="0" dirty="0"/>
              <a:t>Seconded by: Assaf Kasher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62496340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(202109-03):</a:t>
            </a:r>
          </a:p>
          <a:p>
            <a:pPr marL="0" indent="0"/>
            <a:r>
              <a:rPr lang="en-US" sz="2000" b="0" dirty="0"/>
              <a:t>Move to adopt the resolutions depicted by document 11-21-1489r1 for </a:t>
            </a:r>
            <a:r>
              <a:rPr lang="pt-BR" sz="2000" b="0" dirty="0"/>
              <a:t>CIDs  6033, 6034, 6035, 6036, 6037, 6038, 6039, 6040, (8  </a:t>
            </a:r>
            <a:r>
              <a:rPr lang="en-US" sz="2000" b="0" dirty="0"/>
              <a:t>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5722224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(202109-04):</a:t>
            </a:r>
          </a:p>
          <a:p>
            <a:pPr marL="0" indent="0"/>
            <a:r>
              <a:rPr lang="en-US" sz="2000" b="0" dirty="0"/>
              <a:t>Move to adopt the resolutions depicted by document 11-21-1496r0 for </a:t>
            </a:r>
            <a:r>
              <a:rPr lang="pt-BR" sz="2000" b="0" dirty="0"/>
              <a:t>CIDs  6045 (1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3100362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5095F-E36E-4474-9B70-988CAEB109AD}"/>
              </a:ext>
            </a:extLst>
          </p:cNvPr>
          <p:cNvSpPr>
            <a:spLocks noGrp="1"/>
          </p:cNvSpPr>
          <p:nvPr>
            <p:ph type="title"/>
          </p:nvPr>
        </p:nvSpPr>
        <p:spPr/>
        <p:txBody>
          <a:bodyPr/>
          <a:lstStyle/>
          <a:p>
            <a:r>
              <a:rPr lang="en-US" dirty="0"/>
              <a:t>Submission 11-21-1</a:t>
            </a:r>
          </a:p>
        </p:txBody>
      </p:sp>
      <p:sp>
        <p:nvSpPr>
          <p:cNvPr id="3" name="Content Placeholder 2">
            <a:extLst>
              <a:ext uri="{FF2B5EF4-FFF2-40B4-BE49-F238E27FC236}">
                <a16:creationId xmlns:a16="http://schemas.microsoft.com/office/drawing/2014/main" id="{5217C2A4-BB38-4FEB-B16E-D5751D1566D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D83600B-1409-4C60-9A53-1862219A6CBB}"/>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B9FCE135-C3DD-4ACE-BFBC-EF5CC2A0201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8617951-870C-4CB3-B795-E6422CB1521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83551771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(202109-05):</a:t>
            </a:r>
          </a:p>
          <a:p>
            <a:pPr marL="0" indent="0"/>
            <a:r>
              <a:rPr lang="en-US" sz="2000" b="0" dirty="0"/>
              <a:t>Move to adopt the resolutions depicted by document 11-21-1495r3 for </a:t>
            </a:r>
            <a:r>
              <a:rPr lang="pt-BR" sz="2000" b="0" dirty="0"/>
              <a:t>CIDs 6001, 6002, 6003, 6004, 6005, 6006, 6007, 6008, 6009, 6010, 6011, 6012, 6013, 6014, 6015, 6016, 6017, 6018, 6019, 6020, 6021, 6022, 6023, 6024, 6025, 6026, 6027, 6029, 6030, 6031, 6032, 6041, 6042, 6043,6046 ,6047 6048, 6049, 6050, 6051, 6053, 6054, 6055, 6056, 6069 (45  </a:t>
            </a:r>
            <a:r>
              <a:rPr lang="en-US" sz="2000" b="0" dirty="0"/>
              <a:t>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760940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(202109-06):</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18308809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11-21-1507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(202109-07):</a:t>
            </a:r>
          </a:p>
          <a:p>
            <a:pPr marL="0" indent="0"/>
            <a:r>
              <a:rPr lang="en-US" sz="2000" b="0" dirty="0"/>
              <a:t>Move to adopt the resolutions depicted by document 11-21-1507r0 for </a:t>
            </a:r>
            <a:r>
              <a:rPr lang="pt-BR" sz="2000" b="0" dirty="0"/>
              <a:t>CIDs 6058, 6059, 6060, 6061, 6062, 6063, 6064, 6065, 6066, 6067, 6068, 6070, 6071, 6072, 6073, 6074, 6075, and 6076 (18 </a:t>
            </a:r>
            <a:r>
              <a:rPr lang="en-US" sz="2000" b="0" dirty="0"/>
              <a:t>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36304512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(202109-08):</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676141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11-21-1517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(202109-09):</a:t>
            </a:r>
          </a:p>
          <a:p>
            <a:pPr marL="0" indent="0"/>
            <a:r>
              <a:rPr lang="en-US" sz="2000" b="0" dirty="0"/>
              <a:t>Move to adopt the resolution depicted by document 11-21-1517r0 for </a:t>
            </a:r>
            <a:r>
              <a:rPr lang="pt-BR" sz="2000" b="0" dirty="0"/>
              <a:t>CID 6052 (1 </a:t>
            </a:r>
            <a:r>
              <a:rPr lang="en-US" sz="2000" b="0" dirty="0"/>
              <a:t>CID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69930590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(202109-10):</a:t>
            </a:r>
          </a:p>
          <a:p>
            <a:pPr marL="0" indent="0"/>
            <a:r>
              <a:rPr lang="en-US" sz="2000" b="0" dirty="0"/>
              <a:t>Move to adopt the resolution depicted by document 11-21-1521r2 for </a:t>
            </a:r>
            <a:r>
              <a:rPr lang="pt-BR" sz="2000" b="0" dirty="0"/>
              <a:t>CIDs 6044, 6057, 6000 (3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86710794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Approve WG recirculation of the unchanged draft P802.11az D4.0</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 </a:t>
            </a:r>
            <a:r>
              <a:rPr lang="en-US" b="0" dirty="0"/>
              <a:t>(202109-11)</a:t>
            </a:r>
            <a:r>
              <a:rPr lang="en-US" dirty="0"/>
              <a:t>:</a:t>
            </a:r>
          </a:p>
          <a:p>
            <a:r>
              <a:rPr lang="en-US" b="0" dirty="0"/>
              <a:t>•	Having approved comment resolutions for all of the comments received from LB255 on P802.11az D4.0 as contained in document 11-21-1471r2,</a:t>
            </a:r>
          </a:p>
          <a:p>
            <a:r>
              <a:rPr lang="en-US" b="0" dirty="0"/>
              <a:t>•	Approve a 10 day Working Group Recirculation Ballot asking the question “Should P802.11az D4.0 be forwarded to SA Ballot?”</a:t>
            </a:r>
          </a:p>
          <a:p>
            <a:endParaRPr lang="en-US" b="0" dirty="0"/>
          </a:p>
          <a:p>
            <a:r>
              <a:rPr lang="en-US" b="0" dirty="0"/>
              <a:t>Moved: Roy Want</a:t>
            </a:r>
          </a:p>
          <a:p>
            <a:r>
              <a:rPr lang="en-US" b="0" dirty="0"/>
              <a:t>Seconded: Ali Raissinia</a:t>
            </a:r>
          </a:p>
          <a:p>
            <a:r>
              <a:rPr lang="en-US" b="0" dirty="0"/>
              <a:t>Result (Y/N/A): 15/0/0</a:t>
            </a:r>
          </a:p>
          <a:p>
            <a:r>
              <a:rPr lang="en-US" b="0" dirty="0"/>
              <a:t>Motion passes.</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06729653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CF03C-BD6E-4FD3-9FCD-D7BB8F643439}"/>
              </a:ext>
            </a:extLst>
          </p:cNvPr>
          <p:cNvSpPr>
            <a:spLocks noGrp="1"/>
          </p:cNvSpPr>
          <p:nvPr>
            <p:ph type="title"/>
          </p:nvPr>
        </p:nvSpPr>
        <p:spPr>
          <a:xfrm>
            <a:off x="914401" y="685801"/>
            <a:ext cx="10361084" cy="510951"/>
          </a:xfrm>
        </p:spPr>
        <p:txBody>
          <a:bodyPr/>
          <a:lstStyle/>
          <a:p>
            <a:r>
              <a:rPr lang="en-US" dirty="0"/>
              <a:t>Reaffirm the CSD</a:t>
            </a:r>
          </a:p>
        </p:txBody>
      </p:sp>
      <p:sp>
        <p:nvSpPr>
          <p:cNvPr id="3" name="Content Placeholder 2">
            <a:extLst>
              <a:ext uri="{FF2B5EF4-FFF2-40B4-BE49-F238E27FC236}">
                <a16:creationId xmlns:a16="http://schemas.microsoft.com/office/drawing/2014/main" id="{B1672BB7-F5B8-46DB-A7E4-8020B1E6B82A}"/>
              </a:ext>
            </a:extLst>
          </p:cNvPr>
          <p:cNvSpPr>
            <a:spLocks noGrp="1"/>
          </p:cNvSpPr>
          <p:nvPr>
            <p:ph idx="1"/>
          </p:nvPr>
        </p:nvSpPr>
        <p:spPr>
          <a:xfrm>
            <a:off x="914401" y="1412777"/>
            <a:ext cx="10361084" cy="4681638"/>
          </a:xfrm>
        </p:spPr>
        <p:txBody>
          <a:bodyPr/>
          <a:lstStyle/>
          <a:p>
            <a:r>
              <a:rPr lang="en-US" dirty="0"/>
              <a:t>Motion </a:t>
            </a:r>
            <a:r>
              <a:rPr lang="en-US" b="0" dirty="0"/>
              <a:t>(202109-12)</a:t>
            </a:r>
            <a:r>
              <a:rPr lang="en-US" dirty="0"/>
              <a:t>:</a:t>
            </a:r>
          </a:p>
          <a:p>
            <a:r>
              <a:rPr lang="en-US" b="0" dirty="0"/>
              <a:t>Re-affirm the CSD in </a:t>
            </a:r>
            <a:r>
              <a:rPr lang="en-US" b="0" dirty="0">
                <a:hlinkClick r:id="rId2"/>
              </a:rPr>
              <a:t>https://mentor.ieee.org/802-ec/dcn/19/ec-19-0064-00-ACSD-p802-11az.docx</a:t>
            </a:r>
            <a:r>
              <a:rPr lang="en-US" b="0" dirty="0"/>
              <a:t> </a:t>
            </a:r>
          </a:p>
          <a:p>
            <a:r>
              <a:rPr lang="en-US" dirty="0"/>
              <a:t>	</a:t>
            </a:r>
          </a:p>
          <a:p>
            <a:r>
              <a:rPr lang="en-US" dirty="0"/>
              <a:t>Moved: </a:t>
            </a:r>
            <a:r>
              <a:rPr lang="en-US" b="0" dirty="0"/>
              <a:t>Roy Want</a:t>
            </a:r>
          </a:p>
          <a:p>
            <a:r>
              <a:rPr lang="en-US" dirty="0"/>
              <a:t>Seconded: </a:t>
            </a:r>
            <a:r>
              <a:rPr lang="en-US" b="0" dirty="0"/>
              <a:t>Sai Nandagopalan </a:t>
            </a:r>
            <a:endParaRPr lang="en-US" dirty="0"/>
          </a:p>
          <a:p>
            <a:r>
              <a:rPr lang="en-US" dirty="0"/>
              <a:t>Result (Y/N/A): </a:t>
            </a:r>
            <a:r>
              <a:rPr lang="en-US" b="0" dirty="0"/>
              <a:t>16/0/1</a:t>
            </a:r>
          </a:p>
          <a:p>
            <a:r>
              <a:rPr lang="en-US" dirty="0"/>
              <a:t>Motion passes</a:t>
            </a:r>
          </a:p>
        </p:txBody>
      </p:sp>
      <p:sp>
        <p:nvSpPr>
          <p:cNvPr id="4" name="Slide Number Placeholder 3">
            <a:extLst>
              <a:ext uri="{FF2B5EF4-FFF2-40B4-BE49-F238E27FC236}">
                <a16:creationId xmlns:a16="http://schemas.microsoft.com/office/drawing/2014/main" id="{872FA7E1-EC6F-493D-B6CF-8C415881723A}"/>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2ADCA22C-08C7-4F1E-8669-302FD91EC72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46E25F-EB1F-42C6-9F99-0865DC285E49}"/>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30066229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751AC-6A20-4651-B7B2-FF07D66DD328}"/>
              </a:ext>
            </a:extLst>
          </p:cNvPr>
          <p:cNvSpPr>
            <a:spLocks noGrp="1"/>
          </p:cNvSpPr>
          <p:nvPr>
            <p:ph type="title"/>
          </p:nvPr>
        </p:nvSpPr>
        <p:spPr/>
        <p:txBody>
          <a:bodyPr/>
          <a:lstStyle/>
          <a:p>
            <a:r>
              <a:rPr lang="en-US" dirty="0"/>
              <a:t>Motion SA Ballot</a:t>
            </a:r>
          </a:p>
        </p:txBody>
      </p:sp>
      <p:sp>
        <p:nvSpPr>
          <p:cNvPr id="3" name="Content Placeholder 2">
            <a:extLst>
              <a:ext uri="{FF2B5EF4-FFF2-40B4-BE49-F238E27FC236}">
                <a16:creationId xmlns:a16="http://schemas.microsoft.com/office/drawing/2014/main" id="{3534ABC5-87CD-42AE-A4C9-099068D3D36C}"/>
              </a:ext>
            </a:extLst>
          </p:cNvPr>
          <p:cNvSpPr>
            <a:spLocks noGrp="1"/>
          </p:cNvSpPr>
          <p:nvPr>
            <p:ph idx="1"/>
          </p:nvPr>
        </p:nvSpPr>
        <p:spPr>
          <a:xfrm>
            <a:off x="914401" y="1751015"/>
            <a:ext cx="10361084" cy="4343400"/>
          </a:xfrm>
        </p:spPr>
        <p:txBody>
          <a:bodyPr/>
          <a:lstStyle/>
          <a:p>
            <a:r>
              <a:rPr lang="en-US" dirty="0"/>
              <a:t>Motion </a:t>
            </a:r>
            <a:r>
              <a:rPr lang="en-US" b="0" dirty="0"/>
              <a:t>(202109-13)</a:t>
            </a:r>
            <a:r>
              <a:rPr lang="en-US" dirty="0"/>
              <a:t>:</a:t>
            </a:r>
          </a:p>
          <a:p>
            <a:r>
              <a:rPr lang="en-US" b="0" dirty="0"/>
              <a:t>•    Believing that P802.11az D4.0 meets the conditions for IEEE 802 SA ballot,</a:t>
            </a:r>
          </a:p>
          <a:p>
            <a:r>
              <a:rPr lang="en-US" b="0" dirty="0"/>
              <a:t>•    Approve document 11-21-1501r3 as the report to the IEEE 802 Executive Committee on the requirements for approval to forward P802.11az D4.0 to SA Ballot,</a:t>
            </a:r>
          </a:p>
          <a:p>
            <a:r>
              <a:rPr lang="en-US" b="0" dirty="0"/>
              <a:t>•    Request the IEEE 802.11 WG to forward P802.11az D4.0 to the 802 EC.</a:t>
            </a:r>
          </a:p>
          <a:p>
            <a:endParaRPr lang="en-US" dirty="0"/>
          </a:p>
          <a:p>
            <a:r>
              <a:rPr lang="en-US" dirty="0"/>
              <a:t>Moved: </a:t>
            </a:r>
            <a:r>
              <a:rPr lang="en-US" b="0" dirty="0"/>
              <a:t>Roy Want (Google)</a:t>
            </a:r>
            <a:endParaRPr lang="en-US" dirty="0"/>
          </a:p>
          <a:p>
            <a:r>
              <a:rPr lang="en-US" dirty="0"/>
              <a:t>Second: </a:t>
            </a:r>
            <a:r>
              <a:rPr lang="en-US" b="0" dirty="0"/>
              <a:t>Qi Wang (Apple)</a:t>
            </a:r>
          </a:p>
          <a:p>
            <a:r>
              <a:rPr lang="en-US" dirty="0"/>
              <a:t>Results: </a:t>
            </a:r>
            <a:r>
              <a:rPr lang="en-US" b="0" dirty="0"/>
              <a:t>15/0/0</a:t>
            </a:r>
          </a:p>
        </p:txBody>
      </p:sp>
      <p:sp>
        <p:nvSpPr>
          <p:cNvPr id="4" name="Slide Number Placeholder 3">
            <a:extLst>
              <a:ext uri="{FF2B5EF4-FFF2-40B4-BE49-F238E27FC236}">
                <a16:creationId xmlns:a16="http://schemas.microsoft.com/office/drawing/2014/main" id="{B4C10F95-00ED-461D-B9B4-34E3E08D631B}"/>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5073D673-A7E3-40B8-884B-B3ECEEB491D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FD8F9B-89DA-4460-9470-BDA897F304F0}"/>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16644736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(202111-01):</a:t>
            </a:r>
          </a:p>
          <a:p>
            <a:pPr marL="0" indent="0"/>
            <a:r>
              <a:rPr lang="en-US" sz="2000" b="0" dirty="0"/>
              <a:t>Move to approve document 11-21-1439r1 ‘Sep-2021-Telecon-minutes’ as the </a:t>
            </a:r>
            <a:r>
              <a:rPr lang="en-US" sz="2000" b="0" dirty="0" err="1"/>
              <a:t>TGaz</a:t>
            </a:r>
            <a:r>
              <a:rPr lang="en-US" sz="2000" b="0" dirty="0"/>
              <a:t> meetings minutes for the </a:t>
            </a:r>
            <a:r>
              <a:rPr lang="en-US" sz="2000" b="0" dirty="0" err="1"/>
              <a:t>TGaz</a:t>
            </a:r>
            <a:r>
              <a:rPr lang="en-US" sz="2000" b="0" dirty="0"/>
              <a:t> September telecons. </a:t>
            </a:r>
          </a:p>
          <a:p>
            <a:endParaRPr lang="en-US" sz="2000" b="0" dirty="0"/>
          </a:p>
          <a:p>
            <a:r>
              <a:rPr lang="en-US" sz="2000" b="0" dirty="0"/>
              <a:t>Moved by: Assaf Kasher</a:t>
            </a:r>
          </a:p>
          <a:p>
            <a:r>
              <a:rPr lang="en-US" sz="2000" b="0" dirty="0"/>
              <a:t>Seconded by: Roy Want </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46656058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(202111-02):</a:t>
            </a:r>
          </a:p>
          <a:p>
            <a:pPr marL="0" indent="0"/>
            <a:r>
              <a:rPr lang="en-US" sz="2000" b="0" dirty="0"/>
              <a:t>Move to approve document 11-21-1503r0 ‘September-2021-Interim-minutes’ as the </a:t>
            </a:r>
            <a:r>
              <a:rPr lang="en-US" sz="2000" b="0" dirty="0" err="1"/>
              <a:t>TGaz</a:t>
            </a:r>
            <a:r>
              <a:rPr lang="en-US" sz="2000" b="0" dirty="0"/>
              <a:t> meetings minutes for the </a:t>
            </a:r>
            <a:r>
              <a:rPr lang="en-US" sz="2000" b="0" dirty="0" err="1"/>
              <a:t>TGaz</a:t>
            </a:r>
            <a:r>
              <a:rPr lang="en-US" sz="2000" b="0" dirty="0"/>
              <a:t> September interim meeting. </a:t>
            </a:r>
          </a:p>
          <a:p>
            <a:endParaRPr lang="en-US" sz="2000" b="0" dirty="0"/>
          </a:p>
          <a:p>
            <a:r>
              <a:rPr lang="en-US" sz="2000" b="0" dirty="0"/>
              <a:t>Moved by: Assaf Kasher</a:t>
            </a:r>
          </a:p>
          <a:p>
            <a:r>
              <a:rPr lang="en-US" sz="2000" b="0" dirty="0"/>
              <a:t>Seconded by: Roy Want</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001561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(202111-03):</a:t>
            </a:r>
            <a:endParaRPr lang="en-US" dirty="0"/>
          </a:p>
          <a:p>
            <a:pPr marL="0" indent="0"/>
            <a:r>
              <a:rPr lang="en-US" b="0" dirty="0"/>
              <a:t>Move to adopt text changes depicted by document 11-21-1580r3, instruct the technical editor to incorporate the changes in P802.11az draft and grant the editor editorial license.</a:t>
            </a:r>
          </a:p>
          <a:p>
            <a:pPr marL="0" indent="0"/>
            <a:endParaRPr lang="en-US" b="0" dirty="0"/>
          </a:p>
          <a:p>
            <a:pPr marL="0" indent="0"/>
            <a:r>
              <a:rPr lang="en-US" dirty="0"/>
              <a:t>Moved: </a:t>
            </a:r>
            <a:r>
              <a:rPr lang="en-US" b="0" dirty="0"/>
              <a:t>Nehru Bhandaru </a:t>
            </a:r>
          </a:p>
          <a:p>
            <a:pPr marL="0" indent="0"/>
            <a:r>
              <a:rPr lang="en-US" dirty="0"/>
              <a:t>Second: </a:t>
            </a:r>
            <a:r>
              <a:rPr lang="en-US" b="0" dirty="0"/>
              <a:t>Ali Raissinia </a:t>
            </a:r>
          </a:p>
          <a:p>
            <a:pPr marL="0" indent="0"/>
            <a:r>
              <a:rPr lang="en-US" dirty="0"/>
              <a:t>Results: </a:t>
            </a:r>
            <a:r>
              <a:rPr lang="en-US" b="0" dirty="0"/>
              <a:t>unanimous approval</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4697022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(202111-04): </a:t>
            </a:r>
          </a:p>
          <a:p>
            <a:pPr marL="0" indent="0"/>
            <a:r>
              <a:rPr lang="en-US" sz="2000" b="0" dirty="0"/>
              <a:t>Move to adopt the resolution depicted by document 11-21-1842r1 for </a:t>
            </a:r>
            <a:r>
              <a:rPr lang="pt-BR" sz="2000" b="0" dirty="0"/>
              <a:t>CIDs 288244, 288245, 288281, 288282, 288284, 288316 (6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5016985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(202111-05): </a:t>
            </a:r>
          </a:p>
          <a:p>
            <a:pPr marL="0" indent="0"/>
            <a:r>
              <a:rPr lang="en-US" sz="2000" b="0" dirty="0"/>
              <a:t>Move to adopt the resolution depicted by document 11-21-1843r1 for </a:t>
            </a:r>
            <a:r>
              <a:rPr lang="pt-BR" sz="2000" b="0" dirty="0"/>
              <a:t>CIDs 287655, 288271, 288314, 288315 (4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48542656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(202111-06):</a:t>
            </a:r>
            <a:endParaRPr lang="en-US" dirty="0"/>
          </a:p>
          <a:p>
            <a:pPr marL="0" indent="0"/>
            <a:r>
              <a:rPr lang="en-US" b="0" dirty="0"/>
              <a:t>Move to adopt text changes depicted by document 11-21-1580r5, instruct the technical editor to incorporate the changes in P802.11az draft and grant the editor editorial license.</a:t>
            </a:r>
          </a:p>
          <a:p>
            <a:pPr marL="0" indent="0"/>
            <a:endParaRPr lang="en-US" b="0" dirty="0"/>
          </a:p>
          <a:p>
            <a:pPr marL="0" indent="0"/>
            <a:r>
              <a:rPr lang="en-US" dirty="0"/>
              <a:t>Moved: </a:t>
            </a:r>
            <a:r>
              <a:rPr lang="en-US" b="0" dirty="0"/>
              <a:t>Assaf Kasher </a:t>
            </a:r>
          </a:p>
          <a:p>
            <a:pPr marL="0" indent="0"/>
            <a:r>
              <a:rPr lang="en-US" dirty="0"/>
              <a:t>Second: </a:t>
            </a:r>
            <a:r>
              <a:rPr lang="en-US" b="0" dirty="0"/>
              <a:t>Ali Raissinia </a:t>
            </a:r>
          </a:p>
          <a:p>
            <a:pPr marL="0" indent="0"/>
            <a:r>
              <a:rPr lang="en-US" dirty="0"/>
              <a:t>Results: 12/0/4</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3108419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11-21-1837</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(202111-07):</a:t>
            </a:r>
            <a:endParaRPr lang="en-US" dirty="0"/>
          </a:p>
          <a:p>
            <a:pPr marL="0" indent="0"/>
            <a:r>
              <a:rPr lang="en-US" b="0" dirty="0"/>
              <a:t>Approve document “11-21-1837-01-00az-response to communication from WFA RE 802.11az.docx" as the IEEE 802.11 response to Wi-Fi Alliance Location Task Group Communication to IEEE 802.11 WG, and grant the chair editorial license. </a:t>
            </a:r>
          </a:p>
          <a:p>
            <a:pPr marL="0" indent="0"/>
            <a:endParaRPr lang="en-US" b="0" dirty="0"/>
          </a:p>
          <a:p>
            <a:pPr marL="0" indent="0"/>
            <a:r>
              <a:rPr lang="en-US" dirty="0"/>
              <a:t>Moved: </a:t>
            </a:r>
            <a:r>
              <a:rPr lang="en-US" b="0" dirty="0"/>
              <a:t>Peter Yee</a:t>
            </a:r>
          </a:p>
          <a:p>
            <a:pPr marL="0" indent="0"/>
            <a:r>
              <a:rPr lang="en-US" dirty="0"/>
              <a:t>Second: </a:t>
            </a:r>
            <a:r>
              <a:rPr lang="en-US" b="0" dirty="0"/>
              <a:t>Ian Sherlock </a:t>
            </a:r>
          </a:p>
          <a:p>
            <a:pPr marL="0" indent="0"/>
            <a:r>
              <a:rPr lang="en-US" dirty="0"/>
              <a:t>Results: </a:t>
            </a:r>
            <a:r>
              <a:rPr lang="en-US" b="0" dirty="0"/>
              <a:t>17/0/1</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99642199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3666"/>
            <a:ext cx="10361084" cy="4609630"/>
          </a:xfrm>
        </p:spPr>
        <p:txBody>
          <a:bodyPr/>
          <a:lstStyle/>
          <a:p>
            <a:r>
              <a:rPr lang="en-US" sz="2000" dirty="0"/>
              <a:t>Motion </a:t>
            </a:r>
            <a:r>
              <a:rPr lang="en-US" sz="2000" b="0" dirty="0"/>
              <a:t>(202111-08): </a:t>
            </a:r>
          </a:p>
          <a:p>
            <a:pPr marL="0" indent="0"/>
            <a:r>
              <a:rPr lang="en-US" sz="2000" b="0" dirty="0"/>
              <a:t>Move to adopt the resolution depicted by document 11-21-1875r1 for </a:t>
            </a:r>
            <a:r>
              <a:rPr lang="pt-BR" sz="2000" b="0" dirty="0"/>
              <a:t>CIDs 288291, 288290, 288292 (3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a:t>
            </a:r>
            <a:r>
              <a:rPr lang="en-US" sz="2000" b="0"/>
              <a:t>unanimous approval.</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9362705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11-21-1944</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(202201-01): </a:t>
            </a:r>
          </a:p>
          <a:p>
            <a:pPr marL="0" indent="0"/>
            <a:r>
              <a:rPr lang="en-US" sz="2000" b="0" dirty="0"/>
              <a:t>Move to adopt the resolution depicted by document 11-21-1944r2 for CIDs 287866, 287867, 287870, 287871, 287872, 287874, and CID 287875 (7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3914420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2022</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sz="2000" dirty="0"/>
              <a:t>Motion </a:t>
            </a:r>
            <a:r>
              <a:rPr lang="en-US" sz="2000" b="0" dirty="0"/>
              <a:t>(202005-06)</a:t>
            </a:r>
            <a:endParaRPr lang="en-US" sz="2000"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Roy Want </a:t>
            </a:r>
          </a:p>
          <a:p>
            <a:pPr marL="0" indent="0"/>
            <a:r>
              <a:rPr lang="en-US" sz="2000" b="0" dirty="0"/>
              <a:t>Results (Y/N/A): unanimous consent</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972-6588-4AD3-B65B-158BB8BE285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05C88F5-560F-4B30-8E5B-3AB6AB9D77B7}"/>
              </a:ext>
            </a:extLst>
          </p:cNvPr>
          <p:cNvSpPr>
            <a:spLocks noGrp="1"/>
          </p:cNvSpPr>
          <p:nvPr>
            <p:ph idx="1"/>
          </p:nvPr>
        </p:nvSpPr>
        <p:spPr/>
        <p:txBody>
          <a:bodyPr/>
          <a:lstStyle/>
          <a:p>
            <a:r>
              <a:rPr lang="en-US" sz="2000" dirty="0"/>
              <a:t>Motion</a:t>
            </a:r>
            <a:r>
              <a:rPr lang="en-US" sz="2000" b="0" dirty="0"/>
              <a:t> (202103-01):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5CC65AEC-49C0-4F52-BFFE-87D796389EA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627C75E-263D-4AE2-8828-4A07486F05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A9780E7-1B9A-452D-BFD0-8F85B35D237A}"/>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195889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A5B5-7C72-4309-B6E4-64BFA51E8B3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EF7116E3-772F-4243-BB0D-A84C2FFB484A}"/>
              </a:ext>
            </a:extLst>
          </p:cNvPr>
          <p:cNvSpPr>
            <a:spLocks noGrp="1"/>
          </p:cNvSpPr>
          <p:nvPr>
            <p:ph idx="1"/>
          </p:nvPr>
        </p:nvSpPr>
        <p:spPr/>
        <p:txBody>
          <a:bodyPr/>
          <a:lstStyle/>
          <a:p>
            <a:r>
              <a:rPr lang="en-US" sz="2000" dirty="0"/>
              <a:t>Motion</a:t>
            </a:r>
            <a:r>
              <a:rPr lang="en-US" sz="2000" b="0" dirty="0"/>
              <a:t> (202103-02):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CB47E48-D53B-4B74-8A91-B803727B978B}"/>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3B09486-B955-4CE4-8B5F-CD1D90B562C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EA581C4-9806-405F-A86A-67FD5F947C9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9643769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(202103-03):</a:t>
            </a: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pPr marL="0" indent="0"/>
            <a:r>
              <a:rPr lang="en-US" sz="2000" b="0" dirty="0"/>
              <a:t>5445, 5453, 5455, and 5456 ( 43 CIDs total), instruct the technical editor to incorporate it in the P802.11az draft and grant the editor editorial license. </a:t>
            </a:r>
          </a:p>
          <a:p>
            <a:endParaRPr lang="en-US" sz="2000" b="0" dirty="0"/>
          </a:p>
          <a:p>
            <a:r>
              <a:rPr lang="en-US" sz="2000" b="0" dirty="0"/>
              <a:t>Moved: Nehru Bhandaru</a:t>
            </a:r>
          </a:p>
          <a:p>
            <a:r>
              <a:rPr lang="en-US" sz="2000" b="0" dirty="0"/>
              <a:t>Second: Ali Raissinia </a:t>
            </a:r>
          </a:p>
          <a:p>
            <a:r>
              <a:rPr lang="en-US" sz="2000" b="0" dirty="0"/>
              <a:t>Results (Y/N/A):</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2380076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(202103-04):</a:t>
            </a:r>
          </a:p>
          <a:p>
            <a:pPr marL="0" indent="0"/>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endParaRPr lang="en-US" sz="2000" b="0" dirty="0"/>
          </a:p>
          <a:p>
            <a:r>
              <a:rPr lang="en-US" sz="2000" b="0" dirty="0"/>
              <a:t>Moved: Assaf Kasher </a:t>
            </a:r>
          </a:p>
          <a:p>
            <a:r>
              <a:rPr lang="en-US" sz="2000" b="0" dirty="0"/>
              <a:t>Second: Solomon Trainin </a:t>
            </a:r>
          </a:p>
          <a:p>
            <a:r>
              <a:rPr lang="en-US" sz="2000" b="0" dirty="0"/>
              <a:t>Results (Y/N/A):</a:t>
            </a:r>
          </a:p>
          <a:p>
            <a:r>
              <a:rPr lang="en-US" sz="2000" b="0" dirty="0"/>
              <a:t>Unanimous approval.</a:t>
            </a:r>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0885572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11-21-0188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(202103-05):</a:t>
            </a:r>
          </a:p>
          <a:p>
            <a:pPr marL="0" indent="0"/>
            <a:r>
              <a:rPr lang="en-US" sz="2000" b="0" dirty="0"/>
              <a:t>Move to adopt the resolution depicted by document 11-21-0307r3 for CIDs 5088, 5454, 5193, and 5175 ( 4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7682844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11-21-0318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(202103-06):</a:t>
            </a:r>
          </a:p>
          <a:p>
            <a:pPr marL="0" indent="0"/>
            <a:r>
              <a:rPr lang="en-US" sz="2000" b="0" dirty="0"/>
              <a:t>Move to adopt the resolution depicted by document 11-21-0318r2 for CIDs 5204, 5072, 5205, 5207, 5404, 5405, 5214, 5215, 5216, 5217 and 5151 (11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Ali Raissinia </a:t>
            </a:r>
          </a:p>
          <a:p>
            <a:pPr marL="0" indent="0"/>
            <a:r>
              <a:rPr lang="en-US" sz="2000" b="0" dirty="0"/>
              <a:t>Results (Y/N/A): unanimous approval.</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8026783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11-21-0478 </a:t>
            </a:r>
            <a:r>
              <a:rPr lang="en-US" sz="1800" b="0" dirty="0"/>
              <a:t>CID resolutions for lb253 </a:t>
            </a:r>
            <a:r>
              <a:rPr lang="en-US" altLang="en-US" sz="1800" b="0" dirty="0"/>
              <a:t>(Ali Raissinia)</a:t>
            </a:r>
            <a:endParaRPr lang="en-US" sz="1800" b="0" dirty="0"/>
          </a:p>
          <a:p>
            <a:pPr marL="0" indent="0"/>
            <a:endParaRPr lang="en-US" sz="1800" b="0" dirty="0"/>
          </a:p>
          <a:p>
            <a:pPr marL="0" indent="0"/>
            <a:r>
              <a:rPr lang="en-US" sz="2000" dirty="0"/>
              <a:t>Motion </a:t>
            </a:r>
            <a:r>
              <a:rPr lang="en-US" sz="2000" b="0" dirty="0"/>
              <a:t>(202104-01):</a:t>
            </a:r>
            <a:endParaRPr lang="en-US" sz="2000" dirty="0">
              <a:solidFill>
                <a:schemeClr val="tx1"/>
              </a:solidFill>
            </a:endParaRPr>
          </a:p>
          <a:p>
            <a:pPr marL="0" indent="0"/>
            <a:r>
              <a:rPr lang="en-US" sz="2000" b="0" dirty="0"/>
              <a:t>Move to adopt the resolution depicted by document 11-21-0478r2 for CIDs 5045, 5046, 5047, 5049, </a:t>
            </a:r>
          </a:p>
          <a:p>
            <a:pPr marL="0" indent="0"/>
            <a:r>
              <a:rPr lang="en-US" sz="2000" b="0" dirty="0"/>
              <a:t>5050, 5051, 5052, 5053, 5056, 5057, 5058, 5059, 5060, 5062, 5063, 5064, 5067, 5068, 5069, 5070,</a:t>
            </a:r>
          </a:p>
          <a:p>
            <a:pPr marL="0" indent="0"/>
            <a:r>
              <a:rPr lang="en-US" sz="2000" b="0" dirty="0"/>
              <a:t>and 5071 ( 21 CIDs total),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10/0/0</a:t>
            </a:r>
          </a:p>
          <a:p>
            <a:pPr marL="0" indent="0"/>
            <a:r>
              <a:rPr lang="en-US" sz="2000" b="0" dirty="0"/>
              <a:t>Motion passes.</a:t>
            </a:r>
          </a:p>
          <a:p>
            <a:pPr marL="0" indent="0"/>
            <a:r>
              <a:rPr lang="en-US" sz="1600" b="0" dirty="0"/>
              <a:t>Results from the March 17</a:t>
            </a:r>
            <a:r>
              <a:rPr lang="en-US" sz="1600" b="0" baseline="30000" dirty="0"/>
              <a:t>th</a:t>
            </a:r>
            <a:r>
              <a:rPr lang="en-US" sz="1600" b="0" dirty="0"/>
              <a:t>  telecon (Y/N/A): 8/0/2</a:t>
            </a:r>
          </a:p>
          <a:p>
            <a:pPr marL="0" indent="0"/>
            <a:r>
              <a:rPr lang="en-US" sz="1600" b="0" dirty="0">
                <a:hlinkClick r:id="rId2"/>
              </a:rPr>
              <a:t>https://mentor.ieee.org/802.11/dcn/21/11-21-0478-02-00az-cid-resolutions-for-lb253.docx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7132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11-21-0505 six CID resolutions for lb253 (Ali Raissinia)</a:t>
            </a:r>
            <a:endParaRPr lang="en-US" sz="1800" b="0" dirty="0"/>
          </a:p>
          <a:p>
            <a:pPr marL="0" indent="0"/>
            <a:endParaRPr lang="en-US" sz="1800" b="0" dirty="0"/>
          </a:p>
          <a:p>
            <a:pPr marL="0" indent="0"/>
            <a:r>
              <a:rPr lang="en-US" sz="2000" dirty="0"/>
              <a:t>Motion </a:t>
            </a:r>
            <a:r>
              <a:rPr lang="en-US" sz="2000" b="0" dirty="0"/>
              <a:t>(202104-02):</a:t>
            </a:r>
            <a:endParaRPr lang="en-US" sz="2000" dirty="0">
              <a:solidFill>
                <a:schemeClr val="tx1"/>
              </a:solidFill>
            </a:endParaRPr>
          </a:p>
          <a:p>
            <a:pPr marL="0" indent="0"/>
            <a:r>
              <a:rPr lang="en-US" sz="2000" b="0" dirty="0"/>
              <a:t>Move to adopt the resolution depicted by document 11-21-0505r1 for CIDs 5061, 5066, 5198, 5222, 5224, 5230 (6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t>
            </a:r>
          </a:p>
          <a:p>
            <a:pPr marL="0" indent="0"/>
            <a:endParaRPr lang="en-US" sz="2000" b="0" dirty="0"/>
          </a:p>
          <a:p>
            <a:pPr marL="0" indent="0"/>
            <a:r>
              <a:rPr lang="en-US" sz="1600" b="0" dirty="0"/>
              <a:t>Results from the March 25</a:t>
            </a:r>
            <a:r>
              <a:rPr lang="en-US" sz="1600" b="0" baseline="30000" dirty="0"/>
              <a:t>th</a:t>
            </a:r>
            <a:r>
              <a:rPr lang="en-US" sz="1600" b="0" dirty="0"/>
              <a:t> telecon (Y/N/A): 7/0/1</a:t>
            </a:r>
          </a:p>
          <a:p>
            <a:pPr marL="0" indent="0"/>
            <a:r>
              <a:rPr lang="en-US" sz="1600" b="0" dirty="0">
                <a:hlinkClick r:id="rId2"/>
              </a:rPr>
              <a:t>https://mentor.ieee.org/802.11/dcn/21/11-21-0505-01-00az-six-cid-resolutions-for-lb253.docx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4005567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11-21-0532 AID/RSID field clarification </a:t>
            </a:r>
            <a:r>
              <a:rPr lang="fr-FR" altLang="en-US" sz="1800" b="0" dirty="0"/>
              <a:t>(Dibakar Das)</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(202104-03):</a:t>
            </a:r>
            <a:endParaRPr lang="en-US" sz="2000" dirty="0">
              <a:solidFill>
                <a:schemeClr val="tx1"/>
              </a:solidFill>
            </a:endParaRPr>
          </a:p>
          <a:p>
            <a:pPr marL="0" indent="0"/>
            <a:r>
              <a:rPr lang="en-US" sz="2000" b="0" dirty="0"/>
              <a:t>Move to adopt the text changes depicted by document 11-21-0532r0,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a:t>
            </a:r>
          </a:p>
          <a:p>
            <a:pPr marL="0" indent="0"/>
            <a:endParaRPr lang="en-US" sz="2000" b="0" dirty="0"/>
          </a:p>
          <a:p>
            <a:pPr marL="0" indent="0"/>
            <a:r>
              <a:rPr lang="en-US" sz="1600" b="0" dirty="0"/>
              <a:t>Results from the March 31</a:t>
            </a:r>
            <a:r>
              <a:rPr lang="en-US" sz="1600" b="0" baseline="30000" dirty="0"/>
              <a:t>st</a:t>
            </a:r>
            <a:r>
              <a:rPr lang="en-US" sz="1600" b="0" dirty="0"/>
              <a:t> telecon (Y/N/A): 10/0/0</a:t>
            </a:r>
          </a:p>
          <a:p>
            <a:pPr marL="0" indent="0"/>
            <a:r>
              <a:rPr lang="en-US" sz="1600" b="0" dirty="0">
                <a:hlinkClick r:id="rId2"/>
              </a:rPr>
              <a:t>https://mentor.ieee.org/802.11/dcn/21/11-21-0532-00-00az-aid-rsid-field-clarification.docx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009549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11-21-0533 </a:t>
            </a:r>
            <a:r>
              <a:rPr lang="en-US" altLang="en-US" sz="1800" b="0" dirty="0" err="1"/>
              <a:t>TGaz</a:t>
            </a:r>
            <a:r>
              <a:rPr lang="en-US" altLang="en-US" sz="1800" b="0" dirty="0"/>
              <a:t> LB253 CR (Jonathan Segev)</a:t>
            </a:r>
            <a:endParaRPr lang="en-US" sz="1800" b="0" dirty="0"/>
          </a:p>
          <a:p>
            <a:pPr marL="0" indent="0"/>
            <a:endParaRPr lang="en-US" sz="1800" b="0" dirty="0"/>
          </a:p>
          <a:p>
            <a:pPr marL="0" indent="0"/>
            <a:r>
              <a:rPr lang="en-US" sz="2000" dirty="0"/>
              <a:t>Motion </a:t>
            </a:r>
            <a:r>
              <a:rPr lang="en-US" sz="2000" b="0" dirty="0"/>
              <a:t>(202104-04):</a:t>
            </a:r>
            <a:endParaRPr lang="en-US" sz="2000" dirty="0">
              <a:solidFill>
                <a:schemeClr val="tx1"/>
              </a:solidFill>
            </a:endParaRPr>
          </a:p>
          <a:p>
            <a:pPr marL="0" indent="0"/>
            <a:r>
              <a:rPr lang="en-US" sz="2000" b="0" dirty="0"/>
              <a:t>Move to adopt the resolution depicted by document 11-21-0533r2 for CIDs  5000, 5003, 5004, 5005, 5006, 5009, 5237(7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12/0/0</a:t>
            </a:r>
          </a:p>
          <a:p>
            <a:pPr marL="0" indent="0"/>
            <a:r>
              <a:rPr lang="en-US" sz="1600" b="0" dirty="0">
                <a:hlinkClick r:id="rId2"/>
              </a:rPr>
              <a:t>https://mentor.ieee.org/802.11/dcn/21/11-21-0533-02-00az-tgaz-lb253-cr.docx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068258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11-21-0564 LB253-resoluiton-to-CID-set2 (Assaf Kasher)</a:t>
            </a:r>
            <a:endParaRPr lang="en-US" sz="1800" b="0" dirty="0"/>
          </a:p>
          <a:p>
            <a:pPr marL="0" indent="0"/>
            <a:endParaRPr lang="en-US" sz="1800" b="0" dirty="0"/>
          </a:p>
          <a:p>
            <a:pPr marL="0" indent="0"/>
            <a:r>
              <a:rPr lang="en-US" sz="2000" dirty="0"/>
              <a:t>Motion </a:t>
            </a:r>
            <a:r>
              <a:rPr lang="en-US" sz="2000" b="0" dirty="0"/>
              <a:t>(202104-05):</a:t>
            </a:r>
            <a:endParaRPr lang="en-US" sz="2000" dirty="0">
              <a:solidFill>
                <a:schemeClr val="tx1"/>
              </a:solidFill>
            </a:endParaRPr>
          </a:p>
          <a:p>
            <a:pPr marL="0" indent="0"/>
            <a:r>
              <a:rPr lang="en-US" sz="2000" b="0" dirty="0"/>
              <a:t>Move to adopt the resolution depicted by document 11-21-0564r2 for CIDs 5219, 5029, 5400, 5139, 5152, 5097, 5098, 5429, 5260 (9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9/0/1</a:t>
            </a:r>
          </a:p>
          <a:p>
            <a:pPr marL="0" indent="0"/>
            <a:r>
              <a:rPr lang="en-US" sz="1600" b="0" dirty="0">
                <a:hlinkClick r:id="rId2"/>
              </a:rPr>
              <a:t>https://mentor.ieee.org/802.11/dcn/21/11-21-0564-02-00az-lb253-resoluiton-to-cid-set2.docx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3121773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11-21-0519 comment resolution lb253 parameters - part 3 (Christian Berger)</a:t>
            </a:r>
            <a:endParaRPr lang="en-US" sz="1800" b="0" dirty="0"/>
          </a:p>
          <a:p>
            <a:pPr marL="0" indent="0"/>
            <a:endParaRPr lang="en-US" sz="1800" b="0" dirty="0"/>
          </a:p>
          <a:p>
            <a:pPr marL="0" indent="0"/>
            <a:r>
              <a:rPr lang="en-US" sz="2000" dirty="0"/>
              <a:t>Motion </a:t>
            </a:r>
            <a:r>
              <a:rPr lang="en-US" sz="2000" b="0" dirty="0"/>
              <a:t>(202104-06):</a:t>
            </a:r>
            <a:endParaRPr lang="en-US" sz="2000" dirty="0">
              <a:solidFill>
                <a:schemeClr val="tx1"/>
              </a:solidFill>
            </a:endParaRPr>
          </a:p>
          <a:p>
            <a:pPr marL="0" indent="0"/>
            <a:r>
              <a:rPr lang="en-US" sz="2000" b="0" dirty="0"/>
              <a:t>Move to adopt the resolution depicted by document 11-21-0519r3 for CIDs 5014 (1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a:t>
            </a:r>
            <a:r>
              <a:rPr lang="en-US" sz="2000" b="0"/>
              <a:t>): unanimous </a:t>
            </a:r>
            <a:endParaRPr lang="en-US" sz="2000" b="0" dirty="0"/>
          </a:p>
          <a:p>
            <a:pPr marL="0" indent="0"/>
            <a:endParaRPr lang="en-US" sz="2000" b="0" dirty="0"/>
          </a:p>
          <a:p>
            <a:pPr marL="0" indent="0"/>
            <a:r>
              <a:rPr lang="en-US" sz="1600" b="0" dirty="0"/>
              <a:t>Results from the Apr. 7</a:t>
            </a:r>
            <a:r>
              <a:rPr lang="en-US" sz="1600" b="0" baseline="30000" dirty="0"/>
              <a:t>th</a:t>
            </a:r>
            <a:r>
              <a:rPr lang="en-US" sz="1600" b="0" dirty="0"/>
              <a:t> telecon (Y/N/A): 9/0/2</a:t>
            </a:r>
          </a:p>
          <a:p>
            <a:pPr marL="0" indent="0"/>
            <a:r>
              <a:rPr lang="en-US" sz="1600" b="0" dirty="0">
                <a:hlinkClick r:id="rId2"/>
              </a:rPr>
              <a:t>https://mentor.ieee.org/802.11/dcn/21/11-21-0519-03-00az-comment-resolution-lb253-parameters-part-3.docx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254662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63219681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110754</TotalTime>
  <Words>14843</Words>
  <Application>Microsoft Office PowerPoint</Application>
  <PresentationFormat>Widescreen</PresentationFormat>
  <Paragraphs>2024</Paragraphs>
  <Slides>166</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166</vt:i4>
      </vt:variant>
    </vt:vector>
  </HeadingPairs>
  <TitlesOfParts>
    <vt:vector size="171" baseType="lpstr">
      <vt:lpstr>Arial</vt:lpstr>
      <vt:lpstr>Times New Roman</vt:lpstr>
      <vt:lpstr>Verdana</vt:lpstr>
      <vt:lpstr>Office Theme</vt:lpstr>
      <vt:lpstr>Document</vt:lpstr>
      <vt:lpstr>TGaz Plenary Meeting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Submission 11-20-1719</vt:lpstr>
      <vt:lpstr>Submission 11-20-1354</vt:lpstr>
      <vt:lpstr>Submission 11-20-1731</vt:lpstr>
      <vt:lpstr>Submission 11-20-1723</vt:lpstr>
      <vt:lpstr>Submission 11-20-1653</vt:lpstr>
      <vt:lpstr>Submission 11-20-1556</vt:lpstr>
      <vt:lpstr>Submission 11-20-1759</vt:lpstr>
      <vt:lpstr>Submission 11-20-1787</vt:lpstr>
      <vt:lpstr>Submission 11-20-1666</vt:lpstr>
      <vt:lpstr>Submission 11-20-1749</vt:lpstr>
      <vt:lpstr>Submission 11-20-1799</vt:lpstr>
      <vt:lpstr>Submission 11-20-1733</vt:lpstr>
      <vt:lpstr>Submission 11-20-1649</vt:lpstr>
      <vt:lpstr>Submission 11-20-1789</vt:lpstr>
      <vt:lpstr>Submission 11-20-1245</vt:lpstr>
      <vt:lpstr>Submission 11-20-1820</vt:lpstr>
      <vt:lpstr>Approval of previous meeting minutes</vt:lpstr>
      <vt:lpstr>Approval of previous meeting minutes</vt:lpstr>
      <vt:lpstr>Submissions Awaiting Motions from Telecon</vt:lpstr>
      <vt:lpstr>Submissions Awaiting Motions from Telecon</vt:lpstr>
      <vt:lpstr>Submission 11-21-0188</vt:lpstr>
      <vt:lpstr>Submission 11-21-0318</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Approval of previous meeting minutes</vt:lpstr>
      <vt:lpstr>Approval of previous meeting minutes</vt:lpstr>
      <vt:lpstr>Submissions Awaiting Motions</vt:lpstr>
      <vt:lpstr>Submissions Awaiting Motions</vt:lpstr>
      <vt:lpstr>Submission 11-21-761</vt:lpstr>
      <vt:lpstr>Submission 11-21-811</vt:lpstr>
      <vt:lpstr>PAR Extension</vt:lpstr>
      <vt:lpstr>Submission 11-21-810</vt:lpstr>
      <vt:lpstr>Submission 11-21-815</vt:lpstr>
      <vt:lpstr>Submissions Awaiting Motions</vt:lpstr>
      <vt:lpstr>Submissions Awaiting Motions</vt:lpstr>
      <vt:lpstr>Submissions Awaiting Motions</vt:lpstr>
      <vt:lpstr>Submissions Awaiting Motions</vt:lpstr>
      <vt:lpstr>Approval of previous meeting minutes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 11-21-1061</vt:lpstr>
      <vt:lpstr>PowerPoint Presentation</vt:lpstr>
      <vt:lpstr>Submission 11-21-989</vt:lpstr>
      <vt:lpstr>Submission 11-21-1027</vt:lpstr>
      <vt:lpstr>Submission 11-21-1063</vt:lpstr>
      <vt:lpstr>Submission 11-21-1080</vt:lpstr>
      <vt:lpstr>Submission 11-21-1079</vt:lpstr>
      <vt:lpstr>Submission 11-21-1070</vt:lpstr>
      <vt:lpstr>Submission 11-21-1139</vt:lpstr>
      <vt:lpstr>Submission 11-21-1155</vt:lpstr>
      <vt:lpstr>Submission 11-21-1075</vt:lpstr>
      <vt:lpstr>Submission 11-21-1161</vt:lpstr>
      <vt:lpstr>Submission 11-21-1156</vt:lpstr>
      <vt:lpstr>Submission 11-21-329r7 (Response to MDR)</vt:lpstr>
      <vt:lpstr>Submission 11-21-1113</vt:lpstr>
      <vt:lpstr>Submission 11-21-1162</vt:lpstr>
      <vt:lpstr>Submission 11-21-1187</vt:lpstr>
      <vt:lpstr>Submission 11-21-1112</vt:lpstr>
      <vt:lpstr>Submission 11-21-1160</vt:lpstr>
      <vt:lpstr>Recirculation Ballot</vt:lpstr>
      <vt:lpstr>Approval of previous meeting minutes</vt:lpstr>
      <vt:lpstr>Approval of previous meeting minutes</vt:lpstr>
      <vt:lpstr>Submission 11-21-1495</vt:lpstr>
      <vt:lpstr>Submission 11-21-1489</vt:lpstr>
      <vt:lpstr>Submission 11-21-1496</vt:lpstr>
      <vt:lpstr>Submission 11-21-1</vt:lpstr>
      <vt:lpstr>Submission 11-21-1495</vt:lpstr>
      <vt:lpstr>Submission 11-21-1487</vt:lpstr>
      <vt:lpstr>Submission 11-21-1507</vt:lpstr>
      <vt:lpstr>Submission 11-21-1487</vt:lpstr>
      <vt:lpstr>Submission 11-21-1517</vt:lpstr>
      <vt:lpstr>Submission 11-21-1521</vt:lpstr>
      <vt:lpstr>Approve WG recirculation of the unchanged draft P802.11az D4.0</vt:lpstr>
      <vt:lpstr>Reaffirm the CSD</vt:lpstr>
      <vt:lpstr>Motion SA Ballot</vt:lpstr>
      <vt:lpstr>Approval of previous meeting minutes</vt:lpstr>
      <vt:lpstr>Approval of previous meeting minutes</vt:lpstr>
      <vt:lpstr>Submission 11-21-1580</vt:lpstr>
      <vt:lpstr>Submission 11-21-1842</vt:lpstr>
      <vt:lpstr>Submission 11-21-1843</vt:lpstr>
      <vt:lpstr>Submission 11-21-1580</vt:lpstr>
      <vt:lpstr>Submission 11-21-1837</vt:lpstr>
      <vt:lpstr>Submission 11-21-1875</vt:lpstr>
      <vt:lpstr>Submission 11-21-1944</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412</cp:revision>
  <cp:lastPrinted>1601-01-01T00:00:00Z</cp:lastPrinted>
  <dcterms:created xsi:type="dcterms:W3CDTF">2018-08-06T10:28:59Z</dcterms:created>
  <dcterms:modified xsi:type="dcterms:W3CDTF">2022-01-05T21:48:12Z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