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488" r:id="rId4"/>
    <p:sldId id="489" r:id="rId5"/>
    <p:sldId id="490" r:id="rId6"/>
    <p:sldId id="491" r:id="rId7"/>
    <p:sldId id="492" r:id="rId8"/>
    <p:sldId id="476" r:id="rId9"/>
    <p:sldId id="477" r:id="rId10"/>
    <p:sldId id="480" r:id="rId11"/>
    <p:sldId id="481" r:id="rId12"/>
    <p:sldId id="479" r:id="rId13"/>
    <p:sldId id="482" r:id="rId14"/>
    <p:sldId id="478" r:id="rId15"/>
    <p:sldId id="484" r:id="rId16"/>
    <p:sldId id="483" r:id="rId17"/>
    <p:sldId id="485" r:id="rId18"/>
    <p:sldId id="486" r:id="rId19"/>
    <p:sldId id="487" r:id="rId20"/>
    <p:sldId id="494" r:id="rId21"/>
    <p:sldId id="495" r:id="rId22"/>
    <p:sldId id="496" r:id="rId23"/>
    <p:sldId id="497" r:id="rId24"/>
    <p:sldId id="500" r:id="rId25"/>
    <p:sldId id="499" r:id="rId26"/>
    <p:sldId id="502" r:id="rId27"/>
    <p:sldId id="501" r:id="rId28"/>
    <p:sldId id="471" r:id="rId29"/>
    <p:sldId id="264" r:id="rId30"/>
    <p:sldId id="498" r:id="rId31"/>
    <p:sldId id="503" r:id="rId32"/>
    <p:sldId id="510" r:id="rId33"/>
    <p:sldId id="505" r:id="rId34"/>
    <p:sldId id="504" r:id="rId35"/>
    <p:sldId id="507" r:id="rId36"/>
    <p:sldId id="508" r:id="rId37"/>
    <p:sldId id="509" r:id="rId38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8973D93-2AC3-4BCE-B3DD-E81D965CD1E9}">
          <p14:sldIdLst>
            <p14:sldId id="256"/>
            <p14:sldId id="257"/>
          </p14:sldIdLst>
        </p14:section>
        <p14:section name="May 28 TGaz plenary telecon" id="{0A2B974D-D070-4515-9585-9DCBF1B88A46}">
          <p14:sldIdLst>
            <p14:sldId id="488"/>
            <p14:sldId id="489"/>
            <p14:sldId id="490"/>
            <p14:sldId id="491"/>
            <p14:sldId id="492"/>
            <p14:sldId id="476"/>
            <p14:sldId id="477"/>
            <p14:sldId id="480"/>
            <p14:sldId id="481"/>
            <p14:sldId id="479"/>
            <p14:sldId id="482"/>
          </p14:sldIdLst>
        </p14:section>
        <p14:section name="June 25 TGaz Plenary telecon" id="{E6C853AC-9447-43E6-837A-15E90C1B1C6E}">
          <p14:sldIdLst>
            <p14:sldId id="478"/>
            <p14:sldId id="484"/>
            <p14:sldId id="483"/>
            <p14:sldId id="485"/>
            <p14:sldId id="486"/>
            <p14:sldId id="487"/>
            <p14:sldId id="494"/>
            <p14:sldId id="495"/>
            <p14:sldId id="496"/>
            <p14:sldId id="497"/>
          </p14:sldIdLst>
        </p14:section>
        <p14:section name="July 30th 2020 Telecon" id="{590FF307-F0E5-462E-9C1F-EBE8B8BF6B88}">
          <p14:sldIdLst>
            <p14:sldId id="500"/>
            <p14:sldId id="499"/>
            <p14:sldId id="502"/>
            <p14:sldId id="501"/>
            <p14:sldId id="471"/>
            <p14:sldId id="264"/>
            <p14:sldId id="498"/>
          </p14:sldIdLst>
        </p14:section>
        <p14:section name="Aug. 27 TGaz Telecon" id="{7C9E5A70-9D4E-492D-B508-C3AA20F234C3}">
          <p14:sldIdLst>
            <p14:sldId id="503"/>
            <p14:sldId id="510"/>
            <p14:sldId id="505"/>
            <p14:sldId id="504"/>
            <p14:sldId id="507"/>
            <p14:sldId id="508"/>
            <p14:sldId id="5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17" autoAdjust="0"/>
    <p:restoredTop sz="94660"/>
  </p:normalViewPr>
  <p:slideViewPr>
    <p:cSldViewPr>
      <p:cViewPr varScale="1">
        <p:scale>
          <a:sx n="123" d="100"/>
          <a:sy n="123" d="100"/>
        </p:scale>
        <p:origin x="204" y="10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58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8/18/2020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29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36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870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July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802.11-20/0771r5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 err="1"/>
              <a:t>TGaz</a:t>
            </a:r>
            <a:r>
              <a:rPr lang="en-US" altLang="en-US" dirty="0"/>
              <a:t> Plenary Meeting Motion compendium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731664"/>
            <a:ext cx="8534400" cy="476250"/>
          </a:xfrm>
          <a:ln/>
        </p:spPr>
        <p:txBody>
          <a:bodyPr/>
          <a:lstStyle/>
          <a:p>
            <a:pPr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2020-07-30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0017014"/>
              </p:ext>
            </p:extLst>
          </p:nvPr>
        </p:nvGraphicFramePr>
        <p:xfrm>
          <a:off x="993775" y="2404434"/>
          <a:ext cx="10542588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7" name="Document" r:id="rId4" imgW="10822609" imgH="2534496" progId="Word.Document.8">
                  <p:embed/>
                </p:oleObj>
              </mc:Choice>
              <mc:Fallback>
                <p:oleObj name="Document" r:id="rId4" imgW="10822609" imgH="253449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775" y="2404434"/>
                        <a:ext cx="10542588" cy="2470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fr-FR" sz="1800" dirty="0"/>
              <a:t>LB249-Clause-9-4-CIDs</a:t>
            </a:r>
            <a:endParaRPr lang="en-US" sz="180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(202005-08)</a:t>
            </a:r>
          </a:p>
          <a:p>
            <a:pPr marL="0" indent="0"/>
            <a:r>
              <a:rPr lang="en-US" sz="2000" b="0" dirty="0"/>
              <a:t>Move to adopt the resolutions depicted by document 11-20-0388r2 for CIDs 3648, 3026, 3027, 3262, 3573, 3574, 3575, 3028, 3029, 3638, 3916, 3918, 4002, 3042 and 4003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Assaf Kasher</a:t>
            </a:r>
          </a:p>
          <a:p>
            <a:pPr marL="0" indent="0"/>
            <a:r>
              <a:rPr lang="en-US" sz="2000" b="0" dirty="0"/>
              <a:t>Second: Ganesh Venkatesan 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Mar. Ad Hoc (Y/N/A): 9/0/1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229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dirty="0"/>
              <a:t>CR for Section 11.22.6.4.4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(202005-09)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11-20-0379r1 for CIDs 3722, 3727, 3728, 3730, 3731, 3732, 3733, 3735, 3738, 3739, 3908, 3255, 3256, 3257, 3258, 3742, 3743, 3745, 3746, 3467, 3259, 3747 and 3260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Qinghua Li </a:t>
            </a:r>
          </a:p>
          <a:p>
            <a:pPr marL="0" indent="0"/>
            <a:r>
              <a:rPr lang="en-US" sz="2000" b="0" dirty="0"/>
              <a:t>Second: Christian Berger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1200" b="0" dirty="0"/>
          </a:p>
          <a:p>
            <a:pPr marL="0" indent="0"/>
            <a:r>
              <a:rPr lang="en-US" sz="1600" b="0" dirty="0"/>
              <a:t>Results from the Mar. Ad Hoc (Y/N/A): 10/0/1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565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fr-FR" sz="1800" dirty="0"/>
              <a:t>comment resolution LB249 - Section 9.1.3.1.19</a:t>
            </a:r>
            <a:endParaRPr lang="en-US" sz="180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(202005-10)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11-20-0366r2 for CIDs 3503, 3504, 3193, 3009, 3101, 3192, 3848, 3894, 3010, 3011, 3222, 3431 and 3710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Qinghua Li</a:t>
            </a:r>
          </a:p>
          <a:p>
            <a:pPr marL="0" indent="0"/>
            <a:r>
              <a:rPr lang="en-US" sz="2000" b="0" dirty="0"/>
              <a:t>Second: Assaf Kasher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Mar. Ad Hoc (Y/N/A): 10/0/1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815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fr-FR" sz="1800" dirty="0"/>
              <a:t>comment resolution LB249 - Section 11.22.6.4.3 part 2</a:t>
            </a:r>
            <a:endParaRPr lang="en-US" sz="180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(202005-11):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11-20-0368r2 for CIDs 3115, 3242, 3719, 3701, 3702, 3906, 3703, 3705, 3706, 3707, 3711, 3712, 3685, 3686, 3713, 3657, 3714, 3715, 3247 and 3907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Christian Berger</a:t>
            </a:r>
          </a:p>
          <a:p>
            <a:pPr marL="0" indent="0"/>
            <a:r>
              <a:rPr lang="en-US" sz="2000" b="0" dirty="0"/>
              <a:t>Second: Qinghua Li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Mar. 25 telecon (Y/N/A): 11/0/1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4208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</a:t>
            </a:r>
            <a:r>
              <a:rPr lang="fr-FR" sz="1800" b="0" dirty="0"/>
              <a:t> 11-20-0255 lb249-crs-nb (Nehru Bhandaru)</a:t>
            </a:r>
            <a:endParaRPr lang="en-US" sz="1800" b="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(202006-01)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11-20-0255r1 for CIDs 3517, 3514, 3515, 3522, 3406, 3519, 3407, 3408, 3536, 3409, 3414, 3833, 3448 and 3521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Nehru Bhandaru</a:t>
            </a:r>
          </a:p>
          <a:p>
            <a:pPr marL="0" indent="0"/>
            <a:r>
              <a:rPr lang="en-US" sz="2000" b="0" dirty="0"/>
              <a:t>Second:  Assaf Kasher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Mar. Ad Hoc (Y/N/A): 7/0/1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5603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</a:t>
            </a:r>
            <a:r>
              <a:rPr lang="fr-FR" sz="1800" b="0" dirty="0"/>
              <a:t> 11-20-0530 lb-249-crs2-nb (Nehru Bhandaru)</a:t>
            </a:r>
            <a:endParaRPr lang="en-US" sz="1800" b="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(202006-02):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11-20-0530r0 for CIDs 3524, 3525 and 3526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Nehru Bhandaru</a:t>
            </a:r>
          </a:p>
          <a:p>
            <a:pPr marL="0" indent="0"/>
            <a:r>
              <a:rPr lang="en-US" sz="2000" b="0" dirty="0"/>
              <a:t>Second: Assaf Kasher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Apr. 8</a:t>
            </a:r>
            <a:r>
              <a:rPr lang="en-US" sz="1600" b="0" baseline="30000" dirty="0"/>
              <a:t>th</a:t>
            </a:r>
            <a:r>
              <a:rPr lang="en-US" sz="1600" b="0" dirty="0"/>
              <a:t> (Y/N/A): 8/0/4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6666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</a:t>
            </a:r>
            <a:r>
              <a:rPr lang="fr-FR" sz="1800" b="0" dirty="0"/>
              <a:t> 11-20-0607 CR-11.22.6.4.3.2-11.22.6.5 (Dibakar Das)</a:t>
            </a:r>
            <a:endParaRPr lang="en-US" sz="1800" b="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(202006-03):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11-20-0607r1 for CIDs 3676, 3677, 3678, 3680, 3811 and 3126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Ganesh Venkatesan</a:t>
            </a:r>
          </a:p>
          <a:p>
            <a:pPr marL="0" indent="0"/>
            <a:r>
              <a:rPr lang="en-US" sz="2000" b="0" dirty="0"/>
              <a:t>Second: Assaf Kasher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Apr. 15</a:t>
            </a:r>
            <a:r>
              <a:rPr lang="en-US" sz="1600" b="0" baseline="30000" dirty="0"/>
              <a:t>h</a:t>
            </a:r>
            <a:r>
              <a:rPr lang="en-US" sz="1600" b="0" dirty="0"/>
              <a:t> (Y/N/A): 13/0/4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711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11-20-0642 LB249 Resolution Editorial Batch 1-434 (Roy Want)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(202006-04)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11-20-0642r0 for CID resolutions depicted by the document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Roy Want</a:t>
            </a:r>
          </a:p>
          <a:p>
            <a:pPr marL="0" indent="0"/>
            <a:r>
              <a:rPr lang="en-US" sz="2000" b="0" dirty="0"/>
              <a:t>Second: Assaf Kasher 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Apr. 22</a:t>
            </a:r>
            <a:r>
              <a:rPr lang="en-US" sz="1600" b="0" baseline="30000" dirty="0"/>
              <a:t>nd</a:t>
            </a:r>
            <a:r>
              <a:rPr lang="en-US" sz="1600" b="0" dirty="0"/>
              <a:t>  (Y/N/A): 12/0/1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734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11-20-641 CR remaining CIDs 11.22.6.4.3.2, 11.22.6.5 (Dibakar Das)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(202006-05):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11-20-0641r0 for CID 3679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Ganesh Venkatesan</a:t>
            </a:r>
          </a:p>
          <a:p>
            <a:pPr marL="0" indent="0"/>
            <a:r>
              <a:rPr lang="en-US" sz="2000" b="0" dirty="0"/>
              <a:t>Second: Assaf Kasher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Apr. 22</a:t>
            </a:r>
            <a:r>
              <a:rPr lang="en-US" sz="1600" b="0" baseline="30000" dirty="0"/>
              <a:t>nd</a:t>
            </a:r>
            <a:r>
              <a:rPr lang="en-US" sz="1600" b="0" dirty="0"/>
              <a:t> (Y/N/A): 7/1/7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4872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11-20-0707 Max Number of LTF (Christian Berger)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(202006-06):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draft changes depicted by document 11-20-0707r3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Christian Berger</a:t>
            </a:r>
          </a:p>
          <a:p>
            <a:pPr marL="0" indent="0"/>
            <a:r>
              <a:rPr lang="en-US" sz="2000" b="0" dirty="0"/>
              <a:t>Second: Assaf Kasher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May 13</a:t>
            </a:r>
            <a:r>
              <a:rPr lang="en-US" sz="1600" b="0" baseline="30000" dirty="0"/>
              <a:t>th</a:t>
            </a:r>
            <a:r>
              <a:rPr lang="en-US" sz="1600" b="0" dirty="0"/>
              <a:t> (Y/N/A): 17/0/3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215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indent="12700" algn="just">
              <a:spcBef>
                <a:spcPct val="20000"/>
              </a:spcBef>
            </a:pPr>
            <a:r>
              <a:rPr lang="en-US" altLang="en-US" dirty="0"/>
              <a:t>This submission contains the motion compendium for </a:t>
            </a:r>
            <a:r>
              <a:rPr lang="en-US" altLang="en-US" dirty="0" err="1"/>
              <a:t>TGaz</a:t>
            </a:r>
            <a:r>
              <a:rPr lang="en-US" altLang="en-US" dirty="0"/>
              <a:t> </a:t>
            </a:r>
            <a:r>
              <a:rPr lang="en-US" altLang="en-US"/>
              <a:t>Plenary Telecons.</a:t>
            </a:r>
            <a:endParaRPr lang="en-US" altLang="en-US" dirty="0"/>
          </a:p>
          <a:p>
            <a:pPr indent="12700" algn="just">
              <a:spcBef>
                <a:spcPct val="20000"/>
              </a:spcBef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11-20-0759 CR for Some PHY Related CIDs in LB249 (Feng Jiang)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(202006-07):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11-20-759r1 for CIDs 3129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Ali Raissinia</a:t>
            </a:r>
          </a:p>
          <a:p>
            <a:pPr marL="0" indent="0"/>
            <a:r>
              <a:rPr lang="en-US" sz="2000" b="0" dirty="0"/>
              <a:t>Second: Ganesh Venkatesan</a:t>
            </a:r>
          </a:p>
          <a:p>
            <a:pPr marL="0" indent="0"/>
            <a:r>
              <a:rPr lang="en-US" sz="2000" b="0" dirty="0"/>
              <a:t>Results (Y/N/A): unanimous consent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May 20 (Y/N/A): 14/0/4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624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11-20-0759 CR for Some PHY Related CIDs in LB249 (Feng Jiang)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(202006-08):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11-20-759r3 for CIDs 3629 and 3271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Christian Berger</a:t>
            </a:r>
          </a:p>
          <a:p>
            <a:pPr marL="0" indent="0"/>
            <a:r>
              <a:rPr lang="en-US" sz="2000" b="0" dirty="0"/>
              <a:t>Second: Ganesh Venkatesan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May 27 (Y/N/A): 13/0/3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0869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11-20-0788 CR for LB249-Trigger frame (Dibakar Das)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(202006-09):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11-20-788r2 for CIDs 3013, 3014, 3015, 3102, 3283, 3355, 3389, 3016, 3017, 3827, 3888, 3324, 3434, 3962, 3287, 3435, 4004 and 4005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Ganesh Venkatesan</a:t>
            </a:r>
          </a:p>
          <a:p>
            <a:pPr marL="0" indent="0"/>
            <a:r>
              <a:rPr lang="en-US" sz="2000" b="0" dirty="0"/>
              <a:t>Second: Assaf Kasher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June 3rd (Y/N/A): 12/0/1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243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11-20-806 lb249-cids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(202006-10):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11-20-806r1 for CIDs 3357 and 3523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Nehru Bhandaru </a:t>
            </a:r>
          </a:p>
          <a:p>
            <a:pPr marL="0" indent="0"/>
            <a:r>
              <a:rPr lang="en-US" sz="2000" b="0" dirty="0"/>
              <a:t>Second: Assaf Kasher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June 10</a:t>
            </a:r>
            <a:r>
              <a:rPr lang="en-US" sz="1600" b="0" baseline="30000" dirty="0"/>
              <a:t>th</a:t>
            </a:r>
            <a:r>
              <a:rPr lang="en-US" sz="1600" b="0" dirty="0"/>
              <a:t>  (Y/N/A): 14/0/0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6025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3419D-CB28-43D9-A3D8-569A2F648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537D2-092F-4837-8F4A-335EEC3EC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b="0" dirty="0"/>
              <a:t>Document 11-20/1043 “TGz-telecon-minutes-May-July-2020” posted to Mentor July 12</a:t>
            </a:r>
            <a:r>
              <a:rPr lang="en-US" b="0" baseline="30000" dirty="0"/>
              <a:t>th</a:t>
            </a:r>
            <a:r>
              <a:rPr lang="en-US" b="0" dirty="0"/>
              <a:t>  2020</a:t>
            </a:r>
          </a:p>
          <a:p>
            <a:endParaRPr lang="en-US" dirty="0"/>
          </a:p>
          <a:p>
            <a:r>
              <a:rPr lang="en-US" dirty="0"/>
              <a:t>Motion (</a:t>
            </a:r>
            <a:r>
              <a:rPr lang="en-US" b="0" dirty="0"/>
              <a:t>202007-01):</a:t>
            </a:r>
          </a:p>
          <a:p>
            <a:pPr marL="0" indent="0"/>
            <a:r>
              <a:rPr lang="en-US" b="0" dirty="0"/>
              <a:t>Move to approve document 11-20/1043r0 as TGaz meeting minutes for the May through July 2020 telecons. </a:t>
            </a:r>
          </a:p>
          <a:p>
            <a:r>
              <a:rPr lang="en-US" b="0" dirty="0"/>
              <a:t>Moved by: Assaf Kasher</a:t>
            </a:r>
          </a:p>
          <a:p>
            <a:r>
              <a:rPr lang="en-US" b="0" dirty="0"/>
              <a:t>Seconded by: Ali Raissinia</a:t>
            </a:r>
          </a:p>
          <a:p>
            <a:r>
              <a:rPr lang="en-US" b="0" dirty="0"/>
              <a:t>Results (Y/N/A): unanimous consent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5D2435-53BA-41CA-A7C7-10C29867C2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8BFDA-E833-4189-AB09-31C4CC2C23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22E050-F596-4377-B076-A155B55DAE2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0292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resolutions from Telecons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11-20-0800 Resolutions to a few LB249 Comments (Part-5) (Ganesh Venkatesan)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(202007-02):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11-20-0800r1 for CIDs 3232 and 3440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Ali Raissinia</a:t>
            </a:r>
            <a:endParaRPr lang="en-US" sz="2000" b="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indent="0"/>
            <a:r>
              <a:rPr lang="en-US" sz="2000" b="0" dirty="0"/>
              <a:t>Second: Assaf Kasher </a:t>
            </a:r>
          </a:p>
          <a:p>
            <a:pPr marL="0" indent="0"/>
            <a:r>
              <a:rPr lang="en-US" sz="2000" b="0" dirty="0"/>
              <a:t>Results (Y/N/A): unanimous consent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July 1</a:t>
            </a:r>
            <a:r>
              <a:rPr lang="en-US" sz="1600" b="0" baseline="30000" dirty="0"/>
              <a:t>st</a:t>
            </a:r>
            <a:r>
              <a:rPr lang="en-US" sz="1600" b="0" dirty="0"/>
              <a:t>   (Y/N/A): 12/1/3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06897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Changes from Telecons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11-20-0889r3 protected-</a:t>
            </a:r>
            <a:r>
              <a:rPr lang="en-US" sz="1800" b="0" dirty="0" err="1"/>
              <a:t>lmr</a:t>
            </a:r>
            <a:r>
              <a:rPr lang="en-US" sz="1800" b="0" dirty="0"/>
              <a:t>-replay-counter (Nehru Bhandaru)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(202007-03):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/>
            <a:r>
              <a:rPr lang="en-US" sz="2000" b="0" dirty="0">
                <a:solidFill>
                  <a:schemeClr val="tx1"/>
                </a:solidFill>
              </a:rPr>
              <a:t>Move to adopt document 11-20-0889r3 into the 802.11az draft</a:t>
            </a:r>
            <a:r>
              <a:rPr lang="en-GB" sz="2000" b="0" dirty="0">
                <a:solidFill>
                  <a:schemeClr val="tx1"/>
                </a:solidFill>
              </a:rPr>
              <a:t>, </a:t>
            </a:r>
            <a:r>
              <a:rPr lang="en-US" sz="2000" b="0" dirty="0">
                <a:solidFill>
                  <a:schemeClr val="tx1"/>
                </a:solidFill>
              </a:rPr>
              <a:t>instruct the technical editor to incorporate it in the P802.11az draft amendment text and empower the editor to perform editorial changes.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Nehru Bhandaru</a:t>
            </a:r>
            <a:endParaRPr lang="en-US" sz="2000" b="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indent="0"/>
            <a:r>
              <a:rPr lang="en-US" sz="2000" b="0" dirty="0"/>
              <a:t>Second: Ali Raissinia</a:t>
            </a:r>
          </a:p>
          <a:p>
            <a:pPr marL="0" indent="0"/>
            <a:r>
              <a:rPr lang="en-US" sz="2000" b="0" dirty="0"/>
              <a:t>Results (Y/N/A): unanimous consent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June 17</a:t>
            </a:r>
            <a:r>
              <a:rPr lang="en-US" sz="1600" b="0" baseline="30000" dirty="0"/>
              <a:t>th</a:t>
            </a:r>
            <a:r>
              <a:rPr lang="en-US" sz="1600" b="0" dirty="0"/>
              <a:t>  (Y/N/A): 15/0/3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8699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July 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11-20-0698 LB249-CID3940-resolution (Solomon Trainin)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(202007-04):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11-20-0698r2 for CIDs 3940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Assaf Kasher</a:t>
            </a:r>
          </a:p>
          <a:p>
            <a:pPr marL="0" indent="0"/>
            <a:r>
              <a:rPr lang="en-US" sz="2000" b="0" dirty="0"/>
              <a:t>Second: Ali Raissinia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July 15</a:t>
            </a:r>
            <a:r>
              <a:rPr lang="en-US" sz="1600" b="0" baseline="30000" dirty="0"/>
              <a:t>th</a:t>
            </a:r>
            <a:r>
              <a:rPr lang="en-US" sz="1600" b="0" dirty="0"/>
              <a:t>  (Y/N/A): 21/1/25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28103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6E20F-0EC1-4567-827B-6FF1AF88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FF188-344A-49C7-B5D2-FFF5818B3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sz="6000" dirty="0"/>
          </a:p>
          <a:p>
            <a:pPr algn="ctr"/>
            <a:r>
              <a:rPr lang="en-US" sz="6000" dirty="0"/>
              <a:t>Backup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09FABB-BEAE-4254-B6E2-8207EED38A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FBC5A-8A9C-4AB5-B0FC-96D028943F0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D777B9-FCDA-4CC0-91E1-6D7B4CACBD2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73949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29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87392-937F-4037-A824-65006EC5E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13A79-E876-4AAF-94EC-5E579D29B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b="0" dirty="0"/>
              <a:t>Document 11-20/140 “Meeting Minutes January 2020 session” posted to Mentor January 13</a:t>
            </a:r>
            <a:r>
              <a:rPr lang="en-US" b="0" baseline="30000" dirty="0"/>
              <a:t>th</a:t>
            </a:r>
            <a:r>
              <a:rPr lang="en-US" b="0" dirty="0"/>
              <a:t>  2020</a:t>
            </a:r>
          </a:p>
          <a:p>
            <a:endParaRPr lang="en-US" dirty="0"/>
          </a:p>
          <a:p>
            <a:r>
              <a:rPr lang="en-US" dirty="0"/>
              <a:t>Motion (</a:t>
            </a:r>
            <a:r>
              <a:rPr lang="en-US" b="0" dirty="0"/>
              <a:t>202005-01):</a:t>
            </a:r>
          </a:p>
          <a:p>
            <a:pPr marL="0" indent="0"/>
            <a:r>
              <a:rPr lang="en-US" b="0" dirty="0"/>
              <a:t>Move to approve document 11-20/140r0 as </a:t>
            </a:r>
            <a:r>
              <a:rPr lang="en-US" b="0" dirty="0" err="1"/>
              <a:t>TGaz</a:t>
            </a:r>
            <a:r>
              <a:rPr lang="en-US" b="0" dirty="0"/>
              <a:t> meeting minutes for the Jan. 2020 meeting. </a:t>
            </a:r>
          </a:p>
          <a:p>
            <a:r>
              <a:rPr lang="en-US" b="0" dirty="0"/>
              <a:t>Moved by: Assaf Kasher</a:t>
            </a:r>
          </a:p>
          <a:p>
            <a:r>
              <a:rPr lang="en-US" b="0" dirty="0"/>
              <a:t>Seconded by: Ganesh Venkatesan</a:t>
            </a:r>
          </a:p>
          <a:p>
            <a:r>
              <a:rPr lang="en-US" b="0" dirty="0"/>
              <a:t>Results (Y/N/A): unanimous consent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16C39F-3106-47D7-9BBC-2EEE9E6900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1F111-4386-426B-B21A-99C55EF853F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5ADC833-3CDC-44B4-A29F-46836FDE8E6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4143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2120B-196D-4955-990F-1674C2EFF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A2C3E-E7ED-480D-9245-2494EBE5E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94B5AB-4CA3-4350-A70F-7DAC056A588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421DE9-A360-4575-9974-E2EB2388963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8E89D0E-E64C-4B93-83E1-2F33168E3F2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00317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3419D-CB28-43D9-A3D8-569A2F648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537D2-092F-4837-8F4A-335EEC3EC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b="0" dirty="0"/>
              <a:t>Document 11-20/0847 “TGaz-Plenary-telecons-minutes-May-July-2020” posted to Mentor Aug. 7th  2020</a:t>
            </a:r>
          </a:p>
          <a:p>
            <a:endParaRPr lang="en-US" dirty="0"/>
          </a:p>
          <a:p>
            <a:r>
              <a:rPr lang="en-US" dirty="0"/>
              <a:t>Motion (</a:t>
            </a:r>
            <a:r>
              <a:rPr lang="en-US" b="0" dirty="0"/>
              <a:t>202008-01):</a:t>
            </a:r>
          </a:p>
          <a:p>
            <a:pPr marL="0" indent="0"/>
            <a:r>
              <a:rPr lang="en-US" b="0" dirty="0"/>
              <a:t>Move to approve document 11-20/0847r0 as TGaz meeting minutes for the </a:t>
            </a:r>
            <a:r>
              <a:rPr lang="en-US" b="0" dirty="0" err="1"/>
              <a:t>TGaz</a:t>
            </a:r>
            <a:r>
              <a:rPr lang="en-US" b="0" dirty="0"/>
              <a:t> plenary meetings running between May to July 2020. </a:t>
            </a:r>
          </a:p>
          <a:p>
            <a:pPr marL="0" indent="0"/>
            <a:endParaRPr lang="en-US" b="0" dirty="0"/>
          </a:p>
          <a:p>
            <a:r>
              <a:rPr lang="en-US" b="0" dirty="0"/>
              <a:t>Moved by: Assaf Kasher</a:t>
            </a:r>
          </a:p>
          <a:p>
            <a:r>
              <a:rPr lang="en-US" b="0" dirty="0"/>
              <a:t>Seconded by:</a:t>
            </a:r>
          </a:p>
          <a:p>
            <a:r>
              <a:rPr lang="en-US" b="0" dirty="0"/>
              <a:t>Results (Y/N/A):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5D2435-53BA-41CA-A7C7-10C29867C2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8BFDA-E833-4189-AB09-31C4CC2C23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22E050-F596-4377-B076-A155B55DAE2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8285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3419D-CB28-43D9-A3D8-569A2F648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537D2-092F-4837-8F4A-335EEC3EC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b="0" dirty="0"/>
              <a:t>Document 11-20/1195 “TGz-meeting-minutes-July-15-2020-telecon-plenary” posted to Mentor Aug. 7th  2020</a:t>
            </a:r>
          </a:p>
          <a:p>
            <a:endParaRPr lang="en-US" dirty="0"/>
          </a:p>
          <a:p>
            <a:r>
              <a:rPr lang="en-US" dirty="0"/>
              <a:t>Motion (</a:t>
            </a:r>
            <a:r>
              <a:rPr lang="en-US" b="0" dirty="0"/>
              <a:t>202008-02):</a:t>
            </a:r>
          </a:p>
          <a:p>
            <a:pPr marL="0" indent="0"/>
            <a:r>
              <a:rPr lang="en-US" b="0" dirty="0"/>
              <a:t>Move to approve document 11-20/1195r0 as TGaz meeting minutes for the July 15 telecon. </a:t>
            </a:r>
          </a:p>
          <a:p>
            <a:r>
              <a:rPr lang="en-US" b="0" dirty="0"/>
              <a:t>Moved by: Assaf Kasher</a:t>
            </a:r>
          </a:p>
          <a:p>
            <a:r>
              <a:rPr lang="en-US" b="0" dirty="0"/>
              <a:t>Seconded by:</a:t>
            </a:r>
          </a:p>
          <a:p>
            <a:r>
              <a:rPr lang="en-US" b="0" dirty="0"/>
              <a:t>Results (Y/N/A):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5D2435-53BA-41CA-A7C7-10C29867C2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8BFDA-E833-4189-AB09-31C4CC2C23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22E050-F596-4377-B076-A155B55DAE2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555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Changes from Telecons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11-20-0963r2 cid-3880-kdk-hltk (Nehru Bhandaru)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(202008-03):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/>
            <a:r>
              <a:rPr lang="en-US" sz="2000" b="0" dirty="0"/>
              <a:t>Move to adopt the resolutions depicted by document 11-20-0963r2 for CIDs 3880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  <a:endParaRPr lang="en-US" sz="2000" b="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July 22</a:t>
            </a:r>
            <a:r>
              <a:rPr lang="en-US" sz="1600" b="0" baseline="30000" dirty="0"/>
              <a:t>nd</a:t>
            </a:r>
            <a:r>
              <a:rPr lang="en-US" sz="1600" b="0" dirty="0"/>
              <a:t>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98860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resolutions from Telecons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11-20-1106 </a:t>
            </a:r>
            <a:r>
              <a:rPr lang="en-US" sz="1800" b="0" dirty="0" err="1"/>
              <a:t>rsnxe</a:t>
            </a:r>
            <a:r>
              <a:rPr lang="en-US" sz="1800" b="0" dirty="0"/>
              <a:t>-in-</a:t>
            </a:r>
            <a:r>
              <a:rPr lang="en-US" sz="1800" b="0" dirty="0" err="1"/>
              <a:t>pasn</a:t>
            </a:r>
            <a:r>
              <a:rPr lang="en-US" sz="1800" b="0" dirty="0"/>
              <a:t> (Nehru Bhandaru)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(202008-04):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draft text changes depicted by document 11-20-1106r0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  <a:endParaRPr lang="en-US" sz="2000" b="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July 29</a:t>
            </a:r>
            <a:r>
              <a:rPr lang="en-US" sz="1600" b="0" baseline="30000" dirty="0"/>
              <a:t>th</a:t>
            </a:r>
            <a:r>
              <a:rPr lang="en-US" sz="1600" b="0" dirty="0"/>
              <a:t>  (Y/N/A): 16/0/3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865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6E20F-0EC1-4567-827B-6FF1AF88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FF188-344A-49C7-B5D2-FFF5818B3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sz="6000" dirty="0"/>
          </a:p>
          <a:p>
            <a:pPr algn="ctr"/>
            <a:r>
              <a:rPr lang="en-US" sz="6000" dirty="0"/>
              <a:t>Backup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09FABB-BEAE-4254-B6E2-8207EED38A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FBC5A-8A9C-4AB5-B0FC-96D028943F0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D777B9-FCDA-4CC0-91E1-6D7B4CACBD2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6447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36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3324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2120B-196D-4955-990F-1674C2EFF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A2C3E-E7ED-480D-9245-2494EBE5E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94B5AB-4CA3-4350-A70F-7DAC056A588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421DE9-A360-4575-9974-E2EB2388963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8E89D0E-E64C-4B93-83E1-2F33168E3F2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7259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7E95-98CB-4807-9888-907659D0C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22C72-A60C-4550-B9D3-34EC13377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b="0" dirty="0"/>
              <a:t>Document 11-20/249 “</a:t>
            </a:r>
            <a:r>
              <a:rPr lang="en-US" b="0" dirty="0" err="1"/>
              <a:t>TGaz</a:t>
            </a:r>
            <a:r>
              <a:rPr lang="en-US" b="0" dirty="0"/>
              <a:t> telecon minutes January 8</a:t>
            </a:r>
            <a:r>
              <a:rPr lang="en-US" b="0" baseline="30000" dirty="0"/>
              <a:t>th</a:t>
            </a:r>
            <a:r>
              <a:rPr lang="en-US" b="0" dirty="0"/>
              <a:t> 2020” posted to Mentor January 29</a:t>
            </a:r>
            <a:r>
              <a:rPr lang="en-US" b="0" baseline="30000" dirty="0"/>
              <a:t>th</a:t>
            </a:r>
            <a:r>
              <a:rPr lang="en-US" b="0" dirty="0"/>
              <a:t> 2020.</a:t>
            </a:r>
          </a:p>
          <a:p>
            <a:endParaRPr lang="en-US" dirty="0"/>
          </a:p>
          <a:p>
            <a:r>
              <a:rPr lang="en-US" dirty="0"/>
              <a:t>Motion (</a:t>
            </a:r>
            <a:r>
              <a:rPr lang="en-US" b="0" dirty="0"/>
              <a:t>202005-02):</a:t>
            </a:r>
          </a:p>
          <a:p>
            <a:pPr marL="0" indent="0"/>
            <a:r>
              <a:rPr lang="en-US" b="0" dirty="0"/>
              <a:t>Move to approve document 11-20/249r0 as </a:t>
            </a:r>
            <a:r>
              <a:rPr lang="en-US" b="0" dirty="0" err="1"/>
              <a:t>TGaz</a:t>
            </a:r>
            <a:r>
              <a:rPr lang="en-US" b="0" dirty="0"/>
              <a:t> meeting minutes for the Jan. 8</a:t>
            </a:r>
            <a:r>
              <a:rPr lang="en-US" b="0" baseline="30000" dirty="0"/>
              <a:t>th</a:t>
            </a:r>
            <a:r>
              <a:rPr lang="en-US" b="0" dirty="0"/>
              <a:t> 2020 telecon. </a:t>
            </a:r>
          </a:p>
          <a:p>
            <a:r>
              <a:rPr lang="en-US" b="0" dirty="0"/>
              <a:t>Moved by: Assaf Kasher</a:t>
            </a:r>
          </a:p>
          <a:p>
            <a:r>
              <a:rPr lang="en-US" b="0" dirty="0"/>
              <a:t>Seconded by: Ganesh Venkatesan</a:t>
            </a:r>
          </a:p>
          <a:p>
            <a:r>
              <a:rPr lang="en-US" b="0" dirty="0"/>
              <a:t>Results (Y/N/A): Unanimous consent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C66B00-1056-4BDC-A19A-07716CA173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C5A38-A33A-432C-AA5A-52810CC6D32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F8C1237-005E-4C22-923F-25C9690D5B2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880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ACBA8-D6FF-48BF-BA44-F2AB4BD93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572E8-C28E-4B3B-A22C-F0DAE62AE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b="0" dirty="0"/>
              <a:t>Document 11-20/251 “</a:t>
            </a:r>
            <a:r>
              <a:rPr lang="en-US" sz="2000" b="0" dirty="0" err="1"/>
              <a:t>TGaz</a:t>
            </a:r>
            <a:r>
              <a:rPr lang="en-US" sz="2000" b="0" dirty="0"/>
              <a:t> telecon minutes January-February 2020” posted to Mentor Mar. 25</a:t>
            </a:r>
            <a:r>
              <a:rPr lang="en-US" sz="2000" b="0" baseline="30000" dirty="0"/>
              <a:t>th</a:t>
            </a:r>
            <a:r>
              <a:rPr lang="en-US" sz="2000" b="0" dirty="0"/>
              <a:t> 2020.</a:t>
            </a:r>
          </a:p>
          <a:p>
            <a:endParaRPr lang="en-US" sz="2000" dirty="0"/>
          </a:p>
          <a:p>
            <a:r>
              <a:rPr lang="en-US" sz="2000" dirty="0"/>
              <a:t>Motion </a:t>
            </a:r>
            <a:r>
              <a:rPr lang="en-US" sz="2000" b="0" dirty="0"/>
              <a:t>(202005-03):</a:t>
            </a:r>
          </a:p>
          <a:p>
            <a:pPr marL="0" indent="0"/>
            <a:r>
              <a:rPr lang="en-US" sz="2000" b="0" dirty="0"/>
              <a:t>Move to approve document 11-20/251r0 as </a:t>
            </a:r>
            <a:r>
              <a:rPr lang="en-US" sz="2000" b="0" dirty="0" err="1"/>
              <a:t>TGaz</a:t>
            </a:r>
            <a:r>
              <a:rPr lang="en-US" sz="2000" b="0" dirty="0"/>
              <a:t> meeting minutes for the Jan. 29</a:t>
            </a:r>
            <a:r>
              <a:rPr lang="en-US" sz="2000" b="0" baseline="30000" dirty="0"/>
              <a:t>th</a:t>
            </a:r>
            <a:r>
              <a:rPr lang="en-US" sz="2000" b="0" dirty="0"/>
              <a:t>, Feb. 5</a:t>
            </a:r>
            <a:r>
              <a:rPr lang="en-US" sz="2000" b="0" baseline="30000" dirty="0"/>
              <a:t>th</a:t>
            </a:r>
            <a:r>
              <a:rPr lang="en-US" sz="2000" b="0" dirty="0"/>
              <a:t> , Feb. 12</a:t>
            </a:r>
            <a:r>
              <a:rPr lang="en-US" sz="2000" b="0" baseline="30000" dirty="0"/>
              <a:t>th</a:t>
            </a:r>
            <a:r>
              <a:rPr lang="en-US" sz="2000" b="0" dirty="0"/>
              <a:t> and Mar. 4 2020 telecons. </a:t>
            </a:r>
          </a:p>
          <a:p>
            <a:r>
              <a:rPr lang="en-US" sz="2000" b="0" dirty="0"/>
              <a:t>Moved by: Assaf Kasher</a:t>
            </a:r>
          </a:p>
          <a:p>
            <a:r>
              <a:rPr lang="en-US" sz="2000" b="0" dirty="0"/>
              <a:t>Seconded by: Jerome Henry</a:t>
            </a:r>
          </a:p>
          <a:p>
            <a:r>
              <a:rPr lang="en-US" sz="2000" b="0" dirty="0"/>
              <a:t>Results (Y/N/A): unanimous consent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FF0CC-2B00-4EF2-BD29-8AB8A5BA49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222F1-417C-4822-ACD8-1C4722B844C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2BCD626-528A-4843-9DDB-317EEA7773A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928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65E10-3B51-4AAC-9F68-1B5615FF4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F6F12-81A5-4BAF-96D4-0C76ED8A0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b="0" dirty="0"/>
              <a:t>Document 11-20/419 “Ad Hoc Meeting Minutes Mar 2020 Session” posted to Mentor Apr. 10</a:t>
            </a:r>
            <a:r>
              <a:rPr lang="en-US" sz="2000" b="0" baseline="30000" dirty="0"/>
              <a:t>th</a:t>
            </a:r>
            <a:r>
              <a:rPr lang="en-US" sz="2000" b="0" dirty="0"/>
              <a:t> 2020.</a:t>
            </a:r>
          </a:p>
          <a:p>
            <a:endParaRPr lang="en-US" sz="2000" dirty="0"/>
          </a:p>
          <a:p>
            <a:r>
              <a:rPr lang="en-US" sz="2000" dirty="0"/>
              <a:t>Motion </a:t>
            </a:r>
            <a:r>
              <a:rPr lang="en-US" sz="2000" b="0" dirty="0"/>
              <a:t>(202005-04):</a:t>
            </a:r>
          </a:p>
          <a:p>
            <a:pPr marL="0" indent="0"/>
            <a:r>
              <a:rPr lang="en-US" sz="2000" b="0" dirty="0"/>
              <a:t>Move to approve document 11-20/419r1 as </a:t>
            </a:r>
            <a:r>
              <a:rPr lang="en-US" sz="2000" b="0" dirty="0" err="1"/>
              <a:t>TGaz</a:t>
            </a:r>
            <a:r>
              <a:rPr lang="en-US" sz="2000" b="0" dirty="0"/>
              <a:t> meeting minutes for the Mar. Ad-hoc meeting.</a:t>
            </a:r>
          </a:p>
          <a:p>
            <a:pPr marL="0" indent="0"/>
            <a:r>
              <a:rPr lang="en-US" sz="2000" b="0" dirty="0"/>
              <a:t>Moved by: Roy Want</a:t>
            </a:r>
          </a:p>
          <a:p>
            <a:r>
              <a:rPr lang="en-US" sz="2000" b="0" dirty="0"/>
              <a:t>Seconded by: Christian Berger</a:t>
            </a:r>
          </a:p>
          <a:p>
            <a:r>
              <a:rPr lang="en-US" sz="2000" b="0" dirty="0"/>
              <a:t>Results (Y/N/A): 9/2/3</a:t>
            </a:r>
          </a:p>
          <a:p>
            <a:r>
              <a:rPr lang="en-US" sz="2000" b="0" dirty="0"/>
              <a:t>Motion passes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67AE59-7F9C-49B0-BA63-25CF13DEB58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C1EBB-3E0B-4855-897D-0C94D797025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09E567C-A963-4863-AE6F-8BF4D9F5103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256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70499-8A3A-444C-84C9-7FF0FC896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79EA1-B30D-4D94-B879-2774C543C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b="0" dirty="0"/>
              <a:t>Document 11-20/592 “Telecom Meeting Minutes Apr 2020” posted to Mentor Apr. 10</a:t>
            </a:r>
            <a:r>
              <a:rPr lang="en-US" sz="2000" b="0" baseline="30000" dirty="0"/>
              <a:t>th</a:t>
            </a:r>
            <a:r>
              <a:rPr lang="en-US" sz="2000" b="0" dirty="0"/>
              <a:t> 2020.</a:t>
            </a:r>
          </a:p>
          <a:p>
            <a:endParaRPr lang="en-US" sz="2000" dirty="0"/>
          </a:p>
          <a:p>
            <a:r>
              <a:rPr lang="en-US" sz="2000" dirty="0"/>
              <a:t>Motion </a:t>
            </a:r>
            <a:r>
              <a:rPr lang="en-US" sz="2000" b="0" dirty="0"/>
              <a:t>(202005-05):</a:t>
            </a:r>
          </a:p>
          <a:p>
            <a:pPr marL="0" indent="0"/>
            <a:r>
              <a:rPr lang="en-US" sz="2000" b="0" dirty="0"/>
              <a:t>Move to approve document 11-20/592r0 as </a:t>
            </a:r>
            <a:r>
              <a:rPr lang="en-US" sz="2000" b="0" dirty="0" err="1"/>
              <a:t>TGaz</a:t>
            </a:r>
            <a:r>
              <a:rPr lang="en-US" sz="2000" b="0" dirty="0"/>
              <a:t> meeting minutes for the Apr. 8</a:t>
            </a:r>
            <a:r>
              <a:rPr lang="en-US" sz="2000" b="0" baseline="30000" dirty="0"/>
              <a:t>th</a:t>
            </a:r>
            <a:r>
              <a:rPr lang="en-US" sz="2000" b="0" dirty="0"/>
              <a:t> telecon.</a:t>
            </a:r>
          </a:p>
          <a:p>
            <a:pPr marL="0" indent="0"/>
            <a:r>
              <a:rPr lang="en-US" sz="2000" b="0" dirty="0"/>
              <a:t>Moved by: Assaf Kasher</a:t>
            </a:r>
          </a:p>
          <a:p>
            <a:r>
              <a:rPr lang="en-US" sz="2000" b="0" dirty="0"/>
              <a:t>Seconded by: Qinghua Li</a:t>
            </a:r>
          </a:p>
          <a:p>
            <a:r>
              <a:rPr lang="en-US" sz="2000" b="0" dirty="0"/>
              <a:t>Results (Y/N/A): Unanimous consent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A7E6A-B705-46F6-9556-7FFC800248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DCF7B-CAD9-458B-9D1D-93CBAA12B97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70DE4F0-BB6E-4A89-ABF0-5D71502E4EC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5346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dirty="0"/>
              <a:t>11-20-0159 </a:t>
            </a:r>
            <a:r>
              <a:rPr lang="en-US" sz="1800" dirty="0" err="1"/>
              <a:t>TGaz</a:t>
            </a:r>
            <a:r>
              <a:rPr lang="en-US" sz="1800" dirty="0"/>
              <a:t> LB249 CR for various comments without section numbers 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(202005-06)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11-20-0159r1 for CIDs 3862, 3878, 3892, 3854, 3489, 3511, 3533, 3535, 3566 and 3592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Assaf Kasher</a:t>
            </a:r>
          </a:p>
          <a:p>
            <a:pPr marL="0" indent="0"/>
            <a:r>
              <a:rPr lang="en-US" sz="2000" b="0" dirty="0"/>
              <a:t>Second: Roy Want 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Jan. 30 telecon (Y/N/A): 8/0/0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373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dirty="0"/>
              <a:t>11-20-0256 LB240 CR for Various Unassigned Comments Part2 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(202005-07)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11-20-0256r1 for CIDs 3829, 3511, 3630, 3708, 3709 and 3716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Qinghua Li</a:t>
            </a:r>
          </a:p>
          <a:p>
            <a:pPr marL="0" indent="0"/>
            <a:r>
              <a:rPr lang="en-US" sz="2000" b="0" dirty="0"/>
              <a:t>Second: Assaf Kasher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Feb. 5 telecon (Y/N/A): 9/0/0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472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46525</TotalTime>
  <Words>2855</Words>
  <Application>Microsoft Office PowerPoint</Application>
  <PresentationFormat>Widescreen</PresentationFormat>
  <Paragraphs>435</Paragraphs>
  <Slides>37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Times New Roman</vt:lpstr>
      <vt:lpstr>Office Theme</vt:lpstr>
      <vt:lpstr>Document</vt:lpstr>
      <vt:lpstr>TGaz Plenary Meeting Motion compendium</vt:lpstr>
      <vt:lpstr>Abstract</vt:lpstr>
      <vt:lpstr>Approval of previous meeting minutes</vt:lpstr>
      <vt:lpstr>Approval of previous meeting minutes</vt:lpstr>
      <vt:lpstr>Approval of previous meeting minutes</vt:lpstr>
      <vt:lpstr>Approval of previous meeting minutes</vt:lpstr>
      <vt:lpstr>Approval of previous meeting minutes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Approval of previous meeting minutes</vt:lpstr>
      <vt:lpstr>Comment resolutions from Telecons</vt:lpstr>
      <vt:lpstr>Text Changes from Telecons</vt:lpstr>
      <vt:lpstr>Comment Resolution from July plenary</vt:lpstr>
      <vt:lpstr>PowerPoint Presentation</vt:lpstr>
      <vt:lpstr>References</vt:lpstr>
      <vt:lpstr>PowerPoint Presentation</vt:lpstr>
      <vt:lpstr>Approval of previous meeting minutes</vt:lpstr>
      <vt:lpstr>Approval of previous meeting minutes</vt:lpstr>
      <vt:lpstr>Text Changes from Telecons</vt:lpstr>
      <vt:lpstr>Comment resolutions from Telecons</vt:lpstr>
      <vt:lpstr>PowerPoint Presentation</vt:lpstr>
      <vt:lpstr>References</vt:lpstr>
      <vt:lpstr>PowerPoint Presentation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Segev, Jonathan</dc:creator>
  <cp:keywords>CTPClassification=CTP_NT</cp:keywords>
  <cp:lastModifiedBy>Segev, Jonathan</cp:lastModifiedBy>
  <cp:revision>343</cp:revision>
  <cp:lastPrinted>1601-01-01T00:00:00Z</cp:lastPrinted>
  <dcterms:created xsi:type="dcterms:W3CDTF">2018-08-06T10:28:59Z</dcterms:created>
  <dcterms:modified xsi:type="dcterms:W3CDTF">2020-08-18T21:04:00Z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cf71c1a4-8d00-41e3-9d47-7ecc3d185fa5</vt:lpwstr>
  </property>
  <property fmtid="{D5CDD505-2E9C-101B-9397-08002B2CF9AE}" pid="3" name="CTP_TimeStamp">
    <vt:lpwstr>2020-08-18 21:04:00Z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