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56" r:id="rId2"/>
    <p:sldId id="257" r:id="rId3"/>
    <p:sldId id="488" r:id="rId4"/>
    <p:sldId id="489" r:id="rId5"/>
    <p:sldId id="490" r:id="rId6"/>
    <p:sldId id="491" r:id="rId7"/>
    <p:sldId id="492" r:id="rId8"/>
    <p:sldId id="476" r:id="rId9"/>
    <p:sldId id="477" r:id="rId10"/>
    <p:sldId id="480" r:id="rId11"/>
    <p:sldId id="481" r:id="rId12"/>
    <p:sldId id="479" r:id="rId13"/>
    <p:sldId id="482" r:id="rId14"/>
    <p:sldId id="478" r:id="rId15"/>
    <p:sldId id="484" r:id="rId16"/>
    <p:sldId id="483" r:id="rId17"/>
    <p:sldId id="485" r:id="rId18"/>
    <p:sldId id="486" r:id="rId19"/>
    <p:sldId id="487" r:id="rId20"/>
    <p:sldId id="494" r:id="rId21"/>
    <p:sldId id="495" r:id="rId22"/>
    <p:sldId id="496" r:id="rId23"/>
    <p:sldId id="497" r:id="rId24"/>
    <p:sldId id="500" r:id="rId25"/>
    <p:sldId id="499" r:id="rId26"/>
    <p:sldId id="502" r:id="rId27"/>
    <p:sldId id="501" r:id="rId28"/>
    <p:sldId id="471" r:id="rId29"/>
    <p:sldId id="264" r:id="rId30"/>
    <p:sldId id="498" r:id="rId31"/>
  </p:sldIdLst>
  <p:sldSz cx="12192000" cy="6858000"/>
  <p:notesSz cx="6934200" cy="9280525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78973D93-2AC3-4BCE-B3DD-E81D965CD1E9}">
          <p14:sldIdLst>
            <p14:sldId id="256"/>
            <p14:sldId id="257"/>
          </p14:sldIdLst>
        </p14:section>
        <p14:section name="May 28 TGaz plenary telecon" id="{0A2B974D-D070-4515-9585-9DCBF1B88A46}">
          <p14:sldIdLst>
            <p14:sldId id="488"/>
            <p14:sldId id="489"/>
            <p14:sldId id="490"/>
            <p14:sldId id="491"/>
            <p14:sldId id="492"/>
            <p14:sldId id="476"/>
            <p14:sldId id="477"/>
            <p14:sldId id="480"/>
            <p14:sldId id="481"/>
            <p14:sldId id="479"/>
            <p14:sldId id="482"/>
          </p14:sldIdLst>
        </p14:section>
        <p14:section name="June 25 TGaz Plenary telecon" id="{E6C853AC-9447-43E6-837A-15E90C1B1C6E}">
          <p14:sldIdLst>
            <p14:sldId id="478"/>
            <p14:sldId id="484"/>
            <p14:sldId id="483"/>
            <p14:sldId id="485"/>
            <p14:sldId id="486"/>
            <p14:sldId id="487"/>
            <p14:sldId id="494"/>
            <p14:sldId id="495"/>
            <p14:sldId id="496"/>
            <p14:sldId id="497"/>
          </p14:sldIdLst>
        </p14:section>
        <p14:section name="July 30th 2020 Telecon" id="{590FF307-F0E5-462E-9C1F-EBE8B8BF6B88}">
          <p14:sldIdLst>
            <p14:sldId id="500"/>
            <p14:sldId id="499"/>
            <p14:sldId id="502"/>
            <p14:sldId id="501"/>
            <p14:sldId id="471"/>
            <p14:sldId id="264"/>
            <p14:sldId id="498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017" autoAdjust="0"/>
    <p:restoredTop sz="94660"/>
  </p:normalViewPr>
  <p:slideViewPr>
    <p:cSldViewPr>
      <p:cViewPr varScale="1">
        <p:scale>
          <a:sx n="127" d="100"/>
          <a:sy n="127" d="100"/>
        </p:scale>
        <p:origin x="150" y="114"/>
      </p:cViewPr>
      <p:guideLst>
        <p:guide orient="horz" pos="2160"/>
        <p:guide pos="384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27475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7CCAAF-252C-4847-8D16-EDD6B40E4912}" type="datetimeFigureOut">
              <a:rPr lang="en-US" smtClean="0"/>
              <a:pPr/>
              <a:t>7/19/2020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27475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996500-462A-4966-9632-4197CBF31A0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337442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6934200" cy="92805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hdr"/>
          </p:nvPr>
        </p:nvSpPr>
        <p:spPr bwMode="auto">
          <a:xfrm>
            <a:off x="5640388" y="96838"/>
            <a:ext cx="639762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doc.: IEEE 802.11-yy/xxxxr0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54050" y="96838"/>
            <a:ext cx="825500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Month Year</a:t>
            </a:r>
          </a:p>
        </p:txBody>
      </p:sp>
      <p:sp>
        <p:nvSpPr>
          <p:cNvPr id="2052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385763" y="701675"/>
            <a:ext cx="6161087" cy="3467100"/>
          </a:xfrm>
          <a:prstGeom prst="rect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53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4763" cy="417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3600" tIns="46080" rIns="93600" bIns="4608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/>
          </p:nvPr>
        </p:nvSpPr>
        <p:spPr bwMode="auto">
          <a:xfrm>
            <a:off x="5357813" y="8985250"/>
            <a:ext cx="92233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John Doe, Some Company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3222625" y="8985250"/>
            <a:ext cx="511175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Page </a:t>
            </a:r>
            <a:fld id="{47A7FEEB-9CD2-43FE-843C-C5350BEACB4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22313" y="8985250"/>
            <a:ext cx="714375" cy="1825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0659187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465D53FD-DB5F-4815-BF01-6488A8FBD189}" type="slidenum">
              <a:rPr lang="en-US"/>
              <a:pPr/>
              <a:t>1</a:t>
            </a:fld>
            <a:endParaRPr lang="en-US"/>
          </a:p>
        </p:txBody>
      </p:sp>
      <p:sp>
        <p:nvSpPr>
          <p:cNvPr id="12289" name="Text Box 1"/>
          <p:cNvSpPr txBox="1">
            <a:spLocks noChangeArrowheads="1"/>
          </p:cNvSpPr>
          <p:nvPr/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2290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0441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CA5AFF69-4AEE-4693-9CD6-98E2EBC076EC}" type="slidenum">
              <a:rPr lang="en-US"/>
              <a:pPr/>
              <a:t>2</a:t>
            </a:fld>
            <a:endParaRPr lang="en-US"/>
          </a:p>
        </p:txBody>
      </p:sp>
      <p:sp>
        <p:nvSpPr>
          <p:cNvPr id="13313" name="Text Box 1"/>
          <p:cNvSpPr txBox="1">
            <a:spLocks noChangeArrowheads="1"/>
          </p:cNvSpPr>
          <p:nvPr/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3314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3076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E6AF579C-E269-44CC-A9F4-B7D1E2EA3836}" type="slidenum">
              <a:rPr lang="en-US"/>
              <a:pPr/>
              <a:t>29</a:t>
            </a:fld>
            <a:endParaRPr lang="en-US"/>
          </a:p>
        </p:txBody>
      </p:sp>
      <p:sp>
        <p:nvSpPr>
          <p:cNvPr id="2048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384175" y="701675"/>
            <a:ext cx="6165850" cy="34686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54468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June 2020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Jonathan Segev, Intel corporation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DE40C9FC-4879-4F20-9ECA-A574A90476B7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440F5867-744E-4AA6-B0ED-4C44D2DFBB7B}" type="slidenum">
              <a:rPr lang="en-GB"/>
              <a:pPr/>
              <a:t>‹#›</a:t>
            </a:fld>
            <a:endParaRPr lang="en-GB" dirty="0"/>
          </a:p>
        </p:txBody>
      </p:sp>
      <p:sp>
        <p:nvSpPr>
          <p:cNvPr id="11" name="Rectangle 4"/>
          <p:cNvSpPr>
            <a:spLocks noGrp="1" noChangeArrowheads="1"/>
          </p:cNvSpPr>
          <p:nvPr>
            <p:ph type="ftr" idx="14"/>
          </p:nvPr>
        </p:nvSpPr>
        <p:spPr bwMode="auto">
          <a:xfrm>
            <a:off x="7143757" y="6475414"/>
            <a:ext cx="424602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/>
              <a:t>Jonathan Segev, Intel corporation</a:t>
            </a:r>
            <a:endParaRPr lang="en-GB" dirty="0"/>
          </a:p>
        </p:txBody>
      </p:sp>
      <p:sp>
        <p:nvSpPr>
          <p:cNvPr id="12" name="Rectangle 3"/>
          <p:cNvSpPr>
            <a:spLocks noGrp="1" noChangeArrowheads="1"/>
          </p:cNvSpPr>
          <p:nvPr>
            <p:ph type="dt" idx="15"/>
          </p:nvPr>
        </p:nvSpPr>
        <p:spPr bwMode="auto">
          <a:xfrm>
            <a:off x="929217" y="333375"/>
            <a:ext cx="2499764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June 2020</a:t>
            </a:r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June 2020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Jonathan Segev, Intel corporation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3ABCC52B-A3F7-440B-BBF2-55191E6E777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1" y="1981201"/>
            <a:ext cx="5077884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484" y="1981201"/>
            <a:ext cx="5080000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June 2020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Jonathan Segev, Intel corporation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1CD163DD-D5E7-41DA-95F2-71530C24F8C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June 2020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idx="11"/>
          </p:nvPr>
        </p:nvSpPr>
        <p:spPr>
          <a:xfrm>
            <a:off x="7524760" y="6475414"/>
            <a:ext cx="3865024" cy="180975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Jonathan Segev, Intel corporation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9B99EC4-A1FB-4C79-B9A5-C1FFD5A90380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June 2020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Jonathan Segev, Intel corporation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06B781AF-4CCF-49B0-A572-DE54FBE5D94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June 2020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Jonathan Segev, Intel corporation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F5D8E26B-7BCF-4D25-9C89-0168A6618F18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June 2020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Jonathan Segev, Intel corporation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B5E41C2-EF12-4EF2-8280-F2B4208277C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6801" y="685801"/>
            <a:ext cx="2588684" cy="540861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1"/>
            <a:ext cx="7569200" cy="540861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June 2020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Jonathan Segev, Intel corporation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9B0D65C8-A0CA-4DDA-83BB-89786621859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914401" y="685801"/>
            <a:ext cx="10361084" cy="1065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1" y="1981201"/>
            <a:ext cx="10361084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the outline text format</a:t>
            </a:r>
          </a:p>
          <a:p>
            <a:pPr lvl="1"/>
            <a:r>
              <a:rPr lang="en-GB" dirty="0"/>
              <a:t>Second Outline Level</a:t>
            </a:r>
          </a:p>
          <a:p>
            <a:pPr lvl="2"/>
            <a:r>
              <a:rPr lang="en-GB" dirty="0"/>
              <a:t>Third Outline Level</a:t>
            </a:r>
          </a:p>
          <a:p>
            <a:pPr lvl="3"/>
            <a:r>
              <a:rPr lang="en-GB" dirty="0"/>
              <a:t>Fourth Outline Level</a:t>
            </a:r>
          </a:p>
          <a:p>
            <a:pPr lvl="4"/>
            <a:r>
              <a:rPr lang="en-GB" dirty="0"/>
              <a:t>Fifth Outline Level</a:t>
            </a:r>
          </a:p>
          <a:p>
            <a:pPr lvl="4"/>
            <a:r>
              <a:rPr lang="en-GB" dirty="0"/>
              <a:t>Sixth Outline Level</a:t>
            </a:r>
          </a:p>
          <a:p>
            <a:pPr lvl="4"/>
            <a:r>
              <a:rPr lang="en-GB" dirty="0"/>
              <a:t>Seventh Outline Level</a:t>
            </a:r>
          </a:p>
          <a:p>
            <a:pPr lvl="4"/>
            <a:r>
              <a:rPr lang="en-GB" dirty="0"/>
              <a:t>Eighth Outline Level</a:t>
            </a:r>
          </a:p>
          <a:p>
            <a:pPr lvl="4"/>
            <a:r>
              <a:rPr lang="en-GB" dirty="0"/>
              <a:t>Ninth Outline Level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929217" y="333375"/>
            <a:ext cx="2499764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June 2020</a:t>
            </a:r>
            <a:endParaRPr lang="en-GB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7143757" y="6475414"/>
            <a:ext cx="424602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/>
              <a:t>Jonathan Segev, Intel corporation</a:t>
            </a:r>
            <a:endParaRPr lang="en-GB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5793318" y="6475414"/>
            <a:ext cx="704849" cy="3635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/>
              <a:t>Slide </a:t>
            </a:r>
            <a:fld id="{D09C756B-EB39-4236-ADBB-73052B179AE4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1030" name="Line 6"/>
          <p:cNvSpPr>
            <a:spLocks noChangeShapeType="1"/>
          </p:cNvSpPr>
          <p:nvPr/>
        </p:nvSpPr>
        <p:spPr bwMode="auto">
          <a:xfrm>
            <a:off x="914400" y="609600"/>
            <a:ext cx="103632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sz="2400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912285" y="6475413"/>
            <a:ext cx="718145" cy="18466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200" dirty="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914400" y="6477000"/>
            <a:ext cx="104648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sz="2400"/>
          </a:p>
        </p:txBody>
      </p:sp>
      <p:sp>
        <p:nvSpPr>
          <p:cNvPr id="10" name="Date Placeholder 3"/>
          <p:cNvSpPr txBox="1">
            <a:spLocks/>
          </p:cNvSpPr>
          <p:nvPr userDrawn="1"/>
        </p:nvSpPr>
        <p:spPr bwMode="auto">
          <a:xfrm>
            <a:off x="6667504" y="357166"/>
            <a:ext cx="466728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marL="0" marR="0" lvl="0" indent="0" algn="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doc.: IEEE 802.11-20/0771r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3</a:t>
            </a:r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6" charset="0"/>
              <a:ea typeface="MS Gothic" charset="-128"/>
              <a:cs typeface="Arial Unicode MS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8" r:id="rId8"/>
    <p:sldLayoutId id="2147483659" r:id="rId9"/>
  </p:sldLayoutIdLst>
  <p:hf hdr="0"/>
  <p:txStyles>
    <p:titleStyle>
      <a:lvl1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2pPr>
      <a:lvl3pPr marL="1143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3pPr>
      <a:lvl4pPr marL="1600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4pPr>
      <a:lvl5pPr marL="20574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5pPr>
      <a:lvl6pPr marL="25146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6pPr>
      <a:lvl7pPr marL="29718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7pPr>
      <a:lvl8pPr marL="3429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8pPr>
      <a:lvl9pPr marL="3886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9pPr>
    </p:titleStyle>
    <p:bodyStyle>
      <a:lvl1pPr marL="342900" indent="-342900" algn="l" defTabSz="449263" rtl="0" eaLnBrk="1" fontAlgn="base" hangingPunct="1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1" fontAlgn="base" hangingPunct="1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.bin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Grp="1" noChangeArrowheads="1"/>
          </p:cNvSpPr>
          <p:nvPr>
            <p:ph type="ctrTitle"/>
          </p:nvPr>
        </p:nvSpPr>
        <p:spPr>
          <a:xfrm>
            <a:off x="914400" y="469900"/>
            <a:ext cx="10363200" cy="1470025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altLang="en-US" dirty="0" err="1"/>
              <a:t>TGaz</a:t>
            </a:r>
            <a:r>
              <a:rPr lang="en-US" altLang="en-US" dirty="0"/>
              <a:t> Plenary Meeting Motion compendium</a:t>
            </a:r>
            <a:endParaRPr lang="en-GB" dirty="0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1731664"/>
            <a:ext cx="8534400" cy="476250"/>
          </a:xfrm>
          <a:ln/>
        </p:spPr>
        <p:txBody>
          <a:bodyPr/>
          <a:lstStyle/>
          <a:p>
            <a:pPr>
              <a:spcBef>
                <a:spcPts val="500"/>
              </a:spcBef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/>
              <a:t>Date:</a:t>
            </a:r>
            <a:r>
              <a:rPr lang="en-GB" sz="2000" b="0" dirty="0"/>
              <a:t> 2020-06-11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June 2020</a:t>
            </a:r>
            <a:endParaRPr lang="en-GB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Jonathan Segev, Intel corporation</a:t>
            </a:r>
            <a:endParaRPr lang="en-GB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93823DB3-BAA4-4F4A-B4B3-ED9ABE70E976}" type="slidenum">
              <a:rPr lang="en-GB"/>
              <a:pPr/>
              <a:t>1</a:t>
            </a:fld>
            <a:endParaRPr lang="en-GB" dirty="0"/>
          </a:p>
        </p:txBody>
      </p:sp>
      <p:graphicFrame>
        <p:nvGraphicFramePr>
          <p:cNvPr id="3075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90017014"/>
              </p:ext>
            </p:extLst>
          </p:nvPr>
        </p:nvGraphicFramePr>
        <p:xfrm>
          <a:off x="993775" y="2404434"/>
          <a:ext cx="10542588" cy="2470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57" name="Document" r:id="rId4" imgW="10822609" imgH="2534496" progId="Word.Document.8">
                  <p:embed/>
                </p:oleObj>
              </mc:Choice>
              <mc:Fallback>
                <p:oleObj name="Document" r:id="rId4" imgW="10822609" imgH="2534496" progId="Word.Document.8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3775" y="2404434"/>
                        <a:ext cx="10542588" cy="247015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993775" y="1972991"/>
            <a:ext cx="1447800" cy="381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2160" tIns="46080" rIns="92160" bIns="46080"/>
          <a:lstStyle/>
          <a:p>
            <a:pPr>
              <a:spcBef>
                <a:spcPts val="5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r>
              <a:rPr lang="en-GB" sz="2000" dirty="0">
                <a:solidFill>
                  <a:srgbClr val="000000"/>
                </a:solidFill>
              </a:rPr>
              <a:t>Authors: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53B8ED-698C-40B8-9DED-890345EAC4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Comment Resolution from Ad Hoc and Telecon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93A183-EBC3-4ED4-9CAC-3AD5A0D2B2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1" y="1751015"/>
            <a:ext cx="10361084" cy="4343400"/>
          </a:xfrm>
        </p:spPr>
        <p:txBody>
          <a:bodyPr/>
          <a:lstStyle/>
          <a:p>
            <a:pPr marL="0" indent="0"/>
            <a:r>
              <a:rPr lang="fr-FR" sz="1800" dirty="0"/>
              <a:t>LB249-Clause-9-4-CIDs</a:t>
            </a:r>
            <a:endParaRPr lang="en-US" sz="1800" dirty="0"/>
          </a:p>
          <a:p>
            <a:pPr marL="0" indent="0"/>
            <a:endParaRPr lang="en-US" dirty="0"/>
          </a:p>
          <a:p>
            <a:pPr marL="0" indent="0"/>
            <a:r>
              <a:rPr lang="en-US" sz="2000" dirty="0"/>
              <a:t>Motion </a:t>
            </a:r>
            <a:r>
              <a:rPr lang="en-US" sz="2000" b="0" dirty="0"/>
              <a:t>(202005-08)</a:t>
            </a:r>
          </a:p>
          <a:p>
            <a:pPr marL="0" indent="0"/>
            <a:r>
              <a:rPr lang="en-US" sz="2000" b="0" dirty="0"/>
              <a:t>Move to adopt the resolutions depicted by document 11-20-0388r2 for CIDs 3648, 3026, 3027, 3262, 3573, 3574, 3575, 3028, 3029, 3638, 3916, 3918, 4002, 3042 and 4003</a:t>
            </a:r>
            <a:r>
              <a:rPr lang="en-GB" sz="2000" b="0" dirty="0"/>
              <a:t>, </a:t>
            </a:r>
            <a:r>
              <a:rPr lang="en-US" sz="2000" b="0" dirty="0"/>
              <a:t>instruct the technical editor to incorporate it in the P802.11az draft and grant the editor editorial license. </a:t>
            </a:r>
          </a:p>
          <a:p>
            <a:pPr marL="0" indent="0"/>
            <a:endParaRPr lang="en-US" sz="2000" b="0" dirty="0"/>
          </a:p>
          <a:p>
            <a:pPr marL="0" indent="0"/>
            <a:r>
              <a:rPr lang="en-US" sz="2000" b="0" dirty="0"/>
              <a:t>Moved: Assaf Kasher</a:t>
            </a:r>
          </a:p>
          <a:p>
            <a:pPr marL="0" indent="0"/>
            <a:r>
              <a:rPr lang="en-US" sz="2000" b="0" dirty="0"/>
              <a:t>Second: Ganesh Venkatesan </a:t>
            </a:r>
          </a:p>
          <a:p>
            <a:pPr marL="0" indent="0"/>
            <a:r>
              <a:rPr lang="en-US" sz="2000" b="0" dirty="0"/>
              <a:t>Results (Y/N/A): unanimous consent</a:t>
            </a:r>
          </a:p>
          <a:p>
            <a:pPr marL="0" indent="0"/>
            <a:endParaRPr lang="en-US" sz="2000" b="0" dirty="0"/>
          </a:p>
          <a:p>
            <a:pPr marL="0" indent="0"/>
            <a:r>
              <a:rPr lang="en-US" sz="1600" b="0" dirty="0"/>
              <a:t>Results from the Mar. Ad Hoc (Y/N/A): 9/0/1</a:t>
            </a:r>
          </a:p>
          <a:p>
            <a:pPr marL="0" indent="0"/>
            <a:endParaRPr lang="en-US" sz="2000" b="0" dirty="0"/>
          </a:p>
          <a:p>
            <a:pPr marL="0" indent="0"/>
            <a:endParaRPr lang="en-US" sz="2000" b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678E65-44D9-41A6-8306-2331B5AB08D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10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CA6DA2-5061-408F-8558-9100A914CE09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Jonathan Segev, Intel corporation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810896F7-FECF-440C-9AA3-2DB7F51EBFE4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June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302298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53B8ED-698C-40B8-9DED-890345EAC4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Comment Resolution from Ad Hoc and Telecon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93A183-EBC3-4ED4-9CAC-3AD5A0D2B2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1" y="1751015"/>
            <a:ext cx="10361084" cy="4343400"/>
          </a:xfrm>
        </p:spPr>
        <p:txBody>
          <a:bodyPr/>
          <a:lstStyle/>
          <a:p>
            <a:pPr marL="0" indent="0"/>
            <a:r>
              <a:rPr lang="en-US" sz="1800" dirty="0"/>
              <a:t>CR for Section 11.22.6.4.4</a:t>
            </a:r>
          </a:p>
          <a:p>
            <a:pPr marL="0" indent="0"/>
            <a:endParaRPr lang="en-US" sz="1800" dirty="0"/>
          </a:p>
          <a:p>
            <a:pPr marL="0" indent="0"/>
            <a:r>
              <a:rPr lang="en-US" sz="2000" dirty="0"/>
              <a:t>Motion </a:t>
            </a:r>
            <a:r>
              <a:rPr lang="en-US" sz="2000" b="0" dirty="0"/>
              <a:t>(202005-09)</a:t>
            </a:r>
            <a:endParaRPr lang="en-US" sz="2000" dirty="0"/>
          </a:p>
          <a:p>
            <a:pPr marL="0" indent="0"/>
            <a:r>
              <a:rPr lang="en-US" sz="2000" b="0" dirty="0"/>
              <a:t>Move to adopt the resolutions depicted by document 11-20-0379r1 for CIDs 3722, 3727, 3728, 3730, 3731, 3732, 3733, 3735, 3738, 3739, 3908, 3255, 3256, 3257, 3258, 3742, 3743, 3745, 3746, 3467, 3259, 3747 and 3260</a:t>
            </a:r>
            <a:r>
              <a:rPr lang="en-GB" sz="2000" b="0" dirty="0"/>
              <a:t>, </a:t>
            </a:r>
            <a:r>
              <a:rPr lang="en-US" sz="2000" b="0" dirty="0"/>
              <a:t>instruct the technical editor to incorporate it in the P802.11az draft and grant the editor editorial license. </a:t>
            </a:r>
          </a:p>
          <a:p>
            <a:pPr marL="0" indent="0"/>
            <a:endParaRPr lang="en-US" sz="2000" b="0" dirty="0"/>
          </a:p>
          <a:p>
            <a:pPr marL="0" indent="0"/>
            <a:r>
              <a:rPr lang="en-US" sz="2000" b="0" dirty="0"/>
              <a:t>Moved: Qinghua Li </a:t>
            </a:r>
          </a:p>
          <a:p>
            <a:pPr marL="0" indent="0"/>
            <a:r>
              <a:rPr lang="en-US" sz="2000" b="0" dirty="0"/>
              <a:t>Second: Christian Berger</a:t>
            </a:r>
          </a:p>
          <a:p>
            <a:pPr marL="0" indent="0"/>
            <a:r>
              <a:rPr lang="en-US" sz="2000" b="0" dirty="0"/>
              <a:t>Results (Y/N/A): unanimous consent</a:t>
            </a:r>
          </a:p>
          <a:p>
            <a:pPr marL="0" indent="0"/>
            <a:endParaRPr lang="en-US" sz="1200" b="0" dirty="0"/>
          </a:p>
          <a:p>
            <a:pPr marL="0" indent="0"/>
            <a:r>
              <a:rPr lang="en-US" sz="1600" b="0" dirty="0"/>
              <a:t>Results from the Mar. Ad Hoc (Y/N/A): 10/0/1</a:t>
            </a:r>
          </a:p>
          <a:p>
            <a:pPr marL="0" indent="0"/>
            <a:endParaRPr lang="en-US" sz="2000" b="0" dirty="0"/>
          </a:p>
          <a:p>
            <a:pPr marL="0" indent="0"/>
            <a:endParaRPr lang="en-US" sz="2000" b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678E65-44D9-41A6-8306-2331B5AB08D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CA6DA2-5061-408F-8558-9100A914CE09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Jonathan Segev, Intel corporation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810896F7-FECF-440C-9AA3-2DB7F51EBFE4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June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8056510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53B8ED-698C-40B8-9DED-890345EAC4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Comment Resolution from Ad Hoc and Telecon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93A183-EBC3-4ED4-9CAC-3AD5A0D2B2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1" y="1751015"/>
            <a:ext cx="10361084" cy="4343400"/>
          </a:xfrm>
        </p:spPr>
        <p:txBody>
          <a:bodyPr/>
          <a:lstStyle/>
          <a:p>
            <a:pPr marL="0" indent="0"/>
            <a:r>
              <a:rPr lang="fr-FR" sz="1800" dirty="0"/>
              <a:t>comment resolution LB249 - Section 9.1.3.1.19</a:t>
            </a:r>
            <a:endParaRPr lang="en-US" sz="1800" dirty="0"/>
          </a:p>
          <a:p>
            <a:pPr marL="0" indent="0"/>
            <a:endParaRPr lang="en-US" dirty="0"/>
          </a:p>
          <a:p>
            <a:pPr marL="0" indent="0"/>
            <a:r>
              <a:rPr lang="en-US" sz="2000" dirty="0"/>
              <a:t>Motion </a:t>
            </a:r>
            <a:r>
              <a:rPr lang="en-US" sz="2000" b="0" dirty="0"/>
              <a:t>(202005-10)</a:t>
            </a:r>
            <a:endParaRPr lang="en-US" sz="2000" dirty="0"/>
          </a:p>
          <a:p>
            <a:pPr marL="0" indent="0"/>
            <a:r>
              <a:rPr lang="en-US" sz="2000" b="0" dirty="0"/>
              <a:t>Move to adopt the resolutions depicted by document 11-20-0366r2 for CIDs 3503, 3504, 3193, 3009, 3101, 3192, 3848, 3894, 3010, 3011, 3222, 3431 and 3710</a:t>
            </a:r>
            <a:r>
              <a:rPr lang="en-GB" sz="2000" b="0" dirty="0"/>
              <a:t>, </a:t>
            </a:r>
            <a:r>
              <a:rPr lang="en-US" sz="2000" b="0" dirty="0"/>
              <a:t>instruct the technical editor to incorporate it in the P802.11az draft and grant the editor editorial license. </a:t>
            </a:r>
          </a:p>
          <a:p>
            <a:pPr marL="0" indent="0"/>
            <a:endParaRPr lang="en-US" sz="2000" b="0" dirty="0"/>
          </a:p>
          <a:p>
            <a:pPr marL="0" indent="0"/>
            <a:r>
              <a:rPr lang="en-US" sz="2000" b="0" dirty="0"/>
              <a:t>Moved: Qinghua Li</a:t>
            </a:r>
          </a:p>
          <a:p>
            <a:pPr marL="0" indent="0"/>
            <a:r>
              <a:rPr lang="en-US" sz="2000" b="0" dirty="0"/>
              <a:t>Second: Assaf Kasher</a:t>
            </a:r>
          </a:p>
          <a:p>
            <a:pPr marL="0" indent="0"/>
            <a:r>
              <a:rPr lang="en-US" sz="2000" b="0" dirty="0"/>
              <a:t>Results (Y/N/A): unanimous consent</a:t>
            </a:r>
          </a:p>
          <a:p>
            <a:pPr marL="0" indent="0"/>
            <a:endParaRPr lang="en-US" sz="2000" b="0" dirty="0"/>
          </a:p>
          <a:p>
            <a:pPr marL="0" indent="0"/>
            <a:r>
              <a:rPr lang="en-US" sz="1600" b="0" dirty="0"/>
              <a:t>Results from the Mar. Ad Hoc (Y/N/A): 10/0/1</a:t>
            </a:r>
          </a:p>
          <a:p>
            <a:pPr marL="0" indent="0"/>
            <a:endParaRPr lang="en-US" sz="2000" b="0" dirty="0"/>
          </a:p>
          <a:p>
            <a:pPr marL="0" indent="0"/>
            <a:endParaRPr lang="en-US" sz="2000" b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678E65-44D9-41A6-8306-2331B5AB08D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12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CA6DA2-5061-408F-8558-9100A914CE09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Jonathan Segev, Intel corporation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810896F7-FECF-440C-9AA3-2DB7F51EBFE4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June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9981588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53B8ED-698C-40B8-9DED-890345EAC4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Comment Resolution from Ad Hoc and Telecon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93A183-EBC3-4ED4-9CAC-3AD5A0D2B2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1" y="1751015"/>
            <a:ext cx="10361084" cy="4343400"/>
          </a:xfrm>
        </p:spPr>
        <p:txBody>
          <a:bodyPr/>
          <a:lstStyle/>
          <a:p>
            <a:pPr marL="0" indent="0"/>
            <a:r>
              <a:rPr lang="fr-FR" sz="1800" dirty="0"/>
              <a:t>comment resolution LB249 - Section 11.22.6.4.3 part 2</a:t>
            </a:r>
            <a:endParaRPr lang="en-US" sz="1800" dirty="0"/>
          </a:p>
          <a:p>
            <a:pPr marL="0" indent="0"/>
            <a:endParaRPr lang="en-US" dirty="0"/>
          </a:p>
          <a:p>
            <a:pPr marL="0" indent="0"/>
            <a:r>
              <a:rPr lang="en-US" sz="2000" dirty="0"/>
              <a:t>Motion </a:t>
            </a:r>
            <a:r>
              <a:rPr lang="en-US" sz="2000" b="0" dirty="0"/>
              <a:t>(202005-11):</a:t>
            </a:r>
            <a:endParaRPr lang="en-US" sz="2000" dirty="0"/>
          </a:p>
          <a:p>
            <a:pPr marL="0" indent="0"/>
            <a:r>
              <a:rPr lang="en-US" sz="2000" b="0" dirty="0"/>
              <a:t>Move to adopt the resolutions depicted by document 11-20-0368r2 for CIDs 3115, 3242, 3719, 3701, 3702, 3906, 3703, 3705, 3706, 3707, 3711, 3712, 3685, 3686, 3713, 3657, 3714, 3715, 3247 and 3907</a:t>
            </a:r>
            <a:r>
              <a:rPr lang="en-GB" sz="2000" b="0" dirty="0"/>
              <a:t>, </a:t>
            </a:r>
            <a:r>
              <a:rPr lang="en-US" sz="2000" b="0" dirty="0"/>
              <a:t>instruct the technical editor to incorporate it in the P802.11az draft and grant the editor editorial license. </a:t>
            </a:r>
          </a:p>
          <a:p>
            <a:pPr marL="0" indent="0"/>
            <a:endParaRPr lang="en-US" sz="2000" b="0" dirty="0"/>
          </a:p>
          <a:p>
            <a:pPr marL="0" indent="0"/>
            <a:r>
              <a:rPr lang="en-US" sz="2000" b="0" dirty="0"/>
              <a:t>Moved: Christian Berger</a:t>
            </a:r>
          </a:p>
          <a:p>
            <a:pPr marL="0" indent="0"/>
            <a:r>
              <a:rPr lang="en-US" sz="2000" b="0" dirty="0"/>
              <a:t>Second: Qinghua Li</a:t>
            </a:r>
          </a:p>
          <a:p>
            <a:pPr marL="0" indent="0"/>
            <a:r>
              <a:rPr lang="en-US" sz="2000" b="0" dirty="0"/>
              <a:t>Results (Y/N/A): unanimous consent</a:t>
            </a:r>
          </a:p>
          <a:p>
            <a:pPr marL="0" indent="0"/>
            <a:endParaRPr lang="en-US" sz="2000" b="0" dirty="0"/>
          </a:p>
          <a:p>
            <a:pPr marL="0" indent="0"/>
            <a:r>
              <a:rPr lang="en-US" sz="1600" b="0" dirty="0"/>
              <a:t>Results from the Mar. 25 telecon (Y/N/A): 11/0/1</a:t>
            </a:r>
          </a:p>
          <a:p>
            <a:pPr marL="0" indent="0"/>
            <a:endParaRPr lang="en-US" sz="2000" b="0" dirty="0"/>
          </a:p>
          <a:p>
            <a:pPr marL="0" indent="0"/>
            <a:endParaRPr lang="en-US" sz="2000" b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678E65-44D9-41A6-8306-2331B5AB08D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CA6DA2-5061-408F-8558-9100A914CE09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Jonathan Segev, Intel corporation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810896F7-FECF-440C-9AA3-2DB7F51EBFE4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June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9420822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53B8ED-698C-40B8-9DED-890345EAC4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Comment Resolution from Ad Hoc and Telecon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93A183-EBC3-4ED4-9CAC-3AD5A0D2B2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1" y="1751015"/>
            <a:ext cx="10361084" cy="4343400"/>
          </a:xfrm>
        </p:spPr>
        <p:txBody>
          <a:bodyPr/>
          <a:lstStyle/>
          <a:p>
            <a:pPr marL="0" indent="0"/>
            <a:r>
              <a:rPr lang="en-US" sz="1800" b="0" dirty="0"/>
              <a:t>Submission</a:t>
            </a:r>
            <a:r>
              <a:rPr lang="fr-FR" sz="1800" b="0" dirty="0"/>
              <a:t> 11-20-0255 lb249-crs-nb (Nehru Bhandaru)</a:t>
            </a:r>
            <a:endParaRPr lang="en-US" sz="1800" b="0" dirty="0"/>
          </a:p>
          <a:p>
            <a:pPr marL="0" indent="0"/>
            <a:endParaRPr lang="en-US" dirty="0"/>
          </a:p>
          <a:p>
            <a:pPr marL="0" indent="0"/>
            <a:r>
              <a:rPr lang="en-US" sz="2000" dirty="0"/>
              <a:t>Motion </a:t>
            </a:r>
            <a:r>
              <a:rPr lang="en-US" sz="2000" b="0" dirty="0"/>
              <a:t>(202006-01)</a:t>
            </a:r>
            <a:endParaRPr lang="en-US" sz="2000" dirty="0"/>
          </a:p>
          <a:p>
            <a:pPr marL="0" indent="0"/>
            <a:r>
              <a:rPr lang="en-US" sz="2000" b="0" dirty="0"/>
              <a:t>Move to adopt the resolutions depicted by document 11-20-0255r1 for CIDs 3517, 3514, 3515, 3522, 3406, 3519, 3407, 3408, 3536, 3409, 3414, 3833, 3448 and 3521</a:t>
            </a:r>
            <a:r>
              <a:rPr lang="en-GB" sz="2000" b="0" dirty="0"/>
              <a:t>, </a:t>
            </a:r>
            <a:r>
              <a:rPr lang="en-US" sz="2000" b="0" dirty="0"/>
              <a:t>instruct the technical editor to incorporate it in the P802.11az draft and grant the editor editorial license. </a:t>
            </a:r>
          </a:p>
          <a:p>
            <a:pPr marL="0" indent="0"/>
            <a:endParaRPr lang="en-US" sz="2000" b="0" dirty="0"/>
          </a:p>
          <a:p>
            <a:pPr marL="0" indent="0"/>
            <a:r>
              <a:rPr lang="en-US" sz="2000" b="0" dirty="0"/>
              <a:t>Moved:</a:t>
            </a:r>
          </a:p>
          <a:p>
            <a:pPr marL="0" indent="0"/>
            <a:r>
              <a:rPr lang="en-US" sz="2000" b="0" dirty="0"/>
              <a:t>Second:</a:t>
            </a:r>
          </a:p>
          <a:p>
            <a:pPr marL="0" indent="0"/>
            <a:r>
              <a:rPr lang="en-US" sz="2000" b="0" dirty="0"/>
              <a:t>Results (Y/N/A):</a:t>
            </a:r>
          </a:p>
          <a:p>
            <a:pPr marL="0" indent="0"/>
            <a:endParaRPr lang="en-US" sz="2000" b="0" dirty="0"/>
          </a:p>
          <a:p>
            <a:pPr marL="0" indent="0"/>
            <a:r>
              <a:rPr lang="en-US" sz="1600" b="0" dirty="0"/>
              <a:t>Results from the Mar. Ad Hoc (Y/N/A): 7/0/1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678E65-44D9-41A6-8306-2331B5AB08D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14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CA6DA2-5061-408F-8558-9100A914CE09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Jonathan Segev, Intel corporation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810896F7-FECF-440C-9AA3-2DB7F51EBFE4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June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4560374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53B8ED-698C-40B8-9DED-890345EAC4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Comment Resolution from Ad Hoc and Telecon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93A183-EBC3-4ED4-9CAC-3AD5A0D2B2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1" y="1751015"/>
            <a:ext cx="10361084" cy="4343400"/>
          </a:xfrm>
        </p:spPr>
        <p:txBody>
          <a:bodyPr/>
          <a:lstStyle/>
          <a:p>
            <a:pPr marL="0" indent="0"/>
            <a:r>
              <a:rPr lang="en-US" sz="1800" b="0" dirty="0"/>
              <a:t>Submission</a:t>
            </a:r>
            <a:r>
              <a:rPr lang="fr-FR" sz="1800" b="0" dirty="0"/>
              <a:t> 11-20-0530 lb-249-crs2-nb (Nehru Bhandaru)</a:t>
            </a:r>
            <a:endParaRPr lang="en-US" sz="1800" b="0" dirty="0"/>
          </a:p>
          <a:p>
            <a:pPr marL="0" indent="0"/>
            <a:endParaRPr lang="en-US" dirty="0"/>
          </a:p>
          <a:p>
            <a:pPr marL="0" indent="0"/>
            <a:r>
              <a:rPr lang="en-US" sz="2000" dirty="0"/>
              <a:t>Motion </a:t>
            </a:r>
            <a:r>
              <a:rPr lang="en-US" sz="2000" b="0" dirty="0"/>
              <a:t>(202006-02):</a:t>
            </a:r>
            <a:endParaRPr lang="en-US" sz="2000" dirty="0"/>
          </a:p>
          <a:p>
            <a:pPr marL="0" indent="0"/>
            <a:r>
              <a:rPr lang="en-US" sz="2000" b="0" dirty="0"/>
              <a:t>Move to adopt the resolutions depicted by document 11-20-0530r0 for CIDs 3524, 3525 and 3526</a:t>
            </a:r>
            <a:r>
              <a:rPr lang="en-GB" sz="2000" b="0" dirty="0"/>
              <a:t>, </a:t>
            </a:r>
            <a:r>
              <a:rPr lang="en-US" sz="2000" b="0" dirty="0"/>
              <a:t>instruct the technical editor to incorporate it in the P802.11az draft and grant the editor editorial license. </a:t>
            </a:r>
          </a:p>
          <a:p>
            <a:pPr marL="0" indent="0"/>
            <a:endParaRPr lang="en-US" sz="2000" b="0" dirty="0"/>
          </a:p>
          <a:p>
            <a:pPr marL="0" indent="0"/>
            <a:r>
              <a:rPr lang="en-US" sz="2000" b="0" dirty="0"/>
              <a:t>Moved:</a:t>
            </a:r>
          </a:p>
          <a:p>
            <a:pPr marL="0" indent="0"/>
            <a:r>
              <a:rPr lang="en-US" sz="2000" b="0" dirty="0"/>
              <a:t>Second:</a:t>
            </a:r>
          </a:p>
          <a:p>
            <a:pPr marL="0" indent="0"/>
            <a:r>
              <a:rPr lang="en-US" sz="2000" b="0" dirty="0"/>
              <a:t>Results (Y/N/A):</a:t>
            </a:r>
          </a:p>
          <a:p>
            <a:pPr marL="0" indent="0"/>
            <a:endParaRPr lang="en-US" sz="2000" b="0" dirty="0"/>
          </a:p>
          <a:p>
            <a:pPr marL="0" indent="0"/>
            <a:r>
              <a:rPr lang="en-US" sz="1600" b="0" dirty="0"/>
              <a:t>Results from the Apr. 8</a:t>
            </a:r>
            <a:r>
              <a:rPr lang="en-US" sz="1600" b="0" baseline="30000" dirty="0"/>
              <a:t>th</a:t>
            </a:r>
            <a:r>
              <a:rPr lang="en-US" sz="1600" b="0" dirty="0"/>
              <a:t> (Y/N/A): 8/0/4</a:t>
            </a:r>
          </a:p>
          <a:p>
            <a:pPr marL="0" indent="0"/>
            <a:endParaRPr lang="en-US" sz="2000" b="0" dirty="0"/>
          </a:p>
          <a:p>
            <a:pPr marL="0" indent="0"/>
            <a:endParaRPr lang="en-US" sz="2000" b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678E65-44D9-41A6-8306-2331B5AB08D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15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CA6DA2-5061-408F-8558-9100A914CE09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Jonathan Segev, Intel corporation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810896F7-FECF-440C-9AA3-2DB7F51EBFE4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June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6666667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53B8ED-698C-40B8-9DED-890345EAC4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Comment Resolution from Ad Hoc and Telecon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93A183-EBC3-4ED4-9CAC-3AD5A0D2B2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1" y="1751015"/>
            <a:ext cx="10361084" cy="4343400"/>
          </a:xfrm>
        </p:spPr>
        <p:txBody>
          <a:bodyPr/>
          <a:lstStyle/>
          <a:p>
            <a:pPr marL="0" indent="0"/>
            <a:r>
              <a:rPr lang="en-US" sz="1800" b="0" dirty="0"/>
              <a:t>Submission</a:t>
            </a:r>
            <a:r>
              <a:rPr lang="fr-FR" sz="1800" b="0" dirty="0"/>
              <a:t> 11-20-0607 CR-11.22.6.4.3.2-11.22.6.5 (Dibakar Das)</a:t>
            </a:r>
            <a:endParaRPr lang="en-US" sz="1800" b="0" dirty="0"/>
          </a:p>
          <a:p>
            <a:pPr marL="0" indent="0"/>
            <a:endParaRPr lang="en-US" dirty="0"/>
          </a:p>
          <a:p>
            <a:pPr marL="0" indent="0"/>
            <a:r>
              <a:rPr lang="en-US" sz="2000" dirty="0"/>
              <a:t>Motion </a:t>
            </a:r>
            <a:r>
              <a:rPr lang="en-US" sz="2000" b="0" dirty="0"/>
              <a:t>(202006-03):</a:t>
            </a:r>
            <a:endParaRPr lang="en-US" sz="2000" dirty="0"/>
          </a:p>
          <a:p>
            <a:pPr marL="0" indent="0"/>
            <a:r>
              <a:rPr lang="en-US" sz="2000" b="0" dirty="0"/>
              <a:t>Move to adopt the resolutions depicted by document 11-20-0607r1 for CIDs 3676, 3677, 3678, 3680, 3811 and 3126</a:t>
            </a:r>
            <a:r>
              <a:rPr lang="en-GB" sz="2000" b="0" dirty="0"/>
              <a:t>, </a:t>
            </a:r>
            <a:r>
              <a:rPr lang="en-US" sz="2000" b="0" dirty="0"/>
              <a:t>instruct the technical editor to incorporate it in the P802.11az draft and grant the editor editorial license. </a:t>
            </a:r>
          </a:p>
          <a:p>
            <a:pPr marL="0" indent="0"/>
            <a:endParaRPr lang="en-US" sz="2000" b="0" dirty="0"/>
          </a:p>
          <a:p>
            <a:pPr marL="0" indent="0"/>
            <a:r>
              <a:rPr lang="en-US" sz="2000" b="0" dirty="0"/>
              <a:t>Moved:</a:t>
            </a:r>
          </a:p>
          <a:p>
            <a:pPr marL="0" indent="0"/>
            <a:r>
              <a:rPr lang="en-US" sz="2000" b="0" dirty="0"/>
              <a:t>Second:</a:t>
            </a:r>
          </a:p>
          <a:p>
            <a:pPr marL="0" indent="0"/>
            <a:r>
              <a:rPr lang="en-US" sz="2000" b="0" dirty="0"/>
              <a:t>Results (Y/N/A):</a:t>
            </a:r>
          </a:p>
          <a:p>
            <a:pPr marL="0" indent="0"/>
            <a:endParaRPr lang="en-US" sz="2000" b="0" dirty="0"/>
          </a:p>
          <a:p>
            <a:pPr marL="0" indent="0"/>
            <a:r>
              <a:rPr lang="en-US" sz="1600" b="0" dirty="0"/>
              <a:t>Results from the Apr. 15</a:t>
            </a:r>
            <a:r>
              <a:rPr lang="en-US" sz="1600" b="0" baseline="30000" dirty="0"/>
              <a:t>h</a:t>
            </a:r>
            <a:r>
              <a:rPr lang="en-US" sz="1600" b="0" dirty="0"/>
              <a:t> (Y/N/A): 13/0/4</a:t>
            </a:r>
          </a:p>
          <a:p>
            <a:pPr marL="0" indent="0"/>
            <a:endParaRPr lang="en-US" sz="2000" b="0" dirty="0"/>
          </a:p>
          <a:p>
            <a:pPr marL="0" indent="0"/>
            <a:endParaRPr lang="en-US" sz="2000" b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678E65-44D9-41A6-8306-2331B5AB08D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16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CA6DA2-5061-408F-8558-9100A914CE09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Jonathan Segev, Intel corporation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810896F7-FECF-440C-9AA3-2DB7F51EBFE4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June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6571157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53B8ED-698C-40B8-9DED-890345EAC4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Comment Resolution from Ad Hoc and Telecon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93A183-EBC3-4ED4-9CAC-3AD5A0D2B2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1" y="1751015"/>
            <a:ext cx="10361084" cy="4343400"/>
          </a:xfrm>
        </p:spPr>
        <p:txBody>
          <a:bodyPr/>
          <a:lstStyle/>
          <a:p>
            <a:pPr marL="0" indent="0"/>
            <a:r>
              <a:rPr lang="en-US" sz="1800" b="0" dirty="0"/>
              <a:t>Submission 11-20-0642 LB249 Resolution Editorial Batch 1-434 (Roy Want)</a:t>
            </a:r>
          </a:p>
          <a:p>
            <a:pPr marL="0" indent="0"/>
            <a:endParaRPr lang="en-US" dirty="0"/>
          </a:p>
          <a:p>
            <a:pPr marL="0" indent="0"/>
            <a:r>
              <a:rPr lang="en-US" sz="2000" dirty="0"/>
              <a:t>Motion </a:t>
            </a:r>
            <a:r>
              <a:rPr lang="en-US" sz="2000" b="0" dirty="0"/>
              <a:t>(202006-04)</a:t>
            </a:r>
            <a:endParaRPr lang="en-US" sz="2000" dirty="0"/>
          </a:p>
          <a:p>
            <a:pPr marL="0" indent="0"/>
            <a:r>
              <a:rPr lang="en-US" sz="2000" b="0" dirty="0"/>
              <a:t>Move to adopt the resolutions depicted by document 11-20-0642r0 for CID resolutions depicted by the document</a:t>
            </a:r>
            <a:r>
              <a:rPr lang="en-GB" sz="2000" b="0" dirty="0"/>
              <a:t>, </a:t>
            </a:r>
            <a:r>
              <a:rPr lang="en-US" sz="2000" b="0" dirty="0"/>
              <a:t>instruct the technical editor to incorporate it in the P802.11az draft and grant the editor editorial license. </a:t>
            </a:r>
          </a:p>
          <a:p>
            <a:pPr marL="0" indent="0"/>
            <a:endParaRPr lang="en-US" sz="2000" b="0" dirty="0"/>
          </a:p>
          <a:p>
            <a:pPr marL="0" indent="0"/>
            <a:r>
              <a:rPr lang="en-US" sz="2000" b="0" dirty="0"/>
              <a:t>Moved:</a:t>
            </a:r>
          </a:p>
          <a:p>
            <a:pPr marL="0" indent="0"/>
            <a:r>
              <a:rPr lang="en-US" sz="2000" b="0" dirty="0"/>
              <a:t>Second:</a:t>
            </a:r>
          </a:p>
          <a:p>
            <a:pPr marL="0" indent="0"/>
            <a:r>
              <a:rPr lang="en-US" sz="2000" b="0" dirty="0"/>
              <a:t>Results (Y/N/A):</a:t>
            </a:r>
          </a:p>
          <a:p>
            <a:pPr marL="0" indent="0"/>
            <a:endParaRPr lang="en-US" sz="2000" b="0" dirty="0"/>
          </a:p>
          <a:p>
            <a:pPr marL="0" indent="0"/>
            <a:r>
              <a:rPr lang="en-US" sz="1600" b="0" dirty="0"/>
              <a:t>Results from the Apr. 22</a:t>
            </a:r>
            <a:r>
              <a:rPr lang="en-US" sz="1600" b="0" baseline="30000" dirty="0"/>
              <a:t>nd</a:t>
            </a:r>
            <a:r>
              <a:rPr lang="en-US" sz="1600" b="0" dirty="0"/>
              <a:t>  (Y/N/A): 12/0/1</a:t>
            </a:r>
          </a:p>
          <a:p>
            <a:pPr marL="0" indent="0"/>
            <a:endParaRPr lang="en-US" sz="2000" b="0" dirty="0"/>
          </a:p>
          <a:p>
            <a:pPr marL="0" indent="0"/>
            <a:endParaRPr lang="en-US" sz="2000" b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678E65-44D9-41A6-8306-2331B5AB08D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17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CA6DA2-5061-408F-8558-9100A914CE09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Jonathan Segev, Intel corporation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810896F7-FECF-440C-9AA3-2DB7F51EBFE4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June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4473411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53B8ED-698C-40B8-9DED-890345EAC4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Comment Resolution from Ad Hoc and Telecon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93A183-EBC3-4ED4-9CAC-3AD5A0D2B2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1" y="1751015"/>
            <a:ext cx="10361084" cy="4343400"/>
          </a:xfrm>
        </p:spPr>
        <p:txBody>
          <a:bodyPr/>
          <a:lstStyle/>
          <a:p>
            <a:pPr marL="0" indent="0"/>
            <a:r>
              <a:rPr lang="en-US" sz="1800" b="0" dirty="0"/>
              <a:t>11-20-641 CR remaining CIDs 11.22.6.4.3.2, 11.22.6.5 (Dibakar Das)</a:t>
            </a:r>
          </a:p>
          <a:p>
            <a:pPr marL="0" indent="0"/>
            <a:endParaRPr lang="en-US" dirty="0"/>
          </a:p>
          <a:p>
            <a:pPr marL="0" indent="0"/>
            <a:r>
              <a:rPr lang="en-US" sz="2000" dirty="0"/>
              <a:t>Motion </a:t>
            </a:r>
            <a:r>
              <a:rPr lang="en-US" sz="2000" b="0" dirty="0"/>
              <a:t>(202006-05):</a:t>
            </a:r>
            <a:endParaRPr lang="en-US" sz="2000" dirty="0"/>
          </a:p>
          <a:p>
            <a:pPr marL="0" indent="0"/>
            <a:r>
              <a:rPr lang="en-US" sz="2000" b="0" dirty="0"/>
              <a:t>Move to adopt the resolutions depicted by document 11-20-0641r0 for CID 3679</a:t>
            </a:r>
            <a:r>
              <a:rPr lang="en-GB" sz="2000" b="0" dirty="0"/>
              <a:t>, </a:t>
            </a:r>
            <a:r>
              <a:rPr lang="en-US" sz="2000" b="0" dirty="0"/>
              <a:t>instruct the technical editor to incorporate it in the P802.11az draft and grant the editor editorial license. </a:t>
            </a:r>
          </a:p>
          <a:p>
            <a:pPr marL="0" indent="0"/>
            <a:endParaRPr lang="en-US" sz="2000" b="0" dirty="0"/>
          </a:p>
          <a:p>
            <a:pPr marL="0" indent="0"/>
            <a:r>
              <a:rPr lang="en-US" sz="2000" b="0" dirty="0"/>
              <a:t>Moved:</a:t>
            </a:r>
          </a:p>
          <a:p>
            <a:pPr marL="0" indent="0"/>
            <a:r>
              <a:rPr lang="en-US" sz="2000" b="0" dirty="0"/>
              <a:t>Second:</a:t>
            </a:r>
          </a:p>
          <a:p>
            <a:pPr marL="0" indent="0"/>
            <a:r>
              <a:rPr lang="en-US" sz="2000" b="0" dirty="0"/>
              <a:t>Results (Y/N/A):</a:t>
            </a:r>
          </a:p>
          <a:p>
            <a:pPr marL="0" indent="0"/>
            <a:endParaRPr lang="en-US" sz="2000" b="0" dirty="0"/>
          </a:p>
          <a:p>
            <a:pPr marL="0" indent="0"/>
            <a:r>
              <a:rPr lang="en-US" sz="1600" b="0" dirty="0"/>
              <a:t>Results from the Apr. 22</a:t>
            </a:r>
            <a:r>
              <a:rPr lang="en-US" sz="1600" b="0" baseline="30000" dirty="0"/>
              <a:t>nd</a:t>
            </a:r>
            <a:r>
              <a:rPr lang="en-US" sz="1600" b="0" dirty="0"/>
              <a:t> (Y/N/A): 7/1/7</a:t>
            </a:r>
          </a:p>
          <a:p>
            <a:pPr marL="0" indent="0"/>
            <a:endParaRPr lang="en-US" sz="2000" b="0" dirty="0"/>
          </a:p>
          <a:p>
            <a:pPr marL="0" indent="0"/>
            <a:endParaRPr lang="en-US" sz="2000" b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678E65-44D9-41A6-8306-2331B5AB08D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18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CA6DA2-5061-408F-8558-9100A914CE09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Jonathan Segev, Intel corporation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810896F7-FECF-440C-9AA3-2DB7F51EBFE4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June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8487219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53B8ED-698C-40B8-9DED-890345EAC4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Comment Resolution from Ad Hoc and Telecon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93A183-EBC3-4ED4-9CAC-3AD5A0D2B2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1" y="1751015"/>
            <a:ext cx="10361084" cy="4343400"/>
          </a:xfrm>
        </p:spPr>
        <p:txBody>
          <a:bodyPr/>
          <a:lstStyle/>
          <a:p>
            <a:pPr marL="0" indent="0"/>
            <a:r>
              <a:rPr lang="en-US" sz="1800" b="0" dirty="0"/>
              <a:t>Submission 11-20-0707 Max Number of LTF (Christian Berger)</a:t>
            </a:r>
          </a:p>
          <a:p>
            <a:pPr marL="0" indent="0"/>
            <a:endParaRPr lang="en-US" dirty="0"/>
          </a:p>
          <a:p>
            <a:pPr marL="0" indent="0"/>
            <a:r>
              <a:rPr lang="en-US" sz="2000" dirty="0"/>
              <a:t>Motion </a:t>
            </a:r>
            <a:r>
              <a:rPr lang="en-US" sz="2000" b="0" dirty="0"/>
              <a:t>(202006-06):</a:t>
            </a:r>
            <a:endParaRPr lang="en-US" sz="2000" dirty="0"/>
          </a:p>
          <a:p>
            <a:pPr marL="0" indent="0"/>
            <a:r>
              <a:rPr lang="en-US" sz="2000" b="0" dirty="0"/>
              <a:t>Move to adopt the draft changes depicted by document 11-20-0707r3</a:t>
            </a:r>
            <a:r>
              <a:rPr lang="en-GB" sz="2000" b="0" dirty="0"/>
              <a:t>, </a:t>
            </a:r>
            <a:r>
              <a:rPr lang="en-US" sz="2000" b="0" dirty="0"/>
              <a:t>instruct the technical editor to incorporate it in the P802.11az draft and grant the editor editorial license. </a:t>
            </a:r>
          </a:p>
          <a:p>
            <a:pPr marL="0" indent="0"/>
            <a:endParaRPr lang="en-US" sz="2000" b="0" dirty="0"/>
          </a:p>
          <a:p>
            <a:pPr marL="0" indent="0"/>
            <a:r>
              <a:rPr lang="en-US" sz="2000" b="0" dirty="0"/>
              <a:t>Moved:</a:t>
            </a:r>
          </a:p>
          <a:p>
            <a:pPr marL="0" indent="0"/>
            <a:r>
              <a:rPr lang="en-US" sz="2000" b="0" dirty="0"/>
              <a:t>Second:</a:t>
            </a:r>
          </a:p>
          <a:p>
            <a:pPr marL="0" indent="0"/>
            <a:r>
              <a:rPr lang="en-US" sz="2000" b="0" dirty="0"/>
              <a:t>Results (Y/N/A):</a:t>
            </a:r>
          </a:p>
          <a:p>
            <a:pPr marL="0" indent="0"/>
            <a:endParaRPr lang="en-US" sz="2000" b="0" dirty="0"/>
          </a:p>
          <a:p>
            <a:pPr marL="0" indent="0"/>
            <a:r>
              <a:rPr lang="en-US" sz="1600" b="0" dirty="0"/>
              <a:t>Results from the May 13</a:t>
            </a:r>
            <a:r>
              <a:rPr lang="en-US" sz="1600" b="0" baseline="30000" dirty="0"/>
              <a:t>th</a:t>
            </a:r>
            <a:r>
              <a:rPr lang="en-US" sz="1600" b="0" dirty="0"/>
              <a:t> (Y/N/A): 17/0/3</a:t>
            </a:r>
          </a:p>
          <a:p>
            <a:pPr marL="0" indent="0"/>
            <a:endParaRPr lang="en-US" sz="2000" b="0" dirty="0"/>
          </a:p>
          <a:p>
            <a:pPr marL="0" indent="0"/>
            <a:endParaRPr lang="en-US" sz="2000" b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678E65-44D9-41A6-8306-2331B5AB08D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19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CA6DA2-5061-408F-8558-9100A914CE09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Jonathan Segev, Intel corporation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810896F7-FECF-440C-9AA3-2DB7F51EBFE4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June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612156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/>
              <a:t>Abstract</a:t>
            </a:r>
          </a:p>
        </p:txBody>
      </p:sp>
      <p:sp>
        <p:nvSpPr>
          <p:cNvPr id="4098" name="Rectangle 2"/>
          <p:cNvSpPr>
            <a:spLocks noGrp="1" noChangeArrowheads="1"/>
          </p:cNvSpPr>
          <p:nvPr>
            <p:ph idx="1"/>
          </p:nvPr>
        </p:nvSpPr>
        <p:spPr>
          <a:ln/>
        </p:spPr>
        <p:txBody>
          <a:bodyPr/>
          <a:lstStyle/>
          <a:p>
            <a:pPr indent="12700" algn="just">
              <a:spcBef>
                <a:spcPct val="20000"/>
              </a:spcBef>
            </a:pPr>
            <a:r>
              <a:rPr lang="en-US" altLang="en-US" dirty="0"/>
              <a:t>This submission contains the motion compendium for </a:t>
            </a:r>
            <a:r>
              <a:rPr lang="en-US" altLang="en-US" dirty="0" err="1"/>
              <a:t>TGaz</a:t>
            </a:r>
            <a:r>
              <a:rPr lang="en-US" altLang="en-US" dirty="0"/>
              <a:t> </a:t>
            </a:r>
            <a:r>
              <a:rPr lang="en-US" altLang="en-US"/>
              <a:t>Plenary Telecons.</a:t>
            </a:r>
            <a:endParaRPr lang="en-US" altLang="en-US" dirty="0"/>
          </a:p>
          <a:p>
            <a:pPr indent="12700" algn="just">
              <a:spcBef>
                <a:spcPct val="20000"/>
              </a:spcBef>
            </a:pP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351F4386-A5E2-41A1-B4D0-BE653C929E06}" type="slidenum">
              <a:rPr lang="en-GB"/>
              <a:pPr/>
              <a:t>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Jonathan Segev, Intel corporation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June 2020</a:t>
            </a:r>
            <a:endParaRPr lang="en-GB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53B8ED-698C-40B8-9DED-890345EAC4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Comment Resolution from Ad Hoc and Telecon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93A183-EBC3-4ED4-9CAC-3AD5A0D2B2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1" y="1751015"/>
            <a:ext cx="10361084" cy="4343400"/>
          </a:xfrm>
        </p:spPr>
        <p:txBody>
          <a:bodyPr/>
          <a:lstStyle/>
          <a:p>
            <a:pPr marL="0" indent="0"/>
            <a:r>
              <a:rPr lang="en-US" sz="1800" b="0" dirty="0"/>
              <a:t>Submission 11-20-0759 CR for Some PHY Related CIDs in LB249 (Feng Jiang)</a:t>
            </a:r>
          </a:p>
          <a:p>
            <a:pPr marL="0" indent="0"/>
            <a:endParaRPr lang="en-US" sz="1800" dirty="0"/>
          </a:p>
          <a:p>
            <a:pPr marL="0" indent="0"/>
            <a:r>
              <a:rPr lang="en-US" sz="2000" dirty="0"/>
              <a:t>Motion </a:t>
            </a:r>
            <a:r>
              <a:rPr lang="en-US" sz="2000" b="0" dirty="0"/>
              <a:t>(202006-07):</a:t>
            </a:r>
            <a:endParaRPr lang="en-US" sz="2000" dirty="0"/>
          </a:p>
          <a:p>
            <a:pPr marL="0" indent="0"/>
            <a:r>
              <a:rPr lang="en-US" sz="2000" b="0" dirty="0"/>
              <a:t>Move to adopt the resolutions depicted by document 11-20-759r1 for CIDs 3129</a:t>
            </a:r>
            <a:r>
              <a:rPr lang="en-GB" sz="2000" b="0" dirty="0"/>
              <a:t>, </a:t>
            </a:r>
            <a:r>
              <a:rPr lang="en-US" sz="2000" b="0" dirty="0"/>
              <a:t>instruct the technical editor to incorporate it in the P802.11az draft and grant the editor editorial license. </a:t>
            </a:r>
          </a:p>
          <a:p>
            <a:pPr marL="0" indent="0"/>
            <a:endParaRPr lang="en-US" sz="2000" b="0" dirty="0"/>
          </a:p>
          <a:p>
            <a:pPr marL="0" indent="0"/>
            <a:r>
              <a:rPr lang="en-US" sz="2000" b="0" dirty="0"/>
              <a:t>Moved:</a:t>
            </a:r>
          </a:p>
          <a:p>
            <a:pPr marL="0" indent="0"/>
            <a:r>
              <a:rPr lang="en-US" sz="2000" b="0" dirty="0"/>
              <a:t>Second:</a:t>
            </a:r>
          </a:p>
          <a:p>
            <a:pPr marL="0" indent="0"/>
            <a:r>
              <a:rPr lang="en-US" sz="2000" b="0" dirty="0"/>
              <a:t>Results (Y/N/A):</a:t>
            </a:r>
          </a:p>
          <a:p>
            <a:pPr marL="0" indent="0"/>
            <a:endParaRPr lang="en-US" sz="2000" b="0" dirty="0"/>
          </a:p>
          <a:p>
            <a:pPr marL="0" indent="0"/>
            <a:r>
              <a:rPr lang="en-US" sz="1600" b="0" dirty="0"/>
              <a:t>Results from the May 20 (Y/N/A): 14/0/4</a:t>
            </a:r>
          </a:p>
          <a:p>
            <a:pPr marL="0" indent="0"/>
            <a:endParaRPr lang="en-US" sz="2000" b="0" dirty="0"/>
          </a:p>
          <a:p>
            <a:pPr marL="0" indent="0"/>
            <a:endParaRPr lang="en-US" sz="2000" b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678E65-44D9-41A6-8306-2331B5AB08D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20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CA6DA2-5061-408F-8558-9100A914CE09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Jonathan Segev, Intel corporation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810896F7-FECF-440C-9AA3-2DB7F51EBFE4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June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5962498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53B8ED-698C-40B8-9DED-890345EAC4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Comment Resolution from Ad Hoc and Telecon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93A183-EBC3-4ED4-9CAC-3AD5A0D2B2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1" y="1751015"/>
            <a:ext cx="10361084" cy="4343400"/>
          </a:xfrm>
        </p:spPr>
        <p:txBody>
          <a:bodyPr/>
          <a:lstStyle/>
          <a:p>
            <a:pPr marL="0" indent="0"/>
            <a:r>
              <a:rPr lang="en-US" sz="1800" b="0" dirty="0"/>
              <a:t>Submission 11-20-0759 CR for Some PHY Related CIDs in LB249 (Feng Jiang)</a:t>
            </a:r>
          </a:p>
          <a:p>
            <a:pPr marL="0" indent="0"/>
            <a:endParaRPr lang="en-US" sz="1800" dirty="0"/>
          </a:p>
          <a:p>
            <a:pPr marL="0" indent="0"/>
            <a:r>
              <a:rPr lang="en-US" sz="2000" dirty="0"/>
              <a:t>Motion </a:t>
            </a:r>
            <a:r>
              <a:rPr lang="en-US" sz="2000" b="0" dirty="0"/>
              <a:t>(202006-08):</a:t>
            </a:r>
            <a:endParaRPr lang="en-US" sz="2000" dirty="0"/>
          </a:p>
          <a:p>
            <a:pPr marL="0" indent="0"/>
            <a:r>
              <a:rPr lang="en-US" sz="2000" b="0" dirty="0"/>
              <a:t>Move to adopt the resolutions depicted by document 11-20-759r3 for CIDs 3629 and 3271</a:t>
            </a:r>
            <a:r>
              <a:rPr lang="en-GB" sz="2000" b="0" dirty="0"/>
              <a:t>, </a:t>
            </a:r>
            <a:r>
              <a:rPr lang="en-US" sz="2000" b="0" dirty="0"/>
              <a:t>instruct the technical editor to incorporate it in the P802.11az draft and grant the editor editorial license. </a:t>
            </a:r>
          </a:p>
          <a:p>
            <a:pPr marL="0" indent="0"/>
            <a:endParaRPr lang="en-US" sz="2000" b="0" dirty="0"/>
          </a:p>
          <a:p>
            <a:pPr marL="0" indent="0"/>
            <a:r>
              <a:rPr lang="en-US" sz="2000" b="0" dirty="0"/>
              <a:t>Moved:</a:t>
            </a:r>
          </a:p>
          <a:p>
            <a:pPr marL="0" indent="0"/>
            <a:r>
              <a:rPr lang="en-US" sz="2000" b="0" dirty="0"/>
              <a:t>Second:</a:t>
            </a:r>
          </a:p>
          <a:p>
            <a:pPr marL="0" indent="0"/>
            <a:r>
              <a:rPr lang="en-US" sz="2000" b="0" dirty="0"/>
              <a:t>Results (Y/N/A):</a:t>
            </a:r>
          </a:p>
          <a:p>
            <a:pPr marL="0" indent="0"/>
            <a:endParaRPr lang="en-US" sz="2000" b="0" dirty="0"/>
          </a:p>
          <a:p>
            <a:pPr marL="0" indent="0"/>
            <a:r>
              <a:rPr lang="en-US" sz="1600" b="0" dirty="0"/>
              <a:t>Results from the May 27 (Y/N/A): 13/0/3</a:t>
            </a:r>
          </a:p>
          <a:p>
            <a:pPr marL="0" indent="0"/>
            <a:endParaRPr lang="en-US" sz="2000" b="0" dirty="0"/>
          </a:p>
          <a:p>
            <a:pPr marL="0" indent="0"/>
            <a:endParaRPr lang="en-US" sz="2000" b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678E65-44D9-41A6-8306-2331B5AB08D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CA6DA2-5061-408F-8558-9100A914CE09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Jonathan Segev, Intel corporation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810896F7-FECF-440C-9AA3-2DB7F51EBFE4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June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6208695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53B8ED-698C-40B8-9DED-890345EAC4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Comment Resolution from Ad Hoc and Telecon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93A183-EBC3-4ED4-9CAC-3AD5A0D2B2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1" y="1751015"/>
            <a:ext cx="10361084" cy="4343400"/>
          </a:xfrm>
        </p:spPr>
        <p:txBody>
          <a:bodyPr/>
          <a:lstStyle/>
          <a:p>
            <a:pPr marL="0" indent="0"/>
            <a:r>
              <a:rPr lang="en-US" sz="1800" b="0" dirty="0"/>
              <a:t>Submission 11-20-0788 CR for LB249-Trigger frame (Dibakar Das)</a:t>
            </a:r>
          </a:p>
          <a:p>
            <a:pPr marL="0" indent="0"/>
            <a:endParaRPr lang="en-US" sz="1800" dirty="0"/>
          </a:p>
          <a:p>
            <a:pPr marL="0" indent="0"/>
            <a:r>
              <a:rPr lang="en-US" sz="2000" dirty="0"/>
              <a:t>Motion </a:t>
            </a:r>
            <a:r>
              <a:rPr lang="en-US" sz="2000" b="0" dirty="0"/>
              <a:t>(202006-09):</a:t>
            </a:r>
            <a:endParaRPr lang="en-US" sz="2000" dirty="0"/>
          </a:p>
          <a:p>
            <a:pPr marL="0" indent="0"/>
            <a:r>
              <a:rPr lang="en-US" sz="2000" b="0" dirty="0"/>
              <a:t>Move to adopt the resolutions depicted by document 11-20-788r2 for CIDs 3013, 3014, 3015, 3102, 3283, 3355, 3389, 3016, 3017, 3827, 3888, 3324, 3434, 3962, 3287, 3435, 4004 and 4005</a:t>
            </a:r>
            <a:r>
              <a:rPr lang="en-GB" sz="2000" b="0" dirty="0"/>
              <a:t>, </a:t>
            </a:r>
            <a:r>
              <a:rPr lang="en-US" sz="2000" b="0" dirty="0"/>
              <a:t>instruct the technical editor to incorporate it in the P802.11az draft and grant the editor editorial license. </a:t>
            </a:r>
          </a:p>
          <a:p>
            <a:pPr marL="0" indent="0"/>
            <a:endParaRPr lang="en-US" sz="2000" b="0" dirty="0"/>
          </a:p>
          <a:p>
            <a:pPr marL="0" indent="0"/>
            <a:r>
              <a:rPr lang="en-US" sz="2000" b="0" dirty="0"/>
              <a:t>Moved:</a:t>
            </a:r>
          </a:p>
          <a:p>
            <a:pPr marL="0" indent="0"/>
            <a:r>
              <a:rPr lang="en-US" sz="2000" b="0" dirty="0"/>
              <a:t>Second:</a:t>
            </a:r>
          </a:p>
          <a:p>
            <a:pPr marL="0" indent="0"/>
            <a:r>
              <a:rPr lang="en-US" sz="2000" b="0" dirty="0"/>
              <a:t>Results (Y/N/A):</a:t>
            </a:r>
          </a:p>
          <a:p>
            <a:pPr marL="0" indent="0"/>
            <a:endParaRPr lang="en-US" sz="2000" b="0" dirty="0"/>
          </a:p>
          <a:p>
            <a:pPr marL="0" indent="0"/>
            <a:r>
              <a:rPr lang="en-US" sz="1600" b="0" dirty="0"/>
              <a:t>Results from the June 3rd (Y/N/A): 12/0/1</a:t>
            </a:r>
          </a:p>
          <a:p>
            <a:pPr marL="0" indent="0"/>
            <a:endParaRPr lang="en-US" sz="2000" b="0" dirty="0"/>
          </a:p>
          <a:p>
            <a:pPr marL="0" indent="0"/>
            <a:endParaRPr lang="en-US" sz="2000" b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678E65-44D9-41A6-8306-2331B5AB08D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22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CA6DA2-5061-408F-8558-9100A914CE09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Jonathan Segev, Intel corporation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810896F7-FECF-440C-9AA3-2DB7F51EBFE4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June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2124381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53B8ED-698C-40B8-9DED-890345EAC4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Comment Resolution from Ad Hoc and Telecon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93A183-EBC3-4ED4-9CAC-3AD5A0D2B2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1" y="1751015"/>
            <a:ext cx="10361084" cy="4343400"/>
          </a:xfrm>
        </p:spPr>
        <p:txBody>
          <a:bodyPr/>
          <a:lstStyle/>
          <a:p>
            <a:pPr marL="0" indent="0"/>
            <a:r>
              <a:rPr lang="en-US" sz="1800" b="0" dirty="0"/>
              <a:t>Submission 11-20-806 lb249-cids</a:t>
            </a:r>
          </a:p>
          <a:p>
            <a:pPr marL="0" indent="0"/>
            <a:endParaRPr lang="en-US" sz="1800" dirty="0"/>
          </a:p>
          <a:p>
            <a:pPr marL="0" indent="0"/>
            <a:r>
              <a:rPr lang="en-US" sz="2000" dirty="0"/>
              <a:t>Motion </a:t>
            </a:r>
            <a:r>
              <a:rPr lang="en-US" sz="2000" b="0" dirty="0"/>
              <a:t>(202006-10):</a:t>
            </a:r>
            <a:endParaRPr lang="en-US" sz="2000" dirty="0"/>
          </a:p>
          <a:p>
            <a:pPr marL="0" indent="0"/>
            <a:r>
              <a:rPr lang="en-US" sz="2000" b="0" dirty="0"/>
              <a:t>Move to adopt the resolutions depicted by document 11-20-806r1 for CIDs 3357 and 3523</a:t>
            </a:r>
            <a:r>
              <a:rPr lang="en-GB" sz="2000" b="0" dirty="0"/>
              <a:t>, </a:t>
            </a:r>
            <a:r>
              <a:rPr lang="en-US" sz="2000" b="0" dirty="0"/>
              <a:t>instruct the technical editor to incorporate it in the P802.11az draft and grant the editor editorial license. </a:t>
            </a:r>
          </a:p>
          <a:p>
            <a:pPr marL="0" indent="0"/>
            <a:endParaRPr lang="en-US" sz="2000" b="0" dirty="0"/>
          </a:p>
          <a:p>
            <a:pPr marL="0" indent="0"/>
            <a:r>
              <a:rPr lang="en-US" sz="2000" b="0" dirty="0"/>
              <a:t>Moved:</a:t>
            </a:r>
          </a:p>
          <a:p>
            <a:pPr marL="0" indent="0"/>
            <a:r>
              <a:rPr lang="en-US" sz="2000" b="0" dirty="0"/>
              <a:t>Second:</a:t>
            </a:r>
          </a:p>
          <a:p>
            <a:pPr marL="0" indent="0"/>
            <a:r>
              <a:rPr lang="en-US" sz="2000" b="0" dirty="0"/>
              <a:t>Results (Y/N/A):</a:t>
            </a:r>
          </a:p>
          <a:p>
            <a:pPr marL="0" indent="0"/>
            <a:endParaRPr lang="en-US" sz="2000" b="0" dirty="0"/>
          </a:p>
          <a:p>
            <a:pPr marL="0" indent="0"/>
            <a:r>
              <a:rPr lang="en-US" sz="1600" b="0" dirty="0"/>
              <a:t>Results from the June 10</a:t>
            </a:r>
            <a:r>
              <a:rPr lang="en-US" sz="1600" b="0" baseline="30000" dirty="0"/>
              <a:t>th</a:t>
            </a:r>
            <a:r>
              <a:rPr lang="en-US" sz="1600" b="0" dirty="0"/>
              <a:t>  (Y/N/A): 14/0/0</a:t>
            </a:r>
          </a:p>
          <a:p>
            <a:pPr marL="0" indent="0"/>
            <a:endParaRPr lang="en-US" sz="2000" b="0" dirty="0"/>
          </a:p>
          <a:p>
            <a:pPr marL="0" indent="0"/>
            <a:endParaRPr lang="en-US" sz="2000" b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678E65-44D9-41A6-8306-2331B5AB08D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CA6DA2-5061-408F-8558-9100A914CE09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Jonathan Segev, Intel corporation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810896F7-FECF-440C-9AA3-2DB7F51EBFE4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June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6460252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F3419D-CB28-43D9-A3D8-569A2F6487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b="0" dirty="0"/>
              <a:t>Approval of previous meeting minutes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E537D2-092F-4837-8F4A-335EEC3ECD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b="0" dirty="0"/>
              <a:t>Document 11-20/1043 “TGz-telecon-minutes-May-July-2020” posted to Mentor July 12</a:t>
            </a:r>
            <a:r>
              <a:rPr lang="en-US" b="0" baseline="30000" dirty="0"/>
              <a:t>th</a:t>
            </a:r>
            <a:r>
              <a:rPr lang="en-US" b="0" dirty="0"/>
              <a:t>  2020</a:t>
            </a:r>
          </a:p>
          <a:p>
            <a:endParaRPr lang="en-US" dirty="0"/>
          </a:p>
          <a:p>
            <a:r>
              <a:rPr lang="en-US" dirty="0"/>
              <a:t>Motion (</a:t>
            </a:r>
            <a:r>
              <a:rPr lang="en-US" b="0" dirty="0"/>
              <a:t>202007-01):</a:t>
            </a:r>
          </a:p>
          <a:p>
            <a:pPr marL="0" indent="0"/>
            <a:r>
              <a:rPr lang="en-US" b="0" dirty="0"/>
              <a:t>Move to approve document 11-20/1043r0 as TGaz meeting minutes for the May through July 2020 telecons. </a:t>
            </a:r>
          </a:p>
          <a:p>
            <a:r>
              <a:rPr lang="en-US" b="0" dirty="0"/>
              <a:t>Moved by: Assaf Kasher</a:t>
            </a:r>
          </a:p>
          <a:p>
            <a:r>
              <a:rPr lang="en-US" b="0" dirty="0"/>
              <a:t>Seconded by:</a:t>
            </a:r>
          </a:p>
          <a:p>
            <a:r>
              <a:rPr lang="en-US" b="0" dirty="0"/>
              <a:t>Results (Y/N/A):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D5D2435-53BA-41CA-A7C7-10C29867C22E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24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98BFDA-E833-4189-AB09-31C4CC2C23AD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Jonathan Segev, Intel corporation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0222E050-F596-4377-B076-A155B55DAE26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June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1502925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53B8ED-698C-40B8-9DED-890345EAC4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Comment resolutions from Telecons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93A183-EBC3-4ED4-9CAC-3AD5A0D2B2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1" y="1751015"/>
            <a:ext cx="10361084" cy="4343400"/>
          </a:xfrm>
        </p:spPr>
        <p:txBody>
          <a:bodyPr/>
          <a:lstStyle/>
          <a:p>
            <a:pPr marL="0" indent="0"/>
            <a:r>
              <a:rPr lang="en-US" sz="1800" b="0" dirty="0"/>
              <a:t>Submission 11-20-0800 Resolutions to a few LB249 Comments (Part-5) (Ganesh Venkatesan)</a:t>
            </a:r>
          </a:p>
          <a:p>
            <a:pPr marL="0" indent="0"/>
            <a:endParaRPr lang="en-US" sz="1800" dirty="0"/>
          </a:p>
          <a:p>
            <a:pPr marL="0" indent="0"/>
            <a:r>
              <a:rPr lang="en-US" sz="2000" dirty="0"/>
              <a:t>Motion </a:t>
            </a:r>
            <a:r>
              <a:rPr lang="en-US" sz="2000" b="0" dirty="0"/>
              <a:t>(202007-02):</a:t>
            </a:r>
            <a:endParaRPr lang="en-US" sz="2000" dirty="0"/>
          </a:p>
          <a:p>
            <a:pPr marL="0" indent="0"/>
            <a:r>
              <a:rPr lang="en-US" sz="2000" b="0" dirty="0"/>
              <a:t>Move to adopt the resolutions depicted by document 11-20-0800r1 for CIDs 3232 and 3440</a:t>
            </a:r>
            <a:r>
              <a:rPr lang="en-GB" sz="2000" b="0" dirty="0"/>
              <a:t>, </a:t>
            </a:r>
            <a:r>
              <a:rPr lang="en-US" sz="2000" b="0" dirty="0"/>
              <a:t>instruct the technical editor to incorporate it in the P802.11az draft and grant the editor editorial license. </a:t>
            </a:r>
          </a:p>
          <a:p>
            <a:pPr marL="0" indent="0"/>
            <a:endParaRPr lang="en-US" sz="2000" b="0" dirty="0"/>
          </a:p>
          <a:p>
            <a:pPr marL="0" indent="0"/>
            <a:r>
              <a:rPr lang="en-US" sz="2000" b="0" dirty="0"/>
              <a:t>Moved:</a:t>
            </a:r>
            <a:endParaRPr lang="en-US" sz="2000" b="0" dirty="0">
              <a:solidFill>
                <a:schemeClr val="bg2">
                  <a:lumMod val="20000"/>
                  <a:lumOff val="80000"/>
                </a:schemeClr>
              </a:solidFill>
            </a:endParaRPr>
          </a:p>
          <a:p>
            <a:pPr marL="0" indent="0"/>
            <a:r>
              <a:rPr lang="en-US" sz="2000" b="0" dirty="0"/>
              <a:t>Second:</a:t>
            </a:r>
          </a:p>
          <a:p>
            <a:pPr marL="0" indent="0"/>
            <a:r>
              <a:rPr lang="en-US" sz="2000" b="0" dirty="0"/>
              <a:t>Results (Y/N/A):</a:t>
            </a:r>
          </a:p>
          <a:p>
            <a:pPr marL="0" indent="0"/>
            <a:endParaRPr lang="en-US" sz="2000" b="0" dirty="0"/>
          </a:p>
          <a:p>
            <a:pPr marL="0" indent="0"/>
            <a:r>
              <a:rPr lang="en-US" sz="1600" b="0" dirty="0"/>
              <a:t>Results from the July 1</a:t>
            </a:r>
            <a:r>
              <a:rPr lang="en-US" sz="1600" b="0" baseline="30000" dirty="0"/>
              <a:t>st</a:t>
            </a:r>
            <a:r>
              <a:rPr lang="en-US" sz="1600" b="0" dirty="0"/>
              <a:t>   (Y/N/A): 12/1/3</a:t>
            </a:r>
          </a:p>
          <a:p>
            <a:pPr marL="0" indent="0"/>
            <a:endParaRPr lang="en-US" sz="2000" b="0" dirty="0"/>
          </a:p>
          <a:p>
            <a:pPr marL="0" indent="0"/>
            <a:endParaRPr lang="en-US" sz="2000" b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678E65-44D9-41A6-8306-2331B5AB08D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25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CA6DA2-5061-408F-8558-9100A914CE09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Jonathan Segev, Intel corporation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810896F7-FECF-440C-9AA3-2DB7F51EBFE4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June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3068972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53B8ED-698C-40B8-9DED-890345EAC4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Text Changes from Telecons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93A183-EBC3-4ED4-9CAC-3AD5A0D2B2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1" y="1751015"/>
            <a:ext cx="10361084" cy="4343400"/>
          </a:xfrm>
        </p:spPr>
        <p:txBody>
          <a:bodyPr/>
          <a:lstStyle/>
          <a:p>
            <a:pPr marL="0" indent="0"/>
            <a:r>
              <a:rPr lang="en-US" sz="1800" b="0" dirty="0"/>
              <a:t>Submission 11-20-0889r3 protected-</a:t>
            </a:r>
            <a:r>
              <a:rPr lang="en-US" sz="1800" b="0" dirty="0" err="1"/>
              <a:t>lmr</a:t>
            </a:r>
            <a:r>
              <a:rPr lang="en-US" sz="1800" b="0" dirty="0"/>
              <a:t>-replay-counter (Nehru Bhandaru)</a:t>
            </a:r>
          </a:p>
          <a:p>
            <a:pPr marL="0" indent="0"/>
            <a:endParaRPr lang="en-US" sz="1800" dirty="0"/>
          </a:p>
          <a:p>
            <a:pPr marL="0" indent="0"/>
            <a:r>
              <a:rPr lang="en-US" sz="2000" dirty="0"/>
              <a:t>Motion </a:t>
            </a:r>
            <a:r>
              <a:rPr lang="en-US" sz="2000" b="0" dirty="0"/>
              <a:t>(202007-03):</a:t>
            </a:r>
            <a:endParaRPr lang="en-US" sz="2000" dirty="0">
              <a:solidFill>
                <a:schemeClr val="tx1"/>
              </a:solidFill>
            </a:endParaRPr>
          </a:p>
          <a:p>
            <a:pPr marL="0" indent="0"/>
            <a:r>
              <a:rPr lang="en-US" sz="2000" b="0" dirty="0">
                <a:solidFill>
                  <a:schemeClr val="tx1"/>
                </a:solidFill>
              </a:rPr>
              <a:t>Move to adopt document 11-20-0889r3 into the 802.11az draft</a:t>
            </a:r>
            <a:r>
              <a:rPr lang="en-GB" sz="2000" b="0" dirty="0">
                <a:solidFill>
                  <a:schemeClr val="tx1"/>
                </a:solidFill>
              </a:rPr>
              <a:t>, </a:t>
            </a:r>
            <a:r>
              <a:rPr lang="en-US" sz="2000" b="0" dirty="0">
                <a:solidFill>
                  <a:schemeClr val="tx1"/>
                </a:solidFill>
              </a:rPr>
              <a:t>instruct the technical editor to incorporate it in the P802.11az draft amendment text and empower the editor to perform editorial changes. </a:t>
            </a:r>
          </a:p>
          <a:p>
            <a:pPr marL="0" indent="0"/>
            <a:endParaRPr lang="en-US" sz="2000" b="0" dirty="0"/>
          </a:p>
          <a:p>
            <a:pPr marL="0" indent="0"/>
            <a:r>
              <a:rPr lang="en-US" sz="2000" b="0" dirty="0"/>
              <a:t>Moved:</a:t>
            </a:r>
            <a:endParaRPr lang="en-US" sz="2000" b="0" dirty="0">
              <a:solidFill>
                <a:schemeClr val="bg2">
                  <a:lumMod val="20000"/>
                  <a:lumOff val="80000"/>
                </a:schemeClr>
              </a:solidFill>
            </a:endParaRPr>
          </a:p>
          <a:p>
            <a:pPr marL="0" indent="0"/>
            <a:r>
              <a:rPr lang="en-US" sz="2000" b="0" dirty="0"/>
              <a:t>Second:</a:t>
            </a:r>
          </a:p>
          <a:p>
            <a:pPr marL="0" indent="0"/>
            <a:r>
              <a:rPr lang="en-US" sz="2000" b="0" dirty="0"/>
              <a:t>Results (Y/N/A):</a:t>
            </a:r>
          </a:p>
          <a:p>
            <a:pPr marL="0" indent="0"/>
            <a:endParaRPr lang="en-US" sz="2000" b="0" dirty="0"/>
          </a:p>
          <a:p>
            <a:pPr marL="0" indent="0"/>
            <a:r>
              <a:rPr lang="en-US" sz="1600" b="0" dirty="0"/>
              <a:t>Results from the June 17</a:t>
            </a:r>
            <a:r>
              <a:rPr lang="en-US" sz="1600" b="0" baseline="30000" dirty="0"/>
              <a:t>th</a:t>
            </a:r>
            <a:r>
              <a:rPr lang="en-US" sz="1600" b="0" dirty="0"/>
              <a:t>  (Y/N/A): 15/0/3</a:t>
            </a:r>
          </a:p>
          <a:p>
            <a:pPr marL="0" indent="0"/>
            <a:endParaRPr lang="en-US" sz="2000" b="0" dirty="0"/>
          </a:p>
          <a:p>
            <a:pPr marL="0" indent="0"/>
            <a:endParaRPr lang="en-US" sz="2000" b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678E65-44D9-41A6-8306-2331B5AB08D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26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CA6DA2-5061-408F-8558-9100A914CE09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Jonathan Segev, Intel corporation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810896F7-FECF-440C-9AA3-2DB7F51EBFE4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June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5386993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53B8ED-698C-40B8-9DED-890345EAC4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Comment Resolution from July plenary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93A183-EBC3-4ED4-9CAC-3AD5A0D2B2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1" y="1751015"/>
            <a:ext cx="10361084" cy="4343400"/>
          </a:xfrm>
        </p:spPr>
        <p:txBody>
          <a:bodyPr/>
          <a:lstStyle/>
          <a:p>
            <a:pPr marL="0" indent="0"/>
            <a:r>
              <a:rPr lang="en-US" sz="1800" b="0" dirty="0"/>
              <a:t>Submission 11-20-0698 LB249-CID3940-resolution (Solomon Trainin)</a:t>
            </a:r>
          </a:p>
          <a:p>
            <a:pPr marL="0" indent="0"/>
            <a:endParaRPr lang="en-US" sz="1800" dirty="0"/>
          </a:p>
          <a:p>
            <a:pPr marL="0" indent="0"/>
            <a:r>
              <a:rPr lang="en-US" sz="2000" dirty="0"/>
              <a:t>Motion </a:t>
            </a:r>
            <a:r>
              <a:rPr lang="en-US" sz="2000" b="0" dirty="0"/>
              <a:t>(202007-04):</a:t>
            </a:r>
            <a:endParaRPr lang="en-US" sz="2000" dirty="0"/>
          </a:p>
          <a:p>
            <a:pPr marL="0" indent="0"/>
            <a:r>
              <a:rPr lang="en-US" sz="2000" b="0" dirty="0"/>
              <a:t>Move to adopt the resolutions depicted by document 11-20-0698r2 for CIDs 3232 and 3440 </a:t>
            </a:r>
            <a:r>
              <a:rPr lang="en-GB" sz="2000" b="0" dirty="0"/>
              <a:t>, </a:t>
            </a:r>
            <a:r>
              <a:rPr lang="en-US" sz="2000" b="0" dirty="0"/>
              <a:t>instruct the technical editor to incorporate it in the P802.11az draft and grant the editor editorial license. </a:t>
            </a:r>
          </a:p>
          <a:p>
            <a:pPr marL="0" indent="0"/>
            <a:endParaRPr lang="en-US" sz="2000" b="0" dirty="0"/>
          </a:p>
          <a:p>
            <a:pPr marL="0" indent="0"/>
            <a:r>
              <a:rPr lang="en-US" sz="2000" b="0" dirty="0"/>
              <a:t>Moved: </a:t>
            </a:r>
          </a:p>
          <a:p>
            <a:pPr marL="0" indent="0"/>
            <a:r>
              <a:rPr lang="en-US" sz="2000" b="0" dirty="0"/>
              <a:t>Second:</a:t>
            </a:r>
          </a:p>
          <a:p>
            <a:pPr marL="0" indent="0"/>
            <a:r>
              <a:rPr lang="en-US" sz="2000" b="0" dirty="0"/>
              <a:t>Results (Y/N/A):</a:t>
            </a:r>
          </a:p>
          <a:p>
            <a:pPr marL="0" indent="0"/>
            <a:endParaRPr lang="en-US" sz="2000" b="0" dirty="0"/>
          </a:p>
          <a:p>
            <a:pPr marL="0" indent="0"/>
            <a:r>
              <a:rPr lang="en-US" sz="1600" b="0" dirty="0"/>
              <a:t>Results from the July 15</a:t>
            </a:r>
            <a:r>
              <a:rPr lang="en-US" sz="1600" b="0" baseline="30000" dirty="0"/>
              <a:t>th</a:t>
            </a:r>
            <a:r>
              <a:rPr lang="en-US" sz="1600" b="0" dirty="0"/>
              <a:t>  (Y/N/A): 21/1/25</a:t>
            </a:r>
          </a:p>
          <a:p>
            <a:pPr marL="0" indent="0"/>
            <a:endParaRPr lang="en-US" sz="2000" b="0" dirty="0"/>
          </a:p>
          <a:p>
            <a:pPr marL="0" indent="0"/>
            <a:endParaRPr lang="en-US" sz="2000" b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678E65-44D9-41A6-8306-2331B5AB08D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27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CA6DA2-5061-408F-8558-9100A914CE09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Jonathan Segev, Intel corporation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810896F7-FECF-440C-9AA3-2DB7F51EBFE4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June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5281039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16E20F-0EC1-4567-827B-6FF1AF8836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CFF188-344A-49C7-B5D2-FFF5818B34E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en-US" sz="6000" dirty="0"/>
          </a:p>
          <a:p>
            <a:pPr algn="ctr"/>
            <a:r>
              <a:rPr lang="en-US" sz="6000" dirty="0"/>
              <a:t>Backup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B09FABB-BEAE-4254-B6E2-8207EED38AF4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28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9FBC5A-8A9C-4AB5-B0FC-96D028943F0A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Jonathan Segev, Intel corporation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BD777B9-FCDA-4CC0-91E1-6D7B4CACBD26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June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0739494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/>
              <a:t>References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531D307C-65C7-4BB3-B44A-1501D36803F7}" type="slidenum">
              <a:rPr lang="en-GB"/>
              <a:pPr/>
              <a:t>29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Jonathan Segev, Intel corporation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June 2020</a:t>
            </a:r>
            <a:endParaRPr lang="en-GB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387392-937F-4037-A824-65006EC5E7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b="0" dirty="0"/>
              <a:t>Approval of previous meeting minutes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E13A79-E876-4AAF-94EC-5E579D29B58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b="0" dirty="0"/>
              <a:t>Document 11-20/140 “Meeting Minutes January 2020 session” posted to Mentor January 13</a:t>
            </a:r>
            <a:r>
              <a:rPr lang="en-US" b="0" baseline="30000" dirty="0"/>
              <a:t>th</a:t>
            </a:r>
            <a:r>
              <a:rPr lang="en-US" b="0" dirty="0"/>
              <a:t>  2020</a:t>
            </a:r>
          </a:p>
          <a:p>
            <a:endParaRPr lang="en-US" dirty="0"/>
          </a:p>
          <a:p>
            <a:r>
              <a:rPr lang="en-US" dirty="0"/>
              <a:t>Motion (</a:t>
            </a:r>
            <a:r>
              <a:rPr lang="en-US" b="0" dirty="0"/>
              <a:t>202005-01):</a:t>
            </a:r>
          </a:p>
          <a:p>
            <a:pPr marL="0" indent="0"/>
            <a:r>
              <a:rPr lang="en-US" b="0" dirty="0"/>
              <a:t>Move to approve document 11-20/140r0 as </a:t>
            </a:r>
            <a:r>
              <a:rPr lang="en-US" b="0" dirty="0" err="1"/>
              <a:t>TGaz</a:t>
            </a:r>
            <a:r>
              <a:rPr lang="en-US" b="0" dirty="0"/>
              <a:t> meeting minutes for the Jan. 2020 meeting. </a:t>
            </a:r>
          </a:p>
          <a:p>
            <a:r>
              <a:rPr lang="en-US" b="0" dirty="0"/>
              <a:t>Moved by: Assaf Kasher</a:t>
            </a:r>
          </a:p>
          <a:p>
            <a:r>
              <a:rPr lang="en-US" b="0" dirty="0"/>
              <a:t>Seconded by: Ganesh Venkatesan</a:t>
            </a:r>
          </a:p>
          <a:p>
            <a:r>
              <a:rPr lang="en-US" b="0" dirty="0"/>
              <a:t>Results (Y/N/A): unanimous consent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E16C39F-3106-47D7-9BBC-2EEE9E69007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61F111-4386-426B-B21A-99C55EF853F8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Jonathan Segev, Intel corporation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15ADC833-3CDC-44B4-A29F-46836FDE8E60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June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6441436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22120B-196D-4955-990F-1674C2EFF9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0A2C3E-E7ED-480D-9245-2494EBE5EE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B94B5AB-4CA3-4350-A70F-7DAC056A5883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30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421DE9-A360-4575-9974-E2EB2388963D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Jonathan Segev, Intel corporation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A8E89D0E-E64C-4B93-83E1-2F33168E3F2D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June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400317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B27E95-98CB-4807-9888-907659D0C3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b="0" dirty="0"/>
              <a:t>Approval of previous meeting minutes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822C72-A60C-4550-B9D3-34EC133774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b="0" dirty="0"/>
              <a:t>Document 11-20/249 “</a:t>
            </a:r>
            <a:r>
              <a:rPr lang="en-US" b="0" dirty="0" err="1"/>
              <a:t>TGaz</a:t>
            </a:r>
            <a:r>
              <a:rPr lang="en-US" b="0" dirty="0"/>
              <a:t> telecon minutes January 8</a:t>
            </a:r>
            <a:r>
              <a:rPr lang="en-US" b="0" baseline="30000" dirty="0"/>
              <a:t>th</a:t>
            </a:r>
            <a:r>
              <a:rPr lang="en-US" b="0" dirty="0"/>
              <a:t> 2020” posted to Mentor January 29</a:t>
            </a:r>
            <a:r>
              <a:rPr lang="en-US" b="0" baseline="30000" dirty="0"/>
              <a:t>th</a:t>
            </a:r>
            <a:r>
              <a:rPr lang="en-US" b="0" dirty="0"/>
              <a:t> 2020.</a:t>
            </a:r>
          </a:p>
          <a:p>
            <a:endParaRPr lang="en-US" dirty="0"/>
          </a:p>
          <a:p>
            <a:r>
              <a:rPr lang="en-US" dirty="0"/>
              <a:t>Motion (</a:t>
            </a:r>
            <a:r>
              <a:rPr lang="en-US" b="0" dirty="0"/>
              <a:t>202005-02):</a:t>
            </a:r>
          </a:p>
          <a:p>
            <a:pPr marL="0" indent="0"/>
            <a:r>
              <a:rPr lang="en-US" b="0" dirty="0"/>
              <a:t>Move to approve document 11-20/249r0 as </a:t>
            </a:r>
            <a:r>
              <a:rPr lang="en-US" b="0" dirty="0" err="1"/>
              <a:t>TGaz</a:t>
            </a:r>
            <a:r>
              <a:rPr lang="en-US" b="0" dirty="0"/>
              <a:t> meeting minutes for the Jan. 8</a:t>
            </a:r>
            <a:r>
              <a:rPr lang="en-US" b="0" baseline="30000" dirty="0"/>
              <a:t>th</a:t>
            </a:r>
            <a:r>
              <a:rPr lang="en-US" b="0" dirty="0"/>
              <a:t> 2020 telecon. </a:t>
            </a:r>
          </a:p>
          <a:p>
            <a:r>
              <a:rPr lang="en-US" b="0" dirty="0"/>
              <a:t>Moved by: Assaf Kasher</a:t>
            </a:r>
          </a:p>
          <a:p>
            <a:r>
              <a:rPr lang="en-US" b="0" dirty="0"/>
              <a:t>Seconded by: Ganesh Venkatesan</a:t>
            </a:r>
          </a:p>
          <a:p>
            <a:r>
              <a:rPr lang="en-US" b="0" dirty="0"/>
              <a:t>Results (Y/N/A): Unanimous consent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FC66B00-1056-4BDC-A19A-07716CA173D3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0C5A38-A33A-432C-AA5A-52810CC6D32F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Jonathan Segev, Intel corporation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4F8C1237-005E-4C22-923F-25C9690D5B2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June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658801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2ACBA8-D6FF-48BF-BA44-F2AB4BD93B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b="0" dirty="0"/>
              <a:t>Approval of previous meeting minutes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9572E8-C28E-4B3B-A22C-F0DAE62AE25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2000" b="0" dirty="0"/>
              <a:t>Document 11-20/251 “</a:t>
            </a:r>
            <a:r>
              <a:rPr lang="en-US" sz="2000" b="0" dirty="0" err="1"/>
              <a:t>TGaz</a:t>
            </a:r>
            <a:r>
              <a:rPr lang="en-US" sz="2000" b="0" dirty="0"/>
              <a:t> telecon minutes January-February 2020” posted to Mentor Mar. 25</a:t>
            </a:r>
            <a:r>
              <a:rPr lang="en-US" sz="2000" b="0" baseline="30000" dirty="0"/>
              <a:t>th</a:t>
            </a:r>
            <a:r>
              <a:rPr lang="en-US" sz="2000" b="0" dirty="0"/>
              <a:t> 2020.</a:t>
            </a:r>
          </a:p>
          <a:p>
            <a:endParaRPr lang="en-US" sz="2000" dirty="0"/>
          </a:p>
          <a:p>
            <a:r>
              <a:rPr lang="en-US" sz="2000" dirty="0"/>
              <a:t>Motion </a:t>
            </a:r>
            <a:r>
              <a:rPr lang="en-US" sz="2000" b="0" dirty="0"/>
              <a:t>(202005-03):</a:t>
            </a:r>
          </a:p>
          <a:p>
            <a:pPr marL="0" indent="0"/>
            <a:r>
              <a:rPr lang="en-US" sz="2000" b="0" dirty="0"/>
              <a:t>Move to approve document 11-20/251r0 as </a:t>
            </a:r>
            <a:r>
              <a:rPr lang="en-US" sz="2000" b="0" dirty="0" err="1"/>
              <a:t>TGaz</a:t>
            </a:r>
            <a:r>
              <a:rPr lang="en-US" sz="2000" b="0" dirty="0"/>
              <a:t> meeting minutes for the Jan. 29</a:t>
            </a:r>
            <a:r>
              <a:rPr lang="en-US" sz="2000" b="0" baseline="30000" dirty="0"/>
              <a:t>th</a:t>
            </a:r>
            <a:r>
              <a:rPr lang="en-US" sz="2000" b="0" dirty="0"/>
              <a:t>, Feb. 5</a:t>
            </a:r>
            <a:r>
              <a:rPr lang="en-US" sz="2000" b="0" baseline="30000" dirty="0"/>
              <a:t>th</a:t>
            </a:r>
            <a:r>
              <a:rPr lang="en-US" sz="2000" b="0" dirty="0"/>
              <a:t> , Feb. 12</a:t>
            </a:r>
            <a:r>
              <a:rPr lang="en-US" sz="2000" b="0" baseline="30000" dirty="0"/>
              <a:t>th</a:t>
            </a:r>
            <a:r>
              <a:rPr lang="en-US" sz="2000" b="0" dirty="0"/>
              <a:t> and Mar. 4 2020 telecons. </a:t>
            </a:r>
          </a:p>
          <a:p>
            <a:r>
              <a:rPr lang="en-US" sz="2000" b="0" dirty="0"/>
              <a:t>Moved by: Assaf Kasher</a:t>
            </a:r>
          </a:p>
          <a:p>
            <a:r>
              <a:rPr lang="en-US" sz="2000" b="0" dirty="0"/>
              <a:t>Seconded by: Jerome Henry</a:t>
            </a:r>
          </a:p>
          <a:p>
            <a:r>
              <a:rPr lang="en-US" sz="2000" b="0" dirty="0"/>
              <a:t>Results (Y/N/A): unanimous consent</a:t>
            </a:r>
          </a:p>
          <a:p>
            <a:endParaRPr lang="en-US" sz="2000" dirty="0"/>
          </a:p>
          <a:p>
            <a:endParaRPr lang="en-US" sz="2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4FF0CC-2B00-4EF2-BD29-8AB8A5BA4939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9222F1-417C-4822-ACD8-1C4722B844C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Jonathan Segev, Intel corporation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12BCD626-528A-4843-9DDB-317EEA7773A3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June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829288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C65E10-3B51-4AAC-9F68-1B5615FF48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b="0" dirty="0"/>
              <a:t>Approval of previous meeting minutes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7F6F12-81A5-4BAF-96D4-0C76ED8A00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2000" b="0" dirty="0"/>
              <a:t>Document 11-20/419 “Ad Hoc Meeting Minutes Mar 2020 Session” posted to Mentor Apr. 10</a:t>
            </a:r>
            <a:r>
              <a:rPr lang="en-US" sz="2000" b="0" baseline="30000" dirty="0"/>
              <a:t>th</a:t>
            </a:r>
            <a:r>
              <a:rPr lang="en-US" sz="2000" b="0" dirty="0"/>
              <a:t> 2020.</a:t>
            </a:r>
          </a:p>
          <a:p>
            <a:endParaRPr lang="en-US" sz="2000" dirty="0"/>
          </a:p>
          <a:p>
            <a:r>
              <a:rPr lang="en-US" sz="2000" dirty="0"/>
              <a:t>Motion </a:t>
            </a:r>
            <a:r>
              <a:rPr lang="en-US" sz="2000" b="0" dirty="0"/>
              <a:t>(202005-04):</a:t>
            </a:r>
          </a:p>
          <a:p>
            <a:pPr marL="0" indent="0"/>
            <a:r>
              <a:rPr lang="en-US" sz="2000" b="0" dirty="0"/>
              <a:t>Move to approve document 11-20/419r1 as </a:t>
            </a:r>
            <a:r>
              <a:rPr lang="en-US" sz="2000" b="0" dirty="0" err="1"/>
              <a:t>TGaz</a:t>
            </a:r>
            <a:r>
              <a:rPr lang="en-US" sz="2000" b="0" dirty="0"/>
              <a:t> meeting minutes for the Mar. Ad-hoc meeting.</a:t>
            </a:r>
          </a:p>
          <a:p>
            <a:pPr marL="0" indent="0"/>
            <a:r>
              <a:rPr lang="en-US" sz="2000" b="0" dirty="0"/>
              <a:t>Moved by: Roy Want</a:t>
            </a:r>
          </a:p>
          <a:p>
            <a:r>
              <a:rPr lang="en-US" sz="2000" b="0" dirty="0"/>
              <a:t>Seconded by: Christian Berger</a:t>
            </a:r>
          </a:p>
          <a:p>
            <a:r>
              <a:rPr lang="en-US" sz="2000" b="0" dirty="0"/>
              <a:t>Results (Y/N/A): 9/2/3</a:t>
            </a:r>
          </a:p>
          <a:p>
            <a:r>
              <a:rPr lang="en-US" sz="2000" b="0" dirty="0"/>
              <a:t>Motion passes</a:t>
            </a:r>
          </a:p>
          <a:p>
            <a:endParaRPr lang="en-US" sz="2000" dirty="0"/>
          </a:p>
          <a:p>
            <a:endParaRPr lang="en-US" sz="2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567AE59-7F9C-49B0-BA63-25CF13DEB58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CC1EBB-3E0B-4855-897D-0C94D7970252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Jonathan Segev, Intel corporation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F09E567C-A963-4863-AE6F-8BF4D9F5103D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June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252560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A70499-8A3A-444C-84C9-7FF0FC896D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b="0" dirty="0"/>
              <a:t>Approval of previous meeting minutes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A79EA1-B30D-4D94-B879-2774C543C6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2000" b="0" dirty="0"/>
              <a:t>Document 11-20/592 “Telecom Meeting Minutes Apr 2020” posted to Mentor Apr. 10</a:t>
            </a:r>
            <a:r>
              <a:rPr lang="en-US" sz="2000" b="0" baseline="30000" dirty="0"/>
              <a:t>th</a:t>
            </a:r>
            <a:r>
              <a:rPr lang="en-US" sz="2000" b="0" dirty="0"/>
              <a:t> 2020.</a:t>
            </a:r>
          </a:p>
          <a:p>
            <a:endParaRPr lang="en-US" sz="2000" dirty="0"/>
          </a:p>
          <a:p>
            <a:r>
              <a:rPr lang="en-US" sz="2000" dirty="0"/>
              <a:t>Motion </a:t>
            </a:r>
            <a:r>
              <a:rPr lang="en-US" sz="2000" b="0" dirty="0"/>
              <a:t>(202005-05):</a:t>
            </a:r>
          </a:p>
          <a:p>
            <a:pPr marL="0" indent="0"/>
            <a:r>
              <a:rPr lang="en-US" sz="2000" b="0" dirty="0"/>
              <a:t>Move to approve document 11-20/592r0 as </a:t>
            </a:r>
            <a:r>
              <a:rPr lang="en-US" sz="2000" b="0" dirty="0" err="1"/>
              <a:t>TGaz</a:t>
            </a:r>
            <a:r>
              <a:rPr lang="en-US" sz="2000" b="0" dirty="0"/>
              <a:t> meeting minutes for the Apr. 8</a:t>
            </a:r>
            <a:r>
              <a:rPr lang="en-US" sz="2000" b="0" baseline="30000" dirty="0"/>
              <a:t>th</a:t>
            </a:r>
            <a:r>
              <a:rPr lang="en-US" sz="2000" b="0" dirty="0"/>
              <a:t> telecon.</a:t>
            </a:r>
          </a:p>
          <a:p>
            <a:pPr marL="0" indent="0"/>
            <a:r>
              <a:rPr lang="en-US" sz="2000" b="0" dirty="0"/>
              <a:t>Moved by: Assaf Kasher</a:t>
            </a:r>
          </a:p>
          <a:p>
            <a:r>
              <a:rPr lang="en-US" sz="2000" b="0" dirty="0"/>
              <a:t>Seconded by: Qinghua Li</a:t>
            </a:r>
          </a:p>
          <a:p>
            <a:r>
              <a:rPr lang="en-US" sz="2000" b="0" dirty="0"/>
              <a:t>Results (Y/N/A): Unanimous consent</a:t>
            </a:r>
          </a:p>
          <a:p>
            <a:endParaRPr lang="en-US" sz="2000" dirty="0"/>
          </a:p>
          <a:p>
            <a:endParaRPr lang="en-US" sz="2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77A7E6A-B705-46F6-9556-7FFC80024873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ADCF7B-CAD9-458B-9D1D-93CBAA12B975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Jonathan Segev, Intel corporation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E70DE4F0-BB6E-4A89-ABF0-5D71502E4EC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June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953464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53B8ED-698C-40B8-9DED-890345EAC4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Comment Resolution from Ad Hoc and Telecon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93A183-EBC3-4ED4-9CAC-3AD5A0D2B2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1" y="1751015"/>
            <a:ext cx="10361084" cy="4343400"/>
          </a:xfrm>
        </p:spPr>
        <p:txBody>
          <a:bodyPr/>
          <a:lstStyle/>
          <a:p>
            <a:pPr marL="0" indent="0"/>
            <a:r>
              <a:rPr lang="en-US" sz="1800" dirty="0"/>
              <a:t>11-20-0159 </a:t>
            </a:r>
            <a:r>
              <a:rPr lang="en-US" sz="1800" dirty="0" err="1"/>
              <a:t>TGaz</a:t>
            </a:r>
            <a:r>
              <a:rPr lang="en-US" sz="1800" dirty="0"/>
              <a:t> LB249 CR for various comments without section numbers </a:t>
            </a:r>
          </a:p>
          <a:p>
            <a:pPr marL="0" indent="0"/>
            <a:endParaRPr lang="en-US" dirty="0"/>
          </a:p>
          <a:p>
            <a:pPr marL="0" indent="0"/>
            <a:r>
              <a:rPr lang="en-US" sz="2000" dirty="0"/>
              <a:t>Motion </a:t>
            </a:r>
            <a:r>
              <a:rPr lang="en-US" sz="2000" b="0" dirty="0"/>
              <a:t>(202005-06)</a:t>
            </a:r>
            <a:endParaRPr lang="en-US" sz="2000" dirty="0"/>
          </a:p>
          <a:p>
            <a:pPr marL="0" indent="0"/>
            <a:r>
              <a:rPr lang="en-US" sz="2000" b="0" dirty="0"/>
              <a:t>Move to adopt the resolutions depicted by document 11-20-0159r1 for CIDs 3862, 3878, 3892, 3854, 3489, 3511, 3533, 3535, 3566 and 3592</a:t>
            </a:r>
            <a:r>
              <a:rPr lang="en-GB" sz="2000" b="0" dirty="0"/>
              <a:t>, </a:t>
            </a:r>
            <a:r>
              <a:rPr lang="en-US" sz="2000" b="0" dirty="0"/>
              <a:t>instruct the technical editor to incorporate it in the P802.11az draft and grant the editor editorial license. </a:t>
            </a:r>
          </a:p>
          <a:p>
            <a:pPr marL="0" indent="0"/>
            <a:endParaRPr lang="en-US" sz="2000" b="0" dirty="0"/>
          </a:p>
          <a:p>
            <a:pPr marL="0" indent="0"/>
            <a:r>
              <a:rPr lang="en-US" sz="2000" b="0" dirty="0"/>
              <a:t>Moved: Assaf Kasher</a:t>
            </a:r>
          </a:p>
          <a:p>
            <a:pPr marL="0" indent="0"/>
            <a:r>
              <a:rPr lang="en-US" sz="2000" b="0" dirty="0"/>
              <a:t>Second: Roy Want </a:t>
            </a:r>
          </a:p>
          <a:p>
            <a:pPr marL="0" indent="0"/>
            <a:r>
              <a:rPr lang="en-US" sz="2000" b="0" dirty="0"/>
              <a:t>Results (Y/N/A): unanimous consent</a:t>
            </a:r>
          </a:p>
          <a:p>
            <a:pPr marL="0" indent="0"/>
            <a:endParaRPr lang="en-US" sz="2000" b="0" dirty="0"/>
          </a:p>
          <a:p>
            <a:pPr marL="0" indent="0"/>
            <a:r>
              <a:rPr lang="en-US" sz="1600" b="0" dirty="0"/>
              <a:t>Results from the Jan. 30 telecon (Y/N/A): 8/0/0</a:t>
            </a:r>
          </a:p>
          <a:p>
            <a:pPr marL="0" indent="0"/>
            <a:endParaRPr lang="en-US" sz="2000" b="0" dirty="0"/>
          </a:p>
          <a:p>
            <a:pPr marL="0" indent="0"/>
            <a:endParaRPr lang="en-US" sz="2000" b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678E65-44D9-41A6-8306-2331B5AB08D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8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CA6DA2-5061-408F-8558-9100A914CE09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Jonathan Segev, Intel corporation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810896F7-FECF-440C-9AA3-2DB7F51EBFE4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June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793738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53B8ED-698C-40B8-9DED-890345EAC4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Comment Resolution from Ad Hoc and Telecon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93A183-EBC3-4ED4-9CAC-3AD5A0D2B2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1" y="1751015"/>
            <a:ext cx="10361084" cy="4343400"/>
          </a:xfrm>
        </p:spPr>
        <p:txBody>
          <a:bodyPr/>
          <a:lstStyle/>
          <a:p>
            <a:pPr marL="0" indent="0"/>
            <a:r>
              <a:rPr lang="en-US" sz="1800" dirty="0"/>
              <a:t>11-20-0256 LB240 CR for Various Unassigned Comments Part2 </a:t>
            </a:r>
          </a:p>
          <a:p>
            <a:pPr marL="0" indent="0"/>
            <a:endParaRPr lang="en-US" dirty="0"/>
          </a:p>
          <a:p>
            <a:pPr marL="0" indent="0"/>
            <a:r>
              <a:rPr lang="en-US" sz="2000" dirty="0"/>
              <a:t>Motion </a:t>
            </a:r>
            <a:r>
              <a:rPr lang="en-US" sz="2000" b="0" dirty="0"/>
              <a:t>(202005-07)</a:t>
            </a:r>
            <a:endParaRPr lang="en-US" sz="2000" dirty="0"/>
          </a:p>
          <a:p>
            <a:pPr marL="0" indent="0"/>
            <a:r>
              <a:rPr lang="en-US" sz="2000" b="0" dirty="0"/>
              <a:t>Move to adopt the resolutions depicted by document 11-20-0256r1 for CIDs 3829, 3511, 3630, 3708, 3709 and 3716</a:t>
            </a:r>
            <a:r>
              <a:rPr lang="en-GB" sz="2000" b="0" dirty="0"/>
              <a:t>, </a:t>
            </a:r>
            <a:r>
              <a:rPr lang="en-US" sz="2000" b="0" dirty="0"/>
              <a:t>instruct the technical editor to incorporate it in the P802.11az draft and grant the editor editorial license. </a:t>
            </a:r>
          </a:p>
          <a:p>
            <a:pPr marL="0" indent="0"/>
            <a:endParaRPr lang="en-US" sz="2000" b="0" dirty="0"/>
          </a:p>
          <a:p>
            <a:pPr marL="0" indent="0"/>
            <a:r>
              <a:rPr lang="en-US" sz="2000" b="0" dirty="0"/>
              <a:t>Moved: Qinghua Li</a:t>
            </a:r>
          </a:p>
          <a:p>
            <a:pPr marL="0" indent="0"/>
            <a:r>
              <a:rPr lang="en-US" sz="2000" b="0" dirty="0"/>
              <a:t>Second: Assaf Kasher</a:t>
            </a:r>
          </a:p>
          <a:p>
            <a:pPr marL="0" indent="0"/>
            <a:r>
              <a:rPr lang="en-US" sz="2000" b="0" dirty="0"/>
              <a:t>Results (Y/N/A): unanimous consent</a:t>
            </a:r>
          </a:p>
          <a:p>
            <a:pPr marL="0" indent="0"/>
            <a:endParaRPr lang="en-US" sz="2000" b="0" dirty="0"/>
          </a:p>
          <a:p>
            <a:pPr marL="0" indent="0"/>
            <a:r>
              <a:rPr lang="en-US" sz="1600" b="0" dirty="0"/>
              <a:t>Results from the Feb. 5 telecon (Y/N/A): 9/0/0</a:t>
            </a:r>
          </a:p>
          <a:p>
            <a:pPr marL="0" indent="0"/>
            <a:endParaRPr lang="en-US" sz="2000" b="0" dirty="0"/>
          </a:p>
          <a:p>
            <a:pPr marL="0" indent="0"/>
            <a:endParaRPr lang="en-US" sz="2000" b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678E65-44D9-41A6-8306-2331B5AB08D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9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CA6DA2-5061-408F-8558-9100A914CE09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Jonathan Segev, Intel corporation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810896F7-FECF-440C-9AA3-2DB7F51EBFE4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June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804722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Times New Roman"/>
        <a:ea typeface="MS Gothic"/>
        <a:cs typeface=""/>
      </a:majorFont>
      <a:minorFont>
        <a:latin typeface="Times New Roman"/>
        <a:ea typeface="MS Gothic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802-11-Submission-16-9.potx" id="{5CD6ABF7-B8BD-443A-9DC0-E5B38AC683DA}" vid="{19A33F2F-E7B4-4D20-A394-337028C24156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802-11-Submission-16-9</Template>
  <TotalTime>43152</TotalTime>
  <Words>2443</Words>
  <Application>Microsoft Office PowerPoint</Application>
  <PresentationFormat>Widescreen</PresentationFormat>
  <Paragraphs>368</Paragraphs>
  <Slides>30</Slides>
  <Notes>3</Notes>
  <HiddenSlides>0</HiddenSlides>
  <MMClips>0</MMClips>
  <ScaleCrop>false</ScaleCrop>
  <HeadingPairs>
    <vt:vector size="8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3" baseType="lpstr">
      <vt:lpstr>Times New Roman</vt:lpstr>
      <vt:lpstr>Office Theme</vt:lpstr>
      <vt:lpstr>Document</vt:lpstr>
      <vt:lpstr>TGaz Plenary Meeting Motion compendium</vt:lpstr>
      <vt:lpstr>Abstract</vt:lpstr>
      <vt:lpstr>Approval of previous meeting minutes</vt:lpstr>
      <vt:lpstr>Approval of previous meeting minutes</vt:lpstr>
      <vt:lpstr>Approval of previous meeting minutes</vt:lpstr>
      <vt:lpstr>Approval of previous meeting minutes</vt:lpstr>
      <vt:lpstr>Approval of previous meeting minutes</vt:lpstr>
      <vt:lpstr>Comment Resolution from Ad Hoc and Telecon</vt:lpstr>
      <vt:lpstr>Comment Resolution from Ad Hoc and Telecon</vt:lpstr>
      <vt:lpstr>Comment Resolution from Ad Hoc and Telecon</vt:lpstr>
      <vt:lpstr>Comment Resolution from Ad Hoc and Telecon</vt:lpstr>
      <vt:lpstr>Comment Resolution from Ad Hoc and Telecon</vt:lpstr>
      <vt:lpstr>Comment Resolution from Ad Hoc and Telecon</vt:lpstr>
      <vt:lpstr>Comment Resolution from Ad Hoc and Telecon</vt:lpstr>
      <vt:lpstr>Comment Resolution from Ad Hoc and Telecon</vt:lpstr>
      <vt:lpstr>Comment Resolution from Ad Hoc and Telecon</vt:lpstr>
      <vt:lpstr>Comment Resolution from Ad Hoc and Telecon</vt:lpstr>
      <vt:lpstr>Comment Resolution from Ad Hoc and Telecon</vt:lpstr>
      <vt:lpstr>Comment Resolution from Ad Hoc and Telecon</vt:lpstr>
      <vt:lpstr>Comment Resolution from Ad Hoc and Telecon</vt:lpstr>
      <vt:lpstr>Comment Resolution from Ad Hoc and Telecon</vt:lpstr>
      <vt:lpstr>Comment Resolution from Ad Hoc and Telecon</vt:lpstr>
      <vt:lpstr>Comment Resolution from Ad Hoc and Telecon</vt:lpstr>
      <vt:lpstr>Approval of previous meeting minutes</vt:lpstr>
      <vt:lpstr>Comment resolutions from Telecons</vt:lpstr>
      <vt:lpstr>Text Changes from Telecons</vt:lpstr>
      <vt:lpstr>Comment Resolution from July plenary</vt:lpstr>
      <vt:lpstr>PowerPoint Presentation</vt:lpstr>
      <vt:lpstr>References</vt:lpstr>
      <vt:lpstr>PowerPoint Presentation</vt:lpstr>
    </vt:vector>
  </TitlesOfParts>
  <Company>Intel Corporation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[place presentation subject title text here]</dc:title>
  <dc:creator>Segev, Jonathan</dc:creator>
  <cp:keywords>CTPClassification=CTP_NT</cp:keywords>
  <cp:lastModifiedBy>Assaf Kasher-20200619</cp:lastModifiedBy>
  <cp:revision>328</cp:revision>
  <cp:lastPrinted>1601-01-01T00:00:00Z</cp:lastPrinted>
  <dcterms:created xsi:type="dcterms:W3CDTF">2018-08-06T10:28:59Z</dcterms:created>
  <dcterms:modified xsi:type="dcterms:W3CDTF">2020-07-19T09:34:21Z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itusGUID">
    <vt:lpwstr>cf71c1a4-8d00-41e3-9d47-7ecc3d185fa5</vt:lpwstr>
  </property>
  <property fmtid="{D5CDD505-2E9C-101B-9397-08002B2CF9AE}" pid="3" name="CTP_TimeStamp">
    <vt:lpwstr>2020-06-11 17:21:12Z</vt:lpwstr>
  </property>
  <property fmtid="{D5CDD505-2E9C-101B-9397-08002B2CF9AE}" pid="4" name="CTP_BU">
    <vt:lpwstr>NA</vt:lpwstr>
  </property>
  <property fmtid="{D5CDD505-2E9C-101B-9397-08002B2CF9AE}" pid="5" name="CTP_IDSID">
    <vt:lpwstr>NA</vt:lpwstr>
  </property>
  <property fmtid="{D5CDD505-2E9C-101B-9397-08002B2CF9AE}" pid="6" name="CTP_WWID">
    <vt:lpwstr>NA</vt:lpwstr>
  </property>
  <property fmtid="{D5CDD505-2E9C-101B-9397-08002B2CF9AE}" pid="7" name="CTPClassification">
    <vt:lpwstr>CTP_NT</vt:lpwstr>
  </property>
</Properties>
</file>