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4" r:id="rId16"/>
    <p:sldId id="275" r:id="rId17"/>
    <p:sldId id="276" r:id="rId18"/>
    <p:sldId id="272" r:id="rId19"/>
    <p:sldId id="273" r:id="rId20"/>
    <p:sldId id="270" r:id="rId21"/>
    <p:sldId id="269"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8" d="100"/>
          <a:sy n="128" d="100"/>
        </p:scale>
        <p:origin x="57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1143000" y="685800"/>
            <a:ext cx="4572000" cy="3429000"/>
          </a:xfrm>
          <a:prstGeom prst="rect">
            <a:avLst/>
          </a:prstGeom>
        </p:spPr>
        <p:txBody>
          <a:bodyPr/>
          <a:lstStyle/>
          <a:p>
            <a:endParaRPr/>
          </a:p>
        </p:txBody>
      </p:sp>
      <p:sp>
        <p:nvSpPr>
          <p:cNvPr id="98" name="Shape 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33450" latinLnBrk="0">
      <a:spcBef>
        <a:spcPts val="400"/>
      </a:spcBef>
      <a:defRPr sz="1200">
        <a:latin typeface="+mn-lt"/>
        <a:ea typeface="+mn-ea"/>
        <a:cs typeface="+mn-cs"/>
        <a:sym typeface="Times New Roman"/>
      </a:defRPr>
    </a:lvl1pPr>
    <a:lvl2pPr indent="228600" defTabSz="933450" latinLnBrk="0">
      <a:spcBef>
        <a:spcPts val="400"/>
      </a:spcBef>
      <a:defRPr sz="1200">
        <a:latin typeface="+mn-lt"/>
        <a:ea typeface="+mn-ea"/>
        <a:cs typeface="+mn-cs"/>
        <a:sym typeface="Times New Roman"/>
      </a:defRPr>
    </a:lvl2pPr>
    <a:lvl3pPr indent="457200" defTabSz="933450" latinLnBrk="0">
      <a:spcBef>
        <a:spcPts val="400"/>
      </a:spcBef>
      <a:defRPr sz="1200">
        <a:latin typeface="+mn-lt"/>
        <a:ea typeface="+mn-ea"/>
        <a:cs typeface="+mn-cs"/>
        <a:sym typeface="Times New Roman"/>
      </a:defRPr>
    </a:lvl3pPr>
    <a:lvl4pPr indent="685800" defTabSz="933450" latinLnBrk="0">
      <a:spcBef>
        <a:spcPts val="400"/>
      </a:spcBef>
      <a:defRPr sz="1200">
        <a:latin typeface="+mn-lt"/>
        <a:ea typeface="+mn-ea"/>
        <a:cs typeface="+mn-cs"/>
        <a:sym typeface="Times New Roman"/>
      </a:defRPr>
    </a:lvl4pPr>
    <a:lvl5pPr indent="914400" defTabSz="933450" latinLnBrk="0">
      <a:spcBef>
        <a:spcPts val="400"/>
      </a:spcBef>
      <a:defRPr sz="1200">
        <a:latin typeface="+mn-lt"/>
        <a:ea typeface="+mn-ea"/>
        <a:cs typeface="+mn-cs"/>
        <a:sym typeface="Times New Roman"/>
      </a:defRPr>
    </a:lvl5pPr>
    <a:lvl6pPr indent="1143000" defTabSz="933450" latinLnBrk="0">
      <a:spcBef>
        <a:spcPts val="400"/>
      </a:spcBef>
      <a:defRPr sz="1200">
        <a:latin typeface="+mn-lt"/>
        <a:ea typeface="+mn-ea"/>
        <a:cs typeface="+mn-cs"/>
        <a:sym typeface="Times New Roman"/>
      </a:defRPr>
    </a:lvl6pPr>
    <a:lvl7pPr indent="1371600" defTabSz="933450" latinLnBrk="0">
      <a:spcBef>
        <a:spcPts val="400"/>
      </a:spcBef>
      <a:defRPr sz="1200">
        <a:latin typeface="+mn-lt"/>
        <a:ea typeface="+mn-ea"/>
        <a:cs typeface="+mn-cs"/>
        <a:sym typeface="Times New Roman"/>
      </a:defRPr>
    </a:lvl7pPr>
    <a:lvl8pPr indent="1600200" defTabSz="933450" latinLnBrk="0">
      <a:spcBef>
        <a:spcPts val="400"/>
      </a:spcBef>
      <a:defRPr sz="1200">
        <a:latin typeface="+mn-lt"/>
        <a:ea typeface="+mn-ea"/>
        <a:cs typeface="+mn-cs"/>
        <a:sym typeface="Times New Roman"/>
      </a:defRPr>
    </a:lvl8pPr>
    <a:lvl9pPr indent="1828800" defTabSz="933450"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8"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9"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7" name="Title Text"/>
          <p:cNvSpPr txBox="1">
            <a:spLocks noGrp="1"/>
          </p:cNvSpPr>
          <p:nvPr>
            <p:ph type="title"/>
          </p:nvPr>
        </p:nvSpPr>
        <p:spPr>
          <a:prstGeom prst="rect">
            <a:avLst/>
          </a:prstGeom>
        </p:spPr>
        <p:txBody>
          <a:bodyPr/>
          <a:lstStyle/>
          <a:p>
            <a:r>
              <a:t>Title Text</a:t>
            </a:r>
          </a:p>
        </p:txBody>
      </p:sp>
      <p:sp>
        <p:nvSpPr>
          <p:cNvPr id="28" name="Body Level One…"/>
          <p:cNvSpPr txBox="1">
            <a:spLocks noGrp="1"/>
          </p:cNvSpPr>
          <p:nvPr>
            <p:ph type="body" idx="1"/>
          </p:nvPr>
        </p:nvSpPr>
        <p:spPr>
          <a:xfrm>
            <a:off x="685800" y="1981200"/>
            <a:ext cx="77724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6" name="Title Text"/>
          <p:cNvSpPr txBox="1">
            <a:spLocks noGrp="1"/>
          </p:cNvSpPr>
          <p:nvPr>
            <p:ph type="title"/>
          </p:nvPr>
        </p:nvSpPr>
        <p:spPr>
          <a:xfrm>
            <a:off x="722312" y="4406900"/>
            <a:ext cx="7772401" cy="1362075"/>
          </a:xfrm>
          <a:prstGeom prst="rect">
            <a:avLst/>
          </a:prstGeom>
        </p:spPr>
        <p:txBody>
          <a:bodyPr anchor="t"/>
          <a:lstStyle>
            <a:lvl1pPr algn="l">
              <a:defRPr sz="4000" cap="all"/>
            </a:lvl1pPr>
          </a:lstStyle>
          <a:p>
            <a:r>
              <a:t>Title Text</a:t>
            </a:r>
          </a:p>
        </p:txBody>
      </p:sp>
      <p:sp>
        <p:nvSpPr>
          <p:cNvPr id="37" name="Body Level One…"/>
          <p:cNvSpPr txBox="1">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5" name="Title Text"/>
          <p:cNvSpPr txBox="1">
            <a:spLocks noGrp="1"/>
          </p:cNvSpPr>
          <p:nvPr>
            <p:ph type="title"/>
          </p:nvPr>
        </p:nvSpPr>
        <p:spPr>
          <a:prstGeom prst="rect">
            <a:avLst/>
          </a:prstGeom>
        </p:spPr>
        <p:txBody>
          <a:bodyPr/>
          <a:lstStyle/>
          <a:p>
            <a:r>
              <a:t>Title Text</a:t>
            </a:r>
          </a:p>
        </p:txBody>
      </p:sp>
      <p:sp>
        <p:nvSpPr>
          <p:cNvPr id="46" name="Body Level One…"/>
          <p:cNvSpPr txBox="1">
            <a:spLocks noGrp="1"/>
          </p:cNvSpPr>
          <p:nvPr>
            <p:ph type="body" sz="half" idx="1"/>
          </p:nvPr>
        </p:nvSpPr>
        <p:spPr>
          <a:xfrm>
            <a:off x="685800" y="1981200"/>
            <a:ext cx="3810000" cy="4114800"/>
          </a:xfrm>
          <a:prstGeom prst="rect">
            <a:avLst/>
          </a:prstGeom>
        </p:spPr>
        <p:txBody>
          <a:bodyPr>
            <a:normAutofit/>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4"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5" name="Body Level One…"/>
          <p:cNvSpPr txBox="1">
            <a:spLocks noGrp="1"/>
          </p:cNvSpPr>
          <p:nvPr>
            <p:ph type="body" sz="quarter" idx="1"/>
          </p:nvPr>
        </p:nvSpPr>
        <p:spPr>
          <a:xfrm>
            <a:off x="457200" y="1535112"/>
            <a:ext cx="4040188" cy="639763"/>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56" name="Text Placeholder 4"/>
          <p:cNvSpPr>
            <a:spLocks noGrp="1"/>
          </p:cNvSpPr>
          <p:nvPr>
            <p:ph type="body" sz="quarter" idx="13"/>
          </p:nvPr>
        </p:nvSpPr>
        <p:spPr>
          <a:xfrm>
            <a:off x="4645025" y="1535112"/>
            <a:ext cx="4041775" cy="639763"/>
          </a:xfrm>
          <a:prstGeom prst="rect">
            <a:avLst/>
          </a:prstGeom>
        </p:spPr>
        <p:txBody>
          <a:bodyPr anchor="b">
            <a:normAutofit/>
          </a:bodyPr>
          <a:lstStyle/>
          <a:p>
            <a:pPr marL="0" indent="0">
              <a:buSzTx/>
              <a:buNone/>
            </a:pPr>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4"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9" name="Title Text"/>
          <p:cNvSpPr txBox="1">
            <a:spLocks noGrp="1"/>
          </p:cNvSpPr>
          <p:nvPr>
            <p:ph type="title"/>
          </p:nvPr>
        </p:nvSpPr>
        <p:spPr>
          <a:xfrm>
            <a:off x="457200" y="273050"/>
            <a:ext cx="3008314" cy="1162050"/>
          </a:xfrm>
          <a:prstGeom prst="rect">
            <a:avLst/>
          </a:prstGeom>
        </p:spPr>
        <p:txBody>
          <a:bodyPr anchor="b"/>
          <a:lstStyle>
            <a:lvl1pPr algn="l">
              <a:defRPr sz="2000"/>
            </a:lvl1pPr>
          </a:lstStyle>
          <a:p>
            <a:r>
              <a:t>Title Text</a:t>
            </a:r>
          </a:p>
        </p:txBody>
      </p:sp>
      <p:sp>
        <p:nvSpPr>
          <p:cNvPr id="80" name="Body Level One…"/>
          <p:cNvSpPr txBox="1">
            <a:spLocks noGrp="1"/>
          </p:cNvSpPr>
          <p:nvPr>
            <p:ph type="body" idx="1"/>
          </p:nvPr>
        </p:nvSpPr>
        <p:spPr>
          <a:xfrm>
            <a:off x="3575050" y="273050"/>
            <a:ext cx="5111750" cy="5853113"/>
          </a:xfrm>
          <a:prstGeom prst="rect">
            <a:avLst/>
          </a:prstGeom>
        </p:spPr>
        <p:txBody>
          <a:bodyPr>
            <a:normAutofit/>
          </a:bodyPr>
          <a:lstStyle>
            <a:lvl1pPr>
              <a:spcBef>
                <a:spcPts val="700"/>
              </a:spcBef>
              <a:defRPr sz="3200"/>
            </a:lvl1pPr>
            <a:lvl2pPr marL="783771" indent="-326571">
              <a:spcBef>
                <a:spcPts val="700"/>
              </a:spcBef>
              <a:defRPr sz="3200"/>
            </a:lvl2pPr>
            <a:lvl3pPr>
              <a:spcBef>
                <a:spcPts val="700"/>
              </a:spcBef>
              <a:defRPr sz="3200"/>
            </a:lvl3pPr>
            <a:lvl4pPr marL="1565910" indent="-365760">
              <a:spcBef>
                <a:spcPts val="700"/>
              </a:spcBef>
              <a:defRPr sz="3200"/>
            </a:lvl4pPr>
            <a:lvl5pPr marL="190881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1" name="Text Placeholder 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9" name="Title Text"/>
          <p:cNvSpPr txBox="1">
            <a:spLocks noGrp="1"/>
          </p:cNvSpPr>
          <p:nvPr>
            <p:ph type="title"/>
          </p:nvPr>
        </p:nvSpPr>
        <p:spPr>
          <a:xfrm>
            <a:off x="1792288" y="4800600"/>
            <a:ext cx="5486401" cy="566738"/>
          </a:xfrm>
          <a:prstGeom prst="rect">
            <a:avLst/>
          </a:prstGeom>
        </p:spPr>
        <p:txBody>
          <a:bodyPr anchor="b"/>
          <a:lstStyle>
            <a:lvl1pPr algn="l">
              <a:defRPr sz="2000"/>
            </a:lvl1pPr>
          </a:lstStyle>
          <a:p>
            <a:r>
              <a:t>Title Text</a:t>
            </a:r>
          </a:p>
        </p:txBody>
      </p:sp>
      <p:sp>
        <p:nvSpPr>
          <p:cNvPr id="90" name="Picture Placeholder 2"/>
          <p:cNvSpPr>
            <a:spLocks noGrp="1"/>
          </p:cNvSpPr>
          <p:nvPr>
            <p:ph type="pic" sz="half" idx="13"/>
          </p:nvPr>
        </p:nvSpPr>
        <p:spPr>
          <a:xfrm>
            <a:off x="1792288" y="612775"/>
            <a:ext cx="5486401" cy="4114800"/>
          </a:xfrm>
          <a:prstGeom prst="rect">
            <a:avLst/>
          </a:prstGeom>
        </p:spPr>
        <p:txBody>
          <a:bodyPr lIns="91439" tIns="45719" rIns="91439" bIns="45719"/>
          <a:lstStyle/>
          <a:p>
            <a:endParaRPr/>
          </a:p>
        </p:txBody>
      </p:sp>
      <p:sp>
        <p:nvSpPr>
          <p:cNvPr id="91" name="Body Level One…"/>
          <p:cNvSpPr txBox="1">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Rectangle 7"/>
          <p:cNvSpPr txBox="1"/>
          <p:nvPr/>
        </p:nvSpPr>
        <p:spPr>
          <a:xfrm>
            <a:off x="685800" y="332601"/>
            <a:ext cx="96821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0">
              <a:defRPr sz="1800" b="1"/>
            </a:pPr>
            <a:r>
              <a:rPr lang="en-US" dirty="0"/>
              <a:t>May</a:t>
            </a:r>
            <a:r>
              <a:rPr dirty="0"/>
              <a:t> 2020</a:t>
            </a:r>
          </a:p>
        </p:txBody>
      </p:sp>
      <p:sp>
        <p:nvSpPr>
          <p:cNvPr id="3" name="Line 8"/>
          <p:cNvSpPr/>
          <p:nvPr/>
        </p:nvSpPr>
        <p:spPr>
          <a:xfrm>
            <a:off x="685800" y="609600"/>
            <a:ext cx="7772401" cy="0"/>
          </a:xfrm>
          <a:prstGeom prst="line">
            <a:avLst/>
          </a:prstGeom>
          <a:ln w="12700">
            <a:solidFill>
              <a:srgbClr val="000000"/>
            </a:solidFill>
          </a:ln>
        </p:spPr>
        <p:txBody>
          <a:bodyPr lIns="45719" rIns="45719"/>
          <a:lstStyle/>
          <a:p>
            <a:endParaRPr/>
          </a:p>
        </p:txBody>
      </p:sp>
      <p:sp>
        <p:nvSpPr>
          <p:cNvPr id="4" name="Rectangle 9"/>
          <p:cNvSpPr txBox="1"/>
          <p:nvPr/>
        </p:nvSpPr>
        <p:spPr>
          <a:xfrm>
            <a:off x="685800" y="6475412"/>
            <a:ext cx="48664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p>
            <a:r>
              <a:t>Agenda</a:t>
            </a:r>
          </a:p>
        </p:txBody>
      </p:sp>
      <p:sp>
        <p:nvSpPr>
          <p:cNvPr id="5" name="Rectangle 7"/>
          <p:cNvSpPr txBox="1"/>
          <p:nvPr/>
        </p:nvSpPr>
        <p:spPr>
          <a:xfrm>
            <a:off x="5149725" y="332601"/>
            <a:ext cx="3295775"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457200" algn="r">
              <a:defRPr sz="1800" b="1"/>
            </a:pPr>
            <a:r>
              <a:rPr dirty="0"/>
              <a:t>doc.: IEEE 802.11-20/0</a:t>
            </a:r>
            <a:r>
              <a:rPr lang="en-US" dirty="0"/>
              <a:t>733r1</a:t>
            </a:r>
            <a:endParaRPr dirty="0"/>
          </a:p>
        </p:txBody>
      </p:sp>
      <p:sp>
        <p:nvSpPr>
          <p:cNvPr id="6" name="Line 10"/>
          <p:cNvSpPr/>
          <p:nvPr/>
        </p:nvSpPr>
        <p:spPr>
          <a:xfrm>
            <a:off x="685800" y="6477000"/>
            <a:ext cx="7848601" cy="0"/>
          </a:xfrm>
          <a:prstGeom prst="line">
            <a:avLst/>
          </a:prstGeom>
          <a:ln w="12700">
            <a:solidFill>
              <a:srgbClr val="000000"/>
            </a:solidFill>
          </a:ln>
        </p:spPr>
        <p:txBody>
          <a:bodyPr lIns="45719" rIns="45719"/>
          <a:lstStyle/>
          <a:p>
            <a:endParaRPr/>
          </a:p>
        </p:txBody>
      </p:sp>
      <p:sp>
        <p:nvSpPr>
          <p:cNvPr id="7" name="Rectangle 7"/>
          <p:cNvSpPr txBox="1"/>
          <p:nvPr/>
        </p:nvSpPr>
        <p:spPr>
          <a:xfrm>
            <a:off x="6449830" y="6476485"/>
            <a:ext cx="2152833"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457200" algn="r"/>
            <a:r>
              <a:rPr lang="en-US" dirty="0"/>
              <a:t>Carol Ansley</a:t>
            </a:r>
            <a:r>
              <a:rPr dirty="0"/>
              <a:t>, </a:t>
            </a:r>
            <a:r>
              <a:rPr lang="en-US" dirty="0"/>
              <a:t>Comm</a:t>
            </a:r>
            <a:r>
              <a:rPr dirty="0"/>
              <a:t>Scope</a:t>
            </a:r>
          </a:p>
        </p:txBody>
      </p:sp>
      <p:sp>
        <p:nvSpPr>
          <p:cNvPr id="8" name="Slide Number"/>
          <p:cNvSpPr txBox="1">
            <a:spLocks noGrp="1"/>
          </p:cNvSpPr>
          <p:nvPr>
            <p:ph type="sldNum" sz="quarter" idx="2"/>
          </p:nvPr>
        </p:nvSpPr>
        <p:spPr>
          <a:xfrm>
            <a:off x="4376737" y="6477124"/>
            <a:ext cx="165101" cy="184026"/>
          </a:xfrm>
          <a:prstGeom prst="rect">
            <a:avLst/>
          </a:prstGeom>
          <a:ln w="12700">
            <a:miter lim="400000"/>
          </a:ln>
        </p:spPr>
        <p:txBody>
          <a:bodyPr wrap="none" lIns="0" tIns="0" rIns="0" bIns="0" anchor="b">
            <a:spAutoFit/>
          </a:bodyPr>
          <a:lstStyle>
            <a:lvl1pPr marL="342900" indent="-342900"/>
          </a:lstStyle>
          <a:p>
            <a:fld id="{86CB4B4D-7CA3-9044-876B-883B54F8677D}" type="slidenum">
              <a:t>‹#›</a:t>
            </a:fld>
            <a:endParaRPr/>
          </a:p>
        </p:txBody>
      </p:sp>
      <p:sp>
        <p:nvSpPr>
          <p:cNvPr id="9" name="Title Text"/>
          <p:cNvSpPr txBox="1">
            <a:spLocks noGrp="1"/>
          </p:cNvSpPr>
          <p:nvPr>
            <p:ph type="title"/>
          </p:nvPr>
        </p:nvSpPr>
        <p:spPr>
          <a:xfrm>
            <a:off x="685800" y="685800"/>
            <a:ext cx="7772400" cy="1066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nchor="ctr">
            <a:normAutofit/>
          </a:bodyPr>
          <a:lstStyle/>
          <a:p>
            <a:r>
              <a:t>Title Text</a:t>
            </a:r>
          </a:p>
        </p:txBody>
      </p:sp>
      <p:sp>
        <p:nvSpPr>
          <p:cNvPr id="10"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5pPr>
      <a:lvl6pPr marL="0" marR="0" indent="4572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6pPr>
      <a:lvl7pPr marL="0" marR="0" indent="9144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7pPr>
      <a:lvl8pPr marL="0" marR="0" indent="13716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8pPr>
      <a:lvl9pPr marL="0" marR="0" indent="18288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1pPr>
      <a:lvl2pPr marL="8001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2pPr>
      <a:lvl3pPr marL="1162050" marR="0" indent="-3048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3pPr>
      <a:lvl4pPr marL="15430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4pPr>
      <a:lvl5pPr marL="18859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5pPr>
      <a:lvl6pPr marL="23431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6pPr>
      <a:lvl7pPr marL="28003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7pPr>
      <a:lvl8pPr marL="32575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8pPr>
      <a:lvl9pPr marL="37147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9pPr>
    </p:bodyStyle>
    <p:otherStyle>
      <a:lvl1pPr marL="342900" marR="0" indent="-342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1pPr>
      <a:lvl2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2pPr>
      <a:lvl3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3pPr>
      <a:lvl4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4pPr>
      <a:lvl5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5pPr>
      <a:lvl6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6pPr>
      <a:lvl7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7pPr>
      <a:lvl8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8pPr>
      <a:lvl9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mscope.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7"/>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a:t>
            </a:fld>
            <a:endParaRPr/>
          </a:p>
        </p:txBody>
      </p:sp>
      <p:sp>
        <p:nvSpPr>
          <p:cNvPr id="101" name="Rectangle 2"/>
          <p:cNvSpPr txBox="1">
            <a:spLocks noGrp="1"/>
          </p:cNvSpPr>
          <p:nvPr>
            <p:ph type="title"/>
          </p:nvPr>
        </p:nvSpPr>
        <p:spPr>
          <a:prstGeom prst="rect">
            <a:avLst/>
          </a:prstGeom>
        </p:spPr>
        <p:txBody>
          <a:bodyPr/>
          <a:lstStyle/>
          <a:p>
            <a:r>
              <a:rPr dirty="0"/>
              <a:t>RCM-</a:t>
            </a:r>
            <a:r>
              <a:rPr lang="en-US" dirty="0"/>
              <a:t>S</a:t>
            </a:r>
            <a:r>
              <a:rPr dirty="0"/>
              <a:t>G-</a:t>
            </a:r>
            <a:r>
              <a:rPr lang="en-US" dirty="0"/>
              <a:t>A</a:t>
            </a:r>
            <a:r>
              <a:rPr dirty="0"/>
              <a:t>genda-</a:t>
            </a:r>
            <a:r>
              <a:rPr lang="en-US" dirty="0"/>
              <a:t>May</a:t>
            </a:r>
            <a:r>
              <a:rPr dirty="0"/>
              <a:t>-2020</a:t>
            </a:r>
          </a:p>
        </p:txBody>
      </p:sp>
      <p:sp>
        <p:nvSpPr>
          <p:cNvPr id="102" name="Rectangle 6"/>
          <p:cNvSpPr txBox="1">
            <a:spLocks noGrp="1"/>
          </p:cNvSpPr>
          <p:nvPr>
            <p:ph type="body" idx="1"/>
          </p:nvPr>
        </p:nvSpPr>
        <p:spPr>
          <a:prstGeom prst="rect">
            <a:avLst/>
          </a:prstGeom>
        </p:spPr>
        <p:txBody>
          <a:bodyPr/>
          <a:lstStyle/>
          <a:p>
            <a:pPr algn="ctr">
              <a:spcBef>
                <a:spcPts val="400"/>
              </a:spcBef>
              <a:buSzTx/>
              <a:buNone/>
              <a:defRPr sz="2000"/>
            </a:pPr>
            <a:r>
              <a:rPr dirty="0"/>
              <a:t>Date:</a:t>
            </a:r>
            <a:r>
              <a:rPr b="0" dirty="0"/>
              <a:t> 2020-0</a:t>
            </a:r>
            <a:r>
              <a:rPr lang="en-US" b="0" dirty="0"/>
              <a:t>5-11</a:t>
            </a:r>
            <a:endParaRPr b="0" dirty="0"/>
          </a:p>
        </p:txBody>
      </p:sp>
      <p:sp>
        <p:nvSpPr>
          <p:cNvPr id="103" name="Rectangle 12"/>
          <p:cNvSpPr txBox="1"/>
          <p:nvPr/>
        </p:nvSpPr>
        <p:spPr>
          <a:xfrm>
            <a:off x="579437" y="1939925"/>
            <a:ext cx="1355726" cy="3733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spAutoFit/>
          </a:bodyPr>
          <a:lstStyle>
            <a:lvl1pPr marL="342900" indent="-342900">
              <a:spcBef>
                <a:spcPts val="400"/>
              </a:spcBef>
              <a:defRPr sz="2000" b="1"/>
            </a:lvl1pPr>
          </a:lstStyle>
          <a:p>
            <a:r>
              <a:t>Authors:</a:t>
            </a:r>
          </a:p>
        </p:txBody>
      </p:sp>
      <p:graphicFrame>
        <p:nvGraphicFramePr>
          <p:cNvPr id="104" name="Table"/>
          <p:cNvGraphicFramePr/>
          <p:nvPr>
            <p:extLst>
              <p:ext uri="{D42A27DB-BD31-4B8C-83A1-F6EECF244321}">
                <p14:modId xmlns:p14="http://schemas.microsoft.com/office/powerpoint/2010/main" val="1295715639"/>
              </p:ext>
            </p:extLst>
          </p:nvPr>
        </p:nvGraphicFramePr>
        <p:xfrm>
          <a:off x="725487" y="2500635"/>
          <a:ext cx="7388225" cy="3017520"/>
        </p:xfrm>
        <a:graphic>
          <a:graphicData uri="http://schemas.openxmlformats.org/drawingml/2006/table">
            <a:tbl>
              <a:tblPr firstRow="1">
                <a:tableStyleId>{4C3C2611-4C71-4FC5-86AE-919BDF0F9419}</a:tableStyleId>
              </a:tblPr>
              <a:tblGrid>
                <a:gridCol w="1365641">
                  <a:extLst>
                    <a:ext uri="{9D8B030D-6E8A-4147-A177-3AD203B41FA5}">
                      <a16:colId xmlns:a16="http://schemas.microsoft.com/office/drawing/2014/main" val="20000"/>
                    </a:ext>
                  </a:extLst>
                </a:gridCol>
                <a:gridCol w="1589649">
                  <a:extLst>
                    <a:ext uri="{9D8B030D-6E8A-4147-A177-3AD203B41FA5}">
                      <a16:colId xmlns:a16="http://schemas.microsoft.com/office/drawing/2014/main" val="20001"/>
                    </a:ext>
                  </a:extLst>
                </a:gridCol>
                <a:gridCol w="1477645">
                  <a:extLst>
                    <a:ext uri="{9D8B030D-6E8A-4147-A177-3AD203B41FA5}">
                      <a16:colId xmlns:a16="http://schemas.microsoft.com/office/drawing/2014/main" val="20002"/>
                    </a:ext>
                  </a:extLst>
                </a:gridCol>
                <a:gridCol w="1477645">
                  <a:extLst>
                    <a:ext uri="{9D8B030D-6E8A-4147-A177-3AD203B41FA5}">
                      <a16:colId xmlns:a16="http://schemas.microsoft.com/office/drawing/2014/main" val="20003"/>
                    </a:ext>
                  </a:extLst>
                </a:gridCol>
                <a:gridCol w="1477645">
                  <a:extLst>
                    <a:ext uri="{9D8B030D-6E8A-4147-A177-3AD203B41FA5}">
                      <a16:colId xmlns:a16="http://schemas.microsoft.com/office/drawing/2014/main" val="20004"/>
                    </a:ext>
                  </a:extLst>
                </a:gridCol>
              </a:tblGrid>
              <a:tr h="579120">
                <a:tc>
                  <a:txBody>
                    <a:bodyPr/>
                    <a:lstStyle/>
                    <a:p>
                      <a:pPr marL="0" indent="0">
                        <a:defRPr sz="1800" b="0">
                          <a:solidFill>
                            <a:srgbClr val="000000"/>
                          </a:solidFill>
                        </a:defRPr>
                      </a:pPr>
                      <a:r>
                        <a:rPr sz="1400" b="1"/>
                        <a:t>Name</a:t>
                      </a:r>
                    </a:p>
                  </a:txBody>
                  <a:tcPr marL="0" marR="0" marT="0" marB="0" horzOverflow="overflow">
                    <a:lnL w="12700">
                      <a:solidFill>
                        <a:srgbClr val="000000"/>
                      </a:solidFill>
                      <a:miter lim="400000"/>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dirty="0"/>
                        <a:t>Affiliations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Address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Phone</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Email</a:t>
                      </a:r>
                    </a:p>
                  </a:txBody>
                  <a:tcPr marL="0" marR="0" marT="0" marB="0" horzOverflow="overflow">
                    <a:lnL w="12700">
                      <a:solidFill>
                        <a:srgbClr val="000000"/>
                      </a:solidFill>
                    </a:lnL>
                    <a:lnR w="12700">
                      <a:solidFill>
                        <a:srgbClr val="000000"/>
                      </a:solidFill>
                      <a:miter lim="400000"/>
                    </a:lnR>
                    <a:lnT w="12700">
                      <a:solidFill>
                        <a:srgbClr val="000000"/>
                      </a:solidFill>
                      <a:miter lim="400000"/>
                    </a:lnT>
                    <a:lnB w="38100">
                      <a:solidFill>
                        <a:srgbClr val="000000"/>
                      </a:solidFill>
                    </a:lnB>
                    <a:noFill/>
                  </a:tcPr>
                </a:tc>
                <a:extLst>
                  <a:ext uri="{0D108BD9-81ED-4DB2-BD59-A6C34878D82A}">
                    <a16:rowId xmlns:a16="http://schemas.microsoft.com/office/drawing/2014/main" val="10000"/>
                  </a:ext>
                </a:extLst>
              </a:tr>
              <a:tr h="579120">
                <a:tc>
                  <a:txBody>
                    <a:bodyPr/>
                    <a:lstStyle/>
                    <a:p>
                      <a:pPr marL="0" indent="0">
                        <a:defRPr sz="1800"/>
                      </a:pPr>
                      <a:r>
                        <a:rPr sz="1400"/>
                        <a:t>Mark Hamilton</a:t>
                      </a:r>
                    </a:p>
                  </a:txBody>
                  <a:tcPr marL="0" marR="0" marT="0" marB="0" horzOverflow="overflow">
                    <a:lnL w="12700">
                      <a:solidFill>
                        <a:srgbClr val="000000"/>
                      </a:solidFill>
                      <a:miter lim="400000"/>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Ruckus/CommScope</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350 W. Java Dr. Sunnyvale, CA 94089</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+1-303-818-8474</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mark.hamilton2152@gmail.com</a:t>
                      </a:r>
                    </a:p>
                  </a:txBody>
                  <a:tcPr marL="0" marR="0" marT="0" marB="0" horzOverflow="overflow">
                    <a:lnL w="12700">
                      <a:solidFill>
                        <a:srgbClr val="000000"/>
                      </a:solidFill>
                    </a:lnL>
                    <a:lnR w="12700">
                      <a:solidFill>
                        <a:srgbClr val="000000"/>
                      </a:solidFill>
                      <a:miter lim="400000"/>
                    </a:lnR>
                    <a:lnT w="38100">
                      <a:solidFill>
                        <a:srgbClr val="000000"/>
                      </a:solidFill>
                    </a:lnT>
                    <a:lnB w="12700">
                      <a:solidFill>
                        <a:srgbClr val="000000"/>
                      </a:solidFill>
                    </a:lnB>
                    <a:noFill/>
                  </a:tcPr>
                </a:tc>
                <a:extLst>
                  <a:ext uri="{0D108BD9-81ED-4DB2-BD59-A6C34878D82A}">
                    <a16:rowId xmlns:a16="http://schemas.microsoft.com/office/drawing/2014/main" val="10001"/>
                  </a:ext>
                </a:extLst>
              </a:tr>
              <a:tr h="579120">
                <a:tc>
                  <a:txBody>
                    <a:bodyPr/>
                    <a:lstStyle/>
                    <a:p>
                      <a:pPr marL="0" indent="0">
                        <a:defRPr sz="1800"/>
                      </a:pPr>
                      <a:r>
                        <a:rPr sz="1400"/>
                        <a:t>Carol Ansley</a:t>
                      </a: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CommScope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3871 Lakefield Dr. Suwanee, GA 30024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+1-404-229-1672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r>
                        <a:rPr u="sng">
                          <a:solidFill>
                            <a:srgbClr val="0066FF"/>
                          </a:solidFill>
                          <a:uFill>
                            <a:solidFill>
                              <a:srgbClr val="0066FF"/>
                            </a:solidFill>
                          </a:uFill>
                          <a:hlinkClick r:id="rId2"/>
                        </a:rPr>
                        <a:t>carol.ansley@commscope.com</a:t>
                      </a: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dirty="0"/>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miter lim="400000"/>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10</a:t>
            </a:fld>
            <a:endParaRPr/>
          </a:p>
        </p:txBody>
      </p:sp>
      <p:sp>
        <p:nvSpPr>
          <p:cNvPr id="138" name="Rectangle 2"/>
          <p:cNvSpPr txBox="1">
            <a:spLocks noGrp="1"/>
          </p:cNvSpPr>
          <p:nvPr>
            <p:ph type="title"/>
          </p:nvPr>
        </p:nvSpPr>
        <p:spPr>
          <a:xfrm>
            <a:off x="685800" y="609600"/>
            <a:ext cx="7772400" cy="609600"/>
          </a:xfrm>
          <a:prstGeom prst="rect">
            <a:avLst/>
          </a:prstGeom>
        </p:spPr>
        <p:txBody>
          <a:bodyPr/>
          <a:lstStyle/>
          <a:p>
            <a:r>
              <a:rPr dirty="0"/>
              <a:t>RCM ad-hoc Agenda – </a:t>
            </a:r>
            <a:r>
              <a:rPr lang="en-US" dirty="0"/>
              <a:t>May</a:t>
            </a:r>
            <a:r>
              <a:rPr dirty="0"/>
              <a:t> 2020</a:t>
            </a:r>
          </a:p>
        </p:txBody>
      </p:sp>
      <p:sp>
        <p:nvSpPr>
          <p:cNvPr id="139" name="Rectangle 3"/>
          <p:cNvSpPr txBox="1">
            <a:spLocks noGrp="1"/>
          </p:cNvSpPr>
          <p:nvPr>
            <p:ph type="body" idx="1"/>
          </p:nvPr>
        </p:nvSpPr>
        <p:spPr>
          <a:xfrm>
            <a:off x="342900" y="1371600"/>
            <a:ext cx="8458200" cy="4648200"/>
          </a:xfrm>
          <a:prstGeom prst="rect">
            <a:avLst/>
          </a:prstGeom>
        </p:spPr>
        <p:txBody>
          <a:bodyPr>
            <a:normAutofit/>
          </a:bodyPr>
          <a:lstStyle/>
          <a:p>
            <a:pPr marL="0" indent="0" defTabSz="786384">
              <a:lnSpc>
                <a:spcPct val="90000"/>
              </a:lnSpc>
              <a:spcBef>
                <a:spcPts val="200"/>
              </a:spcBef>
              <a:buSzTx/>
              <a:buNone/>
              <a:defRPr sz="2408"/>
            </a:pPr>
            <a:r>
              <a:rPr dirty="0"/>
              <a:t>Monday </a:t>
            </a:r>
            <a:r>
              <a:rPr lang="en-US" dirty="0"/>
              <a:t>May 11</a:t>
            </a:r>
            <a:r>
              <a:rPr dirty="0"/>
              <a:t>, 10:00ET</a:t>
            </a:r>
          </a:p>
          <a:p>
            <a:pPr marL="0" indent="0" defTabSz="786384">
              <a:lnSpc>
                <a:spcPct val="90000"/>
              </a:lnSpc>
              <a:spcBef>
                <a:spcPts val="200"/>
              </a:spcBef>
              <a:buSzTx/>
              <a:buNone/>
              <a:defRPr sz="2408"/>
            </a:pPr>
            <a:endParaRPr dirty="0"/>
          </a:p>
          <a:p>
            <a:pPr marL="294894" indent="-294894" defTabSz="786384">
              <a:lnSpc>
                <a:spcPct val="90000"/>
              </a:lnSpc>
              <a:spcBef>
                <a:spcPts val="200"/>
              </a:spcBef>
              <a:defRPr sz="1720"/>
            </a:pPr>
            <a:r>
              <a:rPr dirty="0"/>
              <a:t>Administrative</a:t>
            </a:r>
            <a:endParaRPr lang="en-US" dirty="0"/>
          </a:p>
          <a:p>
            <a:pPr marL="752094" lvl="1" indent="-294894" defTabSz="786384">
              <a:lnSpc>
                <a:spcPct val="90000"/>
              </a:lnSpc>
              <a:spcBef>
                <a:spcPts val="200"/>
              </a:spcBef>
              <a:defRPr sz="1720"/>
            </a:pPr>
            <a:r>
              <a:rPr lang="en-US" dirty="0"/>
              <a:t>Minutes review and approval</a:t>
            </a:r>
            <a:endParaRPr dirty="0"/>
          </a:p>
          <a:p>
            <a:pPr marL="294894" lvl="1" indent="-294894" defTabSz="786384">
              <a:lnSpc>
                <a:spcPct val="90000"/>
              </a:lnSpc>
              <a:spcBef>
                <a:spcPts val="200"/>
              </a:spcBef>
              <a:buFont typeface="Arial"/>
              <a:buChar char="•"/>
              <a:defRPr sz="1720"/>
            </a:pPr>
            <a:r>
              <a:rPr dirty="0"/>
              <a:t>Status update </a:t>
            </a:r>
            <a:endParaRPr b="0" dirty="0"/>
          </a:p>
          <a:p>
            <a:pPr marL="294894" lvl="1" indent="-294894" defTabSz="786384">
              <a:lnSpc>
                <a:spcPct val="90000"/>
              </a:lnSpc>
              <a:spcBef>
                <a:spcPts val="200"/>
              </a:spcBef>
              <a:buFont typeface="Arial"/>
              <a:buChar char="•"/>
              <a:defRPr sz="1720"/>
            </a:pPr>
            <a:endParaRPr b="0" dirty="0"/>
          </a:p>
          <a:p>
            <a:pPr marL="294894" lvl="1" indent="-294894" defTabSz="786384">
              <a:lnSpc>
                <a:spcPct val="90000"/>
              </a:lnSpc>
              <a:spcBef>
                <a:spcPts val="200"/>
              </a:spcBef>
              <a:buFont typeface="Arial"/>
              <a:buChar char="•"/>
              <a:defRPr sz="1720"/>
            </a:pPr>
            <a:r>
              <a:rPr b="0" dirty="0"/>
              <a:t>D</a:t>
            </a:r>
            <a:r>
              <a:rPr dirty="0"/>
              <a:t>iscussion</a:t>
            </a:r>
          </a:p>
          <a:p>
            <a:pPr marL="589788" lvl="2" indent="-294894" defTabSz="786384">
              <a:lnSpc>
                <a:spcPct val="90000"/>
              </a:lnSpc>
              <a:spcBef>
                <a:spcPts val="200"/>
              </a:spcBef>
              <a:buFont typeface="Arial"/>
              <a:defRPr sz="1720"/>
            </a:pPr>
            <a:r>
              <a:rPr lang="en-US" dirty="0"/>
              <a:t>One submission received (still waiting on submission number) doc 20/742r0</a:t>
            </a:r>
          </a:p>
          <a:p>
            <a:pPr marL="589788" lvl="2" indent="-294894" defTabSz="786384">
              <a:lnSpc>
                <a:spcPct val="90000"/>
              </a:lnSpc>
              <a:spcBef>
                <a:spcPts val="200"/>
              </a:spcBef>
              <a:buFont typeface="Arial"/>
              <a:defRPr sz="1720"/>
            </a:pPr>
            <a:endParaRPr lang="en-US" b="0" dirty="0"/>
          </a:p>
          <a:p>
            <a:pPr marL="227838" lvl="1" indent="-294894" defTabSz="786384">
              <a:lnSpc>
                <a:spcPct val="90000"/>
              </a:lnSpc>
              <a:spcBef>
                <a:spcPts val="200"/>
              </a:spcBef>
              <a:buFont typeface="Arial"/>
              <a:defRPr sz="1720"/>
            </a:pPr>
            <a:r>
              <a:rPr lang="en-US" dirty="0"/>
              <a:t>Discuss June Telecon Schedule</a:t>
            </a:r>
          </a:p>
          <a:p>
            <a:pPr marL="589788" lvl="2" indent="-294894" defTabSz="786384">
              <a:lnSpc>
                <a:spcPct val="90000"/>
              </a:lnSpc>
              <a:spcBef>
                <a:spcPts val="200"/>
              </a:spcBef>
              <a:buFont typeface="Arial"/>
              <a:defRPr sz="1720"/>
            </a:pPr>
            <a:r>
              <a:rPr lang="en-US" dirty="0"/>
              <a:t>Propose June 8</a:t>
            </a: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7"/>
          <p:cNvSpPr txBox="1">
            <a:spLocks noGrp="1"/>
          </p:cNvSpPr>
          <p:nvPr>
            <p:ph type="sldNum" sz="quarter" idx="2"/>
          </p:nvPr>
        </p:nvSpPr>
        <p:spPr>
          <a:xfrm>
            <a:off x="4564509" y="6477124"/>
            <a:ext cx="159445"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11</a:t>
            </a:fld>
            <a:endParaRPr/>
          </a:p>
        </p:txBody>
      </p:sp>
      <p:sp>
        <p:nvSpPr>
          <p:cNvPr id="142" name="Rectangle 2"/>
          <p:cNvSpPr txBox="1">
            <a:spLocks noGrp="1"/>
          </p:cNvSpPr>
          <p:nvPr>
            <p:ph type="title"/>
          </p:nvPr>
        </p:nvSpPr>
        <p:spPr>
          <a:prstGeom prst="rect">
            <a:avLst/>
          </a:prstGeom>
        </p:spPr>
        <p:txBody>
          <a:bodyPr/>
          <a:lstStyle/>
          <a:p>
            <a:r>
              <a:t>Motion sent to EC </a:t>
            </a:r>
          </a:p>
        </p:txBody>
      </p:sp>
      <p:sp>
        <p:nvSpPr>
          <p:cNvPr id="143" name="Rectangle 3"/>
          <p:cNvSpPr txBox="1">
            <a:spLocks noGrp="1"/>
          </p:cNvSpPr>
          <p:nvPr>
            <p:ph type="body" idx="1"/>
          </p:nvPr>
        </p:nvSpPr>
        <p:spPr>
          <a:xfrm>
            <a:off x="595312" y="1536700"/>
            <a:ext cx="8307387" cy="4526401"/>
          </a:xfrm>
          <a:prstGeom prst="rect">
            <a:avLst/>
          </a:prstGeom>
        </p:spPr>
        <p:txBody>
          <a:bodyPr/>
          <a:lstStyle/>
          <a:p>
            <a:pPr marL="0" lvl="1" indent="179999">
              <a:spcBef>
                <a:spcPts val="300"/>
              </a:spcBef>
              <a:buSzTx/>
              <a:buNone/>
              <a:defRPr sz="1800" b="0">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sz="2000"/>
          </a:p>
          <a:p>
            <a:pPr marL="548640">
              <a:spcBef>
                <a:spcPts val="600"/>
              </a:spcBef>
              <a:buAutoNum type="arabicPeriod"/>
              <a:defRPr sz="1800" b="0">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80000">
              <a:spcBef>
                <a:spcPts val="300"/>
              </a:spcBef>
              <a:buFont typeface="Verdana"/>
              <a:buChar char="−"/>
              <a:defRPr sz="1800" b="0">
                <a:latin typeface="Intel Clear"/>
                <a:ea typeface="Intel Clear"/>
                <a:cs typeface="Intel Clear"/>
                <a:sym typeface="Intel Clear"/>
              </a:defRPr>
            </a:pPr>
            <a:r>
              <a:t>Initial Infrastructure Connection Steering </a:t>
            </a:r>
            <a:endParaRPr sz="2000"/>
          </a:p>
          <a:p>
            <a:pPr marL="914400" lvl="1" indent="-180000">
              <a:spcBef>
                <a:spcPts val="300"/>
              </a:spcBef>
              <a:buFont typeface="Verdana"/>
              <a:buChar char="−"/>
              <a:defRPr sz="1800" b="0">
                <a:latin typeface="Intel Clear"/>
                <a:ea typeface="Intel Clear"/>
                <a:cs typeface="Intel Clear"/>
                <a:sym typeface="Intel Clear"/>
              </a:defRPr>
            </a:pPr>
            <a:r>
              <a:t>Customer Support and Troubleshooting </a:t>
            </a:r>
            <a:endParaRPr sz="2000"/>
          </a:p>
          <a:p>
            <a:pPr marL="914400" lvl="1" indent="-180000">
              <a:spcBef>
                <a:spcPts val="300"/>
              </a:spcBef>
              <a:buFont typeface="Verdana"/>
              <a:buChar char="−"/>
              <a:defRPr sz="1800" b="0">
                <a:latin typeface="Intel Clear"/>
                <a:ea typeface="Intel Clear"/>
                <a:cs typeface="Intel Clear"/>
                <a:sym typeface="Intel Clear"/>
              </a:defRPr>
            </a:pPr>
            <a:r>
              <a:t>Arrival detection in a home environment, or other trusted environment</a:t>
            </a:r>
            <a:endParaRPr sz="2000"/>
          </a:p>
          <a:p>
            <a:pPr marL="565739" lvl="1" indent="-180000">
              <a:spcBef>
                <a:spcPts val="300"/>
              </a:spcBef>
              <a:buFont typeface="Verdana"/>
              <a:buChar char="−"/>
              <a:defRPr sz="1600" b="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sz="2000"/>
          </a:p>
          <a:p>
            <a:pPr marL="548640">
              <a:spcBef>
                <a:spcPts val="600"/>
              </a:spcBef>
              <a:buAutoNum type="arabicPeriod" startAt="2"/>
              <a:defRPr sz="1800" b="0">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12</a:t>
            </a:fld>
            <a:endParaRPr/>
          </a:p>
        </p:txBody>
      </p:sp>
      <p:sp>
        <p:nvSpPr>
          <p:cNvPr id="146" name="Rectangle 2"/>
          <p:cNvSpPr txBox="1">
            <a:spLocks noGrp="1"/>
          </p:cNvSpPr>
          <p:nvPr>
            <p:ph type="title"/>
          </p:nvPr>
        </p:nvSpPr>
        <p:spPr>
          <a:prstGeom prst="rect">
            <a:avLst/>
          </a:prstGeom>
        </p:spPr>
        <p:txBody>
          <a:bodyPr/>
          <a:lstStyle/>
          <a:p>
            <a:r>
              <a:rPr dirty="0"/>
              <a:t>Scope and Goals</a:t>
            </a:r>
          </a:p>
        </p:txBody>
      </p:sp>
      <p:sp>
        <p:nvSpPr>
          <p:cNvPr id="147" name="Rectangle 3"/>
          <p:cNvSpPr txBox="1">
            <a:spLocks noGrp="1"/>
          </p:cNvSpPr>
          <p:nvPr>
            <p:ph type="body" idx="1"/>
          </p:nvPr>
        </p:nvSpPr>
        <p:spPr>
          <a:xfrm>
            <a:off x="495300" y="1524000"/>
            <a:ext cx="8153400" cy="4343400"/>
          </a:xfrm>
          <a:prstGeom prst="rect">
            <a:avLst/>
          </a:prstGeom>
        </p:spPr>
        <p:txBody>
          <a:bodyPr/>
          <a:lstStyle/>
          <a:p>
            <a:pPr marL="0" indent="0">
              <a:buSzTx/>
              <a:buNone/>
            </a:pPr>
            <a:r>
              <a:t>RCM SG was approved with a deadline for PAR/CSD development of July 2020</a:t>
            </a:r>
            <a:endParaRPr sz="2000" b="0"/>
          </a:p>
          <a:p>
            <a:pPr>
              <a:spcBef>
                <a:spcPts val="400"/>
              </a:spcBef>
              <a:defRPr sz="2000" b="0"/>
            </a:pPr>
            <a:r>
              <a:t>The ad hoc recommends the formation of a study group to develop 2 project proposals: 1) to address environments where non-AP STAs use random/changing MAC addresses; and 2) to improve the privacy of 802.11 users.</a:t>
            </a:r>
          </a:p>
          <a:p>
            <a:pPr>
              <a:spcBef>
                <a:spcPts val="400"/>
              </a:spcBef>
              <a:defRPr sz="2000" b="0"/>
            </a:pPr>
            <a:r>
              <a:t>The intention is to work on both projects in a single 802.11 task group.</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ctangle 7"/>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13</a:t>
            </a:fld>
            <a:endParaRPr/>
          </a:p>
        </p:txBody>
      </p:sp>
      <p:sp>
        <p:nvSpPr>
          <p:cNvPr id="2" name="Text Placeholder 1">
            <a:extLst>
              <a:ext uri="{FF2B5EF4-FFF2-40B4-BE49-F238E27FC236}">
                <a16:creationId xmlns:a16="http://schemas.microsoft.com/office/drawing/2014/main" id="{6BC68607-7CD5-49F1-A467-A86D7B29DDE1}"/>
              </a:ext>
            </a:extLst>
          </p:cNvPr>
          <p:cNvSpPr>
            <a:spLocks noGrp="1"/>
          </p:cNvSpPr>
          <p:nvPr>
            <p:ph type="body" idx="1"/>
          </p:nvPr>
        </p:nvSpPr>
        <p:spPr/>
        <p:txBody>
          <a:bodyPr/>
          <a:lstStyle/>
          <a:p>
            <a:r>
              <a:rPr lang="en-US" dirty="0"/>
              <a:t>Next Telecon - May 25, 2020 10:00amEDT</a:t>
            </a:r>
          </a:p>
          <a:p>
            <a:pPr lvl="1"/>
            <a:r>
              <a:rPr lang="en-US" dirty="0"/>
              <a:t>Continued presentations/discussion</a:t>
            </a:r>
            <a:endParaRPr lang="en-US" b="0" dirty="0"/>
          </a:p>
          <a:p>
            <a:pPr lvl="1"/>
            <a:r>
              <a:rPr lang="en-US" dirty="0"/>
              <a:t>AOB</a:t>
            </a:r>
          </a:p>
        </p:txBody>
      </p:sp>
      <p:sp>
        <p:nvSpPr>
          <p:cNvPr id="4" name="Title 3">
            <a:extLst>
              <a:ext uri="{FF2B5EF4-FFF2-40B4-BE49-F238E27FC236}">
                <a16:creationId xmlns:a16="http://schemas.microsoft.com/office/drawing/2014/main" id="{AC4108FE-C8A8-44E9-AE4F-F7CF4E7A46C8}"/>
              </a:ext>
            </a:extLst>
          </p:cNvPr>
          <p:cNvSpPr>
            <a:spLocks noGrp="1"/>
          </p:cNvSpPr>
          <p:nvPr>
            <p:ph type="title"/>
          </p:nvPr>
        </p:nvSpPr>
        <p:spPr/>
        <p:txBody>
          <a:bodyPr/>
          <a:lstStyle/>
          <a:p>
            <a:r>
              <a:rPr lang="en-US" dirty="0"/>
              <a:t>Next Teleconference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14</a:t>
            </a:fld>
            <a:endParaRPr/>
          </a:p>
        </p:txBody>
      </p:sp>
      <p:sp>
        <p:nvSpPr>
          <p:cNvPr id="115" name="Rectangle 2"/>
          <p:cNvSpPr txBox="1">
            <a:spLocks noGrp="1"/>
          </p:cNvSpPr>
          <p:nvPr>
            <p:ph type="ctrTitle"/>
          </p:nvPr>
        </p:nvSpPr>
        <p:spPr>
          <a:prstGeom prst="rect">
            <a:avLst/>
          </a:prstGeom>
        </p:spPr>
        <p:txBody>
          <a:bodyPr/>
          <a:lstStyle/>
          <a:p>
            <a:r>
              <a:rPr dirty="0"/>
              <a:t>Monday, </a:t>
            </a:r>
            <a:r>
              <a:rPr lang="en-US" dirty="0"/>
              <a:t>May 25th</a:t>
            </a:r>
            <a:endParaRPr baseline="30000" dirty="0"/>
          </a:p>
        </p:txBody>
      </p:sp>
    </p:spTree>
    <p:extLst>
      <p:ext uri="{BB962C8B-B14F-4D97-AF65-F5344CB8AC3E}">
        <p14:creationId xmlns:p14="http://schemas.microsoft.com/office/powerpoint/2010/main" val="198575808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15</a:t>
            </a:fld>
            <a:endParaRPr/>
          </a:p>
        </p:txBody>
      </p:sp>
      <p:sp>
        <p:nvSpPr>
          <p:cNvPr id="126" name="Rectangle 1"/>
          <p:cNvSpPr txBox="1">
            <a:spLocks noGrp="1"/>
          </p:cNvSpPr>
          <p:nvPr>
            <p:ph type="title"/>
          </p:nvPr>
        </p:nvSpPr>
        <p:spPr>
          <a:xfrm>
            <a:off x="685800" y="609599"/>
            <a:ext cx="7772400" cy="1160464"/>
          </a:xfrm>
          <a:prstGeom prst="rect">
            <a:avLst/>
          </a:prstGeom>
        </p:spPr>
        <p:txBody>
          <a:bodyPr lIns="46799" tIns="46799" rIns="46799" bIns="46799"/>
          <a:lstStyle/>
          <a:p>
            <a:r>
              <a:t>Participation in IEEE 802 Meetings</a:t>
            </a:r>
          </a:p>
        </p:txBody>
      </p:sp>
      <p:sp>
        <p:nvSpPr>
          <p:cNvPr id="127" name="Text Box 5"/>
          <p:cNvSpPr txBox="1">
            <a:spLocks noGrp="1"/>
          </p:cNvSpPr>
          <p:nvPr>
            <p:ph type="body" idx="1"/>
          </p:nvPr>
        </p:nvSpPr>
        <p:spPr>
          <a:xfrm>
            <a:off x="609600" y="1524000"/>
            <a:ext cx="7924800" cy="4953000"/>
          </a:xfrm>
          <a:prstGeom prst="rect">
            <a:avLst/>
          </a:prstGeom>
        </p:spPr>
        <p:txBody>
          <a:bodyPr lIns="46079" tIns="46079" rIns="46079" bIns="46079"/>
          <a:lstStyle/>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is on an individual basis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i="1"/>
            </a:pPr>
            <a:r>
              <a:t>•     </a:t>
            </a:r>
            <a:r>
              <a:rPr i="0"/>
              <a:t>Participants in the IEEE standards development individual process shall act based on their qualifications and experience. (</a:t>
            </a:r>
            <a:r>
              <a:rPr i="0" u="sng">
                <a:solidFill>
                  <a:srgbClr val="0066FF"/>
                </a:solidFill>
                <a:uFill>
                  <a:solidFill>
                    <a:srgbClr val="0066FF"/>
                  </a:solidFill>
                </a:uFill>
                <a:hlinkClick r:id="rId2"/>
              </a:rPr>
              <a:t>https://standards.ieee.org/develop/policies/bylaws/sb_bylaws.pdf</a:t>
            </a:r>
            <a:r>
              <a:rPr i="0" u="sng">
                <a:solidFill>
                  <a:srgbClr val="CCCCFF"/>
                </a:solidFill>
              </a:rPr>
              <a:t> </a:t>
            </a:r>
            <a:r>
              <a:rPr i="0"/>
              <a:t>section 5.2.1)</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66FF"/>
                </a:solidFill>
                <a:uFill>
                  <a:solidFill>
                    <a:srgbClr val="0066FF"/>
                  </a:solidFill>
                </a:uFill>
                <a:hlinkClick r:id="rId3"/>
              </a:rPr>
              <a:t>https://standards.ieee.org/develop/policies/bylaws/sb_bylaws.pdf </a:t>
            </a:r>
            <a:r>
              <a:t>section 5.2.1.3 and the IEEE 802 LMSC Working Group Policies and Procedures, subclause 3.4.1 “Chair”, list item x.</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9725" indent="-336550"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66FF"/>
                </a:solidFill>
                <a:uFill>
                  <a:solidFill>
                    <a:srgbClr val="0066FF"/>
                  </a:solidFill>
                </a:uFill>
                <a:hlinkClick r:id="rId4"/>
              </a:rPr>
              <a:t>http://www.ieee802.org/devdocs.shtml</a:t>
            </a:r>
            <a:r>
              <a:t>)</a:t>
            </a:r>
          </a:p>
        </p:txBody>
      </p:sp>
    </p:spTree>
    <p:extLst>
      <p:ext uri="{BB962C8B-B14F-4D97-AF65-F5344CB8AC3E}">
        <p14:creationId xmlns:p14="http://schemas.microsoft.com/office/powerpoint/2010/main" val="79614558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16</a:t>
            </a:fld>
            <a:endParaRPr/>
          </a:p>
        </p:txBody>
      </p:sp>
      <p:sp>
        <p:nvSpPr>
          <p:cNvPr id="130" name="Rectangle 2"/>
          <p:cNvSpPr txBox="1">
            <a:spLocks noGrp="1"/>
          </p:cNvSpPr>
          <p:nvPr>
            <p:ph type="title"/>
          </p:nvPr>
        </p:nvSpPr>
        <p:spPr>
          <a:xfrm>
            <a:off x="381000" y="838200"/>
            <a:ext cx="8458200" cy="609600"/>
          </a:xfrm>
          <a:prstGeom prst="rect">
            <a:avLst/>
          </a:prstGeom>
        </p:spPr>
        <p:txBody>
          <a:bodyPr/>
          <a:lstStyle>
            <a:lvl1pPr>
              <a:defRPr u="sng"/>
            </a:lvl1pPr>
          </a:lstStyle>
          <a:p>
            <a:r>
              <a:t>Other Guidelines for IEEE WG Meetings</a:t>
            </a:r>
          </a:p>
        </p:txBody>
      </p:sp>
      <p:sp>
        <p:nvSpPr>
          <p:cNvPr id="131" name="Rectangle 4"/>
          <p:cNvSpPr txBox="1"/>
          <p:nvPr/>
        </p:nvSpPr>
        <p:spPr>
          <a:xfrm>
            <a:off x="579119" y="1676400"/>
            <a:ext cx="8138162" cy="38049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230188" indent="-230188">
              <a:lnSpc>
                <a:spcPct val="80000"/>
              </a:lnSpc>
              <a:spcBef>
                <a:spcPts val="500"/>
              </a:spcBef>
              <a:buClr>
                <a:srgbClr val="CC3300"/>
              </a:buClr>
              <a:buSzPct val="50000"/>
              <a:buChar char=""/>
              <a:defRPr sz="700" u="sng">
                <a:solidFill>
                  <a:srgbClr val="FF0000"/>
                </a:solidFill>
                <a:latin typeface="Arial"/>
                <a:ea typeface="Arial"/>
                <a:cs typeface="Arial"/>
                <a:sym typeface="Arial"/>
              </a:defRPr>
            </a:pPr>
            <a:endParaRPr/>
          </a:p>
          <a:p>
            <a:pPr marL="230188" indent="-230188">
              <a:lnSpc>
                <a:spcPct val="80000"/>
              </a:lnSpc>
              <a:spcBef>
                <a:spcPts val="800"/>
              </a:spcBef>
              <a:buClr>
                <a:srgbClr val="CC3300"/>
              </a:buClr>
              <a:buSzPct val="50000"/>
              <a:buChar char="•"/>
              <a:defRPr sz="1800" b="1">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interpretation, validity, or essentiality of patents/patent claims. </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specific license rates, terms, or conditions.</a:t>
            </a:r>
            <a:endParaRPr sz="2000"/>
          </a:p>
          <a:p>
            <a:pPr marL="1143000" lvl="2"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or engage in the fixing of product prices, allocation of customers, or division of sales markets.</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status or substance of ongoing or threatened litigation.</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sz="1000" b="1">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extLst>
      <p:ext uri="{BB962C8B-B14F-4D97-AF65-F5344CB8AC3E}">
        <p14:creationId xmlns:p14="http://schemas.microsoft.com/office/powerpoint/2010/main" val="128826319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17</a:t>
            </a:fld>
            <a:endParaRPr/>
          </a:p>
        </p:txBody>
      </p:sp>
      <p:sp>
        <p:nvSpPr>
          <p:cNvPr id="134" name="Rectangle 2"/>
          <p:cNvSpPr txBox="1">
            <a:spLocks noGrp="1"/>
          </p:cNvSpPr>
          <p:nvPr>
            <p:ph type="title"/>
          </p:nvPr>
        </p:nvSpPr>
        <p:spPr>
          <a:prstGeom prst="rect">
            <a:avLst/>
          </a:prstGeom>
        </p:spPr>
        <p:txBody>
          <a:bodyPr/>
          <a:lstStyle/>
          <a:p>
            <a:r>
              <a:t>Study group operating rules</a:t>
            </a:r>
          </a:p>
        </p:txBody>
      </p:sp>
      <p:sp>
        <p:nvSpPr>
          <p:cNvPr id="135" name="Rectangle 3"/>
          <p:cNvSpPr txBox="1">
            <a:spLocks noGrp="1"/>
          </p:cNvSpPr>
          <p:nvPr>
            <p:ph type="body" idx="1"/>
          </p:nvPr>
        </p:nvSpPr>
        <p:spPr>
          <a:prstGeom prst="rect">
            <a:avLst/>
          </a:prstGeom>
        </p:spPr>
        <p:txBody>
          <a:bodyPr/>
          <a:lstStyle/>
          <a:p>
            <a:pPr>
              <a:spcBef>
                <a:spcPts val="600"/>
              </a:spcBef>
              <a:defRPr sz="2800"/>
            </a:pPr>
            <a:r>
              <a:rPr lang="en-US" dirty="0"/>
              <a:t>Will follow operating manual for study groups</a:t>
            </a:r>
          </a:p>
          <a:p>
            <a:pPr lvl="1">
              <a:spcBef>
                <a:spcPts val="600"/>
              </a:spcBef>
              <a:defRPr sz="2800"/>
            </a:pPr>
            <a:r>
              <a:rPr lang="en-US" dirty="0"/>
              <a:t>Purpose: to create PAR/CSD as authorized by 802 EC for study group</a:t>
            </a:r>
          </a:p>
          <a:p>
            <a:pPr>
              <a:spcBef>
                <a:spcPts val="600"/>
              </a:spcBef>
              <a:defRPr sz="2800"/>
            </a:pPr>
            <a:r>
              <a:rPr dirty="0"/>
              <a:t>No motions</a:t>
            </a:r>
            <a:r>
              <a:rPr lang="en-US" dirty="0"/>
              <a:t> for the time being</a:t>
            </a:r>
            <a:r>
              <a:rPr dirty="0"/>
              <a:t> (straw polls are okay)</a:t>
            </a:r>
          </a:p>
          <a:p>
            <a:pPr>
              <a:spcBef>
                <a:spcPts val="600"/>
              </a:spcBef>
              <a:defRPr sz="2800"/>
            </a:pPr>
            <a:r>
              <a:rPr dirty="0"/>
              <a:t>Attendance </a:t>
            </a:r>
            <a:r>
              <a:rPr lang="en-US" dirty="0"/>
              <a:t>is taken for minutes</a:t>
            </a:r>
            <a:endParaRPr dirty="0"/>
          </a:p>
        </p:txBody>
      </p:sp>
    </p:spTree>
    <p:extLst>
      <p:ext uri="{BB962C8B-B14F-4D97-AF65-F5344CB8AC3E}">
        <p14:creationId xmlns:p14="http://schemas.microsoft.com/office/powerpoint/2010/main" val="402355344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18</a:t>
            </a:fld>
            <a:endParaRPr/>
          </a:p>
        </p:txBody>
      </p:sp>
      <p:sp>
        <p:nvSpPr>
          <p:cNvPr id="118" name="Rectangle 2"/>
          <p:cNvSpPr txBox="1">
            <a:spLocks noGrp="1"/>
          </p:cNvSpPr>
          <p:nvPr>
            <p:ph type="title"/>
          </p:nvPr>
        </p:nvSpPr>
        <p:spPr>
          <a:prstGeom prst="rect">
            <a:avLst/>
          </a:prstGeom>
        </p:spPr>
        <p:txBody>
          <a:bodyPr/>
          <a:lstStyle/>
          <a:p>
            <a:r>
              <a:t>Call for Secretary</a:t>
            </a:r>
          </a:p>
        </p:txBody>
      </p:sp>
      <p:sp>
        <p:nvSpPr>
          <p:cNvPr id="119" name="Rectangle 3"/>
          <p:cNvSpPr txBox="1">
            <a:spLocks noGrp="1"/>
          </p:cNvSpPr>
          <p:nvPr>
            <p:ph type="body" idx="1"/>
          </p:nvPr>
        </p:nvSpPr>
        <p:spPr>
          <a:prstGeom prst="rect">
            <a:avLst/>
          </a:prstGeom>
        </p:spPr>
        <p:txBody>
          <a:bodyPr/>
          <a:lstStyle>
            <a:lvl1pPr>
              <a:spcBef>
                <a:spcPts val="600"/>
              </a:spcBef>
              <a:defRPr sz="2800"/>
            </a:lvl1pPr>
          </a:lstStyle>
          <a:p>
            <a:r>
              <a:rPr dirty="0"/>
              <a:t>Volunteers?</a:t>
            </a:r>
            <a:endParaRPr lang="en-US" dirty="0"/>
          </a:p>
          <a:p>
            <a:pPr lvl="1"/>
            <a:endParaRPr dirty="0"/>
          </a:p>
        </p:txBody>
      </p:sp>
    </p:spTree>
    <p:extLst>
      <p:ext uri="{BB962C8B-B14F-4D97-AF65-F5344CB8AC3E}">
        <p14:creationId xmlns:p14="http://schemas.microsoft.com/office/powerpoint/2010/main" val="60700562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19</a:t>
            </a:fld>
            <a:endParaRPr/>
          </a:p>
        </p:txBody>
      </p:sp>
      <p:sp>
        <p:nvSpPr>
          <p:cNvPr id="122" name="Rectangle 2"/>
          <p:cNvSpPr txBox="1">
            <a:spLocks noGrp="1"/>
          </p:cNvSpPr>
          <p:nvPr>
            <p:ph type="title"/>
          </p:nvPr>
        </p:nvSpPr>
        <p:spPr>
          <a:prstGeom prst="rect">
            <a:avLst/>
          </a:prstGeom>
        </p:spPr>
        <p:txBody>
          <a:bodyPr/>
          <a:lstStyle/>
          <a:p>
            <a:r>
              <a:t>Attendance, etc.</a:t>
            </a:r>
          </a:p>
        </p:txBody>
      </p:sp>
      <p:sp>
        <p:nvSpPr>
          <p:cNvPr id="123" name="Rectangle 3"/>
          <p:cNvSpPr txBox="1">
            <a:spLocks noGrp="1"/>
          </p:cNvSpPr>
          <p:nvPr>
            <p:ph type="body" idx="1"/>
          </p:nvPr>
        </p:nvSpPr>
        <p:spPr>
          <a:prstGeom prst="rect">
            <a:avLst/>
          </a:prstGeom>
        </p:spPr>
        <p:txBody>
          <a:bodyPr/>
          <a:lstStyle/>
          <a:p>
            <a:pPr>
              <a:spcBef>
                <a:spcPts val="600"/>
              </a:spcBef>
              <a:defRPr sz="2800"/>
            </a:pPr>
            <a:r>
              <a:rPr dirty="0"/>
              <a:t>Reminders to attendees:</a:t>
            </a:r>
          </a:p>
          <a:p>
            <a:pPr marL="742950" lvl="1" indent="-285750">
              <a:defRPr b="0"/>
            </a:pPr>
            <a:r>
              <a:rPr dirty="0"/>
              <a:t>Sign in for </a:t>
            </a:r>
            <a:r>
              <a:rPr lang="en-US" dirty="0"/>
              <a:t>attendance tracking in minutes</a:t>
            </a:r>
          </a:p>
          <a:p>
            <a:pPr marL="742950" lvl="1" indent="-285750">
              <a:defRPr b="0"/>
            </a:pPr>
            <a:r>
              <a:rPr dirty="0"/>
              <a:t>Noises off</a:t>
            </a:r>
            <a:endParaRPr sz="2000" dirty="0"/>
          </a:p>
          <a:p>
            <a:pPr marL="742950" lvl="1" indent="-285750">
              <a:defRPr b="0"/>
            </a:pPr>
            <a:r>
              <a:rPr dirty="0"/>
              <a:t>No recordings</a:t>
            </a:r>
          </a:p>
        </p:txBody>
      </p:sp>
    </p:spTree>
    <p:extLst>
      <p:ext uri="{BB962C8B-B14F-4D97-AF65-F5344CB8AC3E}">
        <p14:creationId xmlns:p14="http://schemas.microsoft.com/office/powerpoint/2010/main" val="314385479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2</a:t>
            </a:fld>
            <a:endParaRPr/>
          </a:p>
        </p:txBody>
      </p:sp>
      <p:sp>
        <p:nvSpPr>
          <p:cNvPr id="107" name="Rectangle 2"/>
          <p:cNvSpPr txBox="1">
            <a:spLocks noGrp="1"/>
          </p:cNvSpPr>
          <p:nvPr>
            <p:ph type="title"/>
          </p:nvPr>
        </p:nvSpPr>
        <p:spPr>
          <a:prstGeom prst="rect">
            <a:avLst/>
          </a:prstGeom>
        </p:spPr>
        <p:txBody>
          <a:bodyPr/>
          <a:lstStyle/>
          <a:p>
            <a:r>
              <a:t>Abstract</a:t>
            </a:r>
          </a:p>
        </p:txBody>
      </p:sp>
      <p:sp>
        <p:nvSpPr>
          <p:cNvPr id="108" name="Rectangle 3"/>
          <p:cNvSpPr txBox="1">
            <a:spLocks noGrp="1"/>
          </p:cNvSpPr>
          <p:nvPr>
            <p:ph type="body" idx="1"/>
          </p:nvPr>
        </p:nvSpPr>
        <p:spPr>
          <a:prstGeom prst="rect">
            <a:avLst/>
          </a:prstGeom>
        </p:spPr>
        <p:txBody>
          <a:bodyPr/>
          <a:lstStyle/>
          <a:p>
            <a:pPr algn="ctr">
              <a:buSzTx/>
              <a:buNone/>
            </a:pPr>
            <a:r>
              <a:rPr dirty="0"/>
              <a:t>Agenda for:</a:t>
            </a:r>
          </a:p>
          <a:p>
            <a:pPr algn="ctr">
              <a:buSzTx/>
              <a:buNone/>
            </a:pPr>
            <a:endParaRPr dirty="0"/>
          </a:p>
          <a:p>
            <a:pPr algn="ctr">
              <a:buSzTx/>
              <a:buNone/>
            </a:pPr>
            <a:r>
              <a:rPr dirty="0"/>
              <a:t> RCM SG, Telecon</a:t>
            </a:r>
            <a:r>
              <a:rPr lang="en-US" dirty="0"/>
              <a:t>s</a:t>
            </a:r>
            <a:r>
              <a:rPr dirty="0"/>
              <a:t>, </a:t>
            </a:r>
            <a:r>
              <a:rPr lang="en-US" dirty="0"/>
              <a:t>May</a:t>
            </a:r>
            <a:r>
              <a:rPr dirty="0"/>
              <a:t> 2020</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20</a:t>
            </a:fld>
            <a:endParaRPr/>
          </a:p>
        </p:txBody>
      </p:sp>
      <p:sp>
        <p:nvSpPr>
          <p:cNvPr id="138" name="Rectangle 2"/>
          <p:cNvSpPr txBox="1">
            <a:spLocks noGrp="1"/>
          </p:cNvSpPr>
          <p:nvPr>
            <p:ph type="title"/>
          </p:nvPr>
        </p:nvSpPr>
        <p:spPr>
          <a:xfrm>
            <a:off x="685800" y="609600"/>
            <a:ext cx="7772400" cy="609600"/>
          </a:xfrm>
          <a:prstGeom prst="rect">
            <a:avLst/>
          </a:prstGeom>
        </p:spPr>
        <p:txBody>
          <a:bodyPr/>
          <a:lstStyle/>
          <a:p>
            <a:r>
              <a:rPr dirty="0"/>
              <a:t>RCM ad-hoc Agenda – </a:t>
            </a:r>
            <a:r>
              <a:rPr lang="en-US" dirty="0"/>
              <a:t>May</a:t>
            </a:r>
            <a:r>
              <a:rPr dirty="0"/>
              <a:t> 2020</a:t>
            </a:r>
          </a:p>
        </p:txBody>
      </p:sp>
      <p:sp>
        <p:nvSpPr>
          <p:cNvPr id="139" name="Rectangle 3"/>
          <p:cNvSpPr txBox="1">
            <a:spLocks noGrp="1"/>
          </p:cNvSpPr>
          <p:nvPr>
            <p:ph type="body" idx="1"/>
          </p:nvPr>
        </p:nvSpPr>
        <p:spPr>
          <a:xfrm>
            <a:off x="342900" y="1371600"/>
            <a:ext cx="8458200" cy="4648200"/>
          </a:xfrm>
          <a:prstGeom prst="rect">
            <a:avLst/>
          </a:prstGeom>
        </p:spPr>
        <p:txBody>
          <a:bodyPr>
            <a:normAutofit/>
          </a:bodyPr>
          <a:lstStyle/>
          <a:p>
            <a:pPr marL="0" indent="0" defTabSz="786384">
              <a:lnSpc>
                <a:spcPct val="90000"/>
              </a:lnSpc>
              <a:spcBef>
                <a:spcPts val="200"/>
              </a:spcBef>
              <a:buSzTx/>
              <a:buNone/>
              <a:defRPr sz="2408"/>
            </a:pPr>
            <a:r>
              <a:rPr dirty="0"/>
              <a:t>Monday </a:t>
            </a:r>
            <a:r>
              <a:rPr lang="en-US" dirty="0"/>
              <a:t>May 25</a:t>
            </a:r>
            <a:r>
              <a:rPr dirty="0"/>
              <a:t>, 10:00ET</a:t>
            </a:r>
          </a:p>
          <a:p>
            <a:pPr marL="0" indent="0" defTabSz="786384">
              <a:lnSpc>
                <a:spcPct val="90000"/>
              </a:lnSpc>
              <a:spcBef>
                <a:spcPts val="200"/>
              </a:spcBef>
              <a:buSzTx/>
              <a:buNone/>
              <a:defRPr sz="2408"/>
            </a:pPr>
            <a:endParaRPr dirty="0"/>
          </a:p>
          <a:p>
            <a:pPr marL="294894" indent="-294894" defTabSz="786384">
              <a:lnSpc>
                <a:spcPct val="90000"/>
              </a:lnSpc>
              <a:spcBef>
                <a:spcPts val="200"/>
              </a:spcBef>
              <a:defRPr sz="1720"/>
            </a:pPr>
            <a:r>
              <a:rPr dirty="0"/>
              <a:t>Administrative</a:t>
            </a:r>
            <a:endParaRPr lang="en-US" dirty="0"/>
          </a:p>
          <a:p>
            <a:pPr marL="752094" lvl="1" indent="-294894" defTabSz="786384">
              <a:lnSpc>
                <a:spcPct val="90000"/>
              </a:lnSpc>
              <a:spcBef>
                <a:spcPts val="200"/>
              </a:spcBef>
              <a:defRPr sz="1720"/>
            </a:pPr>
            <a:r>
              <a:rPr lang="en-US" dirty="0"/>
              <a:t>Minutes review and approval</a:t>
            </a:r>
          </a:p>
          <a:p>
            <a:pPr marL="752094" lvl="1" indent="-294894" defTabSz="786384">
              <a:lnSpc>
                <a:spcPct val="90000"/>
              </a:lnSpc>
              <a:spcBef>
                <a:spcPts val="200"/>
              </a:spcBef>
              <a:defRPr sz="1720"/>
            </a:pPr>
            <a:endParaRPr dirty="0"/>
          </a:p>
          <a:p>
            <a:pPr marL="294894" lvl="1" indent="-294894" defTabSz="786384">
              <a:lnSpc>
                <a:spcPct val="90000"/>
              </a:lnSpc>
              <a:spcBef>
                <a:spcPts val="200"/>
              </a:spcBef>
              <a:buFont typeface="Arial"/>
              <a:buChar char="•"/>
              <a:defRPr sz="1720"/>
            </a:pPr>
            <a:r>
              <a:rPr dirty="0"/>
              <a:t>Status update </a:t>
            </a:r>
            <a:endParaRPr b="0" dirty="0"/>
          </a:p>
          <a:p>
            <a:pPr marL="294894" lvl="1" indent="-294894" defTabSz="786384">
              <a:lnSpc>
                <a:spcPct val="90000"/>
              </a:lnSpc>
              <a:spcBef>
                <a:spcPts val="200"/>
              </a:spcBef>
              <a:buFont typeface="Arial"/>
              <a:buChar char="•"/>
              <a:defRPr sz="1720"/>
            </a:pPr>
            <a:endParaRPr b="0" dirty="0"/>
          </a:p>
          <a:p>
            <a:pPr marL="294894" lvl="1" indent="-294894" defTabSz="786384">
              <a:lnSpc>
                <a:spcPct val="90000"/>
              </a:lnSpc>
              <a:spcBef>
                <a:spcPts val="200"/>
              </a:spcBef>
              <a:buFont typeface="Arial"/>
              <a:buChar char="•"/>
              <a:defRPr sz="1720"/>
            </a:pPr>
            <a:r>
              <a:rPr b="0" dirty="0"/>
              <a:t>D</a:t>
            </a:r>
            <a:r>
              <a:rPr dirty="0"/>
              <a:t>iscussion</a:t>
            </a:r>
          </a:p>
          <a:p>
            <a:pPr marL="589788" lvl="2" indent="-294894" defTabSz="786384">
              <a:lnSpc>
                <a:spcPct val="90000"/>
              </a:lnSpc>
              <a:spcBef>
                <a:spcPts val="200"/>
              </a:spcBef>
              <a:buFont typeface="Arial"/>
              <a:defRPr sz="1720"/>
            </a:pPr>
            <a:r>
              <a:rPr lang="en-US" dirty="0"/>
              <a:t>Any comments on doc 20/742r1 discussed in the last teleconference</a:t>
            </a:r>
          </a:p>
          <a:p>
            <a:pPr marL="589788" lvl="2" indent="-294894" defTabSz="786384">
              <a:lnSpc>
                <a:spcPct val="90000"/>
              </a:lnSpc>
              <a:spcBef>
                <a:spcPts val="200"/>
              </a:spcBef>
              <a:buFont typeface="Arial"/>
              <a:defRPr sz="1720"/>
            </a:pPr>
            <a:r>
              <a:rPr lang="en-US" dirty="0"/>
              <a:t>New contributions?</a:t>
            </a:r>
          </a:p>
          <a:p>
            <a:pPr marL="589788" lvl="2" indent="-294894" defTabSz="786384">
              <a:lnSpc>
                <a:spcPct val="90000"/>
              </a:lnSpc>
              <a:spcBef>
                <a:spcPts val="200"/>
              </a:spcBef>
              <a:buFont typeface="Arial"/>
              <a:defRPr sz="1720"/>
            </a:pPr>
            <a:endParaRPr lang="en-US" b="0" dirty="0"/>
          </a:p>
          <a:p>
            <a:pPr marL="227838" lvl="1" indent="-294894" defTabSz="786384">
              <a:lnSpc>
                <a:spcPct val="90000"/>
              </a:lnSpc>
              <a:spcBef>
                <a:spcPts val="200"/>
              </a:spcBef>
              <a:buFont typeface="Arial"/>
              <a:defRPr sz="1720"/>
            </a:pPr>
            <a:r>
              <a:rPr lang="en-US" dirty="0"/>
              <a:t>Discuss June Telecon Schedule</a:t>
            </a:r>
          </a:p>
          <a:p>
            <a:pPr marL="589788" lvl="2" indent="-294894" defTabSz="786384">
              <a:lnSpc>
                <a:spcPct val="90000"/>
              </a:lnSpc>
              <a:spcBef>
                <a:spcPts val="200"/>
              </a:spcBef>
              <a:buFont typeface="Arial"/>
              <a:defRPr sz="1720"/>
            </a:pPr>
            <a:r>
              <a:rPr lang="en-US" dirty="0"/>
              <a:t>Propose June 8, June 22</a:t>
            </a:r>
            <a:endParaRPr dirty="0"/>
          </a:p>
        </p:txBody>
      </p:sp>
    </p:spTree>
    <p:extLst>
      <p:ext uri="{BB962C8B-B14F-4D97-AF65-F5344CB8AC3E}">
        <p14:creationId xmlns:p14="http://schemas.microsoft.com/office/powerpoint/2010/main" val="181360947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21</a:t>
            </a:fld>
            <a:endParaRPr/>
          </a:p>
        </p:txBody>
      </p:sp>
      <p:sp>
        <p:nvSpPr>
          <p:cNvPr id="153" name="Rectangle 2"/>
          <p:cNvSpPr txBox="1">
            <a:spLocks noGrp="1"/>
          </p:cNvSpPr>
          <p:nvPr>
            <p:ph type="title"/>
          </p:nvPr>
        </p:nvSpPr>
        <p:spPr>
          <a:prstGeom prst="rect">
            <a:avLst/>
          </a:prstGeom>
        </p:spPr>
        <p:txBody>
          <a:bodyPr/>
          <a:lstStyle/>
          <a:p>
            <a:r>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t>RCM ad hoc output: </a:t>
            </a:r>
            <a:r>
              <a:rPr b="0" u="sng" spc="-94">
                <a:solidFill>
                  <a:srgbClr val="0066FF"/>
                </a:solidFill>
                <a:uFill>
                  <a:solidFill>
                    <a:srgbClr val="0066FF"/>
                  </a:solidFill>
                </a:uFill>
                <a:hlinkClick r:id="rId2"/>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a:rPr>
              <a:t>11-19/1442r9</a:t>
            </a:r>
            <a:r>
              <a:rPr b="0"/>
              <a:t> </a:t>
            </a:r>
          </a:p>
          <a:p>
            <a:pPr marL="322325" indent="-322325" defTabSz="859536">
              <a:spcBef>
                <a:spcPts val="400"/>
              </a:spcBef>
              <a:defRPr sz="1879"/>
            </a:pPr>
            <a:r>
              <a:t>WBA Liaison on MAC randomization impacts:</a:t>
            </a:r>
          </a:p>
          <a:p>
            <a:pPr marL="698373" lvl="1" indent="-268604" defTabSz="859536">
              <a:spcBef>
                <a:spcPts val="400"/>
              </a:spcBef>
              <a:defRPr sz="1692" b="0"/>
            </a:pPr>
            <a:r>
              <a:t>Liaison from WBA: </a:t>
            </a:r>
            <a:r>
              <a:rPr u="sng">
                <a:solidFill>
                  <a:srgbClr val="0066FF"/>
                </a:solidFill>
                <a:uFill>
                  <a:solidFill>
                    <a:srgbClr val="0066FF"/>
                  </a:solidFill>
                </a:uFill>
                <a:hlinkClick r:id="rId4"/>
              </a:rPr>
              <a:t>11-18/1579r1</a:t>
            </a:r>
            <a:r>
              <a:t> </a:t>
            </a:r>
            <a:endParaRPr sz="1879"/>
          </a:p>
          <a:p>
            <a:pPr marL="698373" lvl="1" indent="-268604" defTabSz="859536">
              <a:spcBef>
                <a:spcPts val="400"/>
              </a:spcBef>
              <a:defRPr sz="1692" b="0"/>
            </a:pPr>
            <a:r>
              <a:t>Response from 802.11 (drafted in ARC): </a:t>
            </a:r>
            <a:r>
              <a:rPr u="sng">
                <a:solidFill>
                  <a:srgbClr val="0066FF"/>
                </a:solidFill>
                <a:uFill>
                  <a:solidFill>
                    <a:srgbClr val="0066FF"/>
                  </a:solidFill>
                </a:uFill>
                <a:hlinkClick r:id="rId5"/>
              </a:rPr>
              <a:t>11-18/1988r2</a:t>
            </a:r>
            <a:r>
              <a:t> </a:t>
            </a:r>
            <a:endParaRPr sz="1879"/>
          </a:p>
          <a:p>
            <a:pPr marL="322325" indent="-322325" defTabSz="859536">
              <a:spcBef>
                <a:spcPts val="400"/>
              </a:spcBef>
              <a:defRPr sz="1879"/>
            </a:pPr>
            <a:r>
              <a:t>Other inputs to RCM TIG:</a:t>
            </a:r>
          </a:p>
          <a:p>
            <a:pPr marL="698373" lvl="1" indent="-268604" defTabSz="859536">
              <a:spcBef>
                <a:spcPts val="300"/>
              </a:spcBef>
              <a:defRPr sz="1504" b="0"/>
            </a:pPr>
            <a:r>
              <a:rPr u="sng">
                <a:solidFill>
                  <a:srgbClr val="0066FF"/>
                </a:solidFill>
                <a:uFill>
                  <a:solidFill>
                    <a:srgbClr val="0066FF"/>
                  </a:solidFill>
                </a:uFill>
                <a:hlinkClick r:id="rId6"/>
              </a:rPr>
              <a:t>11-19-0588-02-0rcm-summary-of-discussions-on-randomized-and-changing-mac-addresses-2014-2019.odt</a:t>
            </a:r>
            <a:endParaRPr sz="1879"/>
          </a:p>
          <a:p>
            <a:pPr marL="698373" lvl="1" indent="-268604" defTabSz="859536">
              <a:spcBef>
                <a:spcPts val="300"/>
              </a:spcBef>
              <a:defRPr sz="1504" b="0"/>
            </a:pPr>
            <a:r>
              <a:rPr u="sng">
                <a:solidFill>
                  <a:srgbClr val="0066FF"/>
                </a:solidFill>
                <a:uFill>
                  <a:solidFill>
                    <a:srgbClr val="0066FF"/>
                  </a:solidFill>
                </a:uFill>
                <a:hlinkClick r:id="rId6"/>
              </a:rPr>
              <a:t>11-19-0851-00-0rcm-p802-1cq-mac-address-assignment-requirements.pptx</a:t>
            </a:r>
            <a:r>
              <a:t> </a:t>
            </a:r>
            <a:endParaRPr sz="1879"/>
          </a:p>
          <a:p>
            <a:pPr marL="698373" lvl="1" indent="-268604" defTabSz="859536">
              <a:spcBef>
                <a:spcPts val="300"/>
              </a:spcBef>
              <a:defRPr sz="1504" b="0"/>
            </a:pPr>
            <a:r>
              <a:rPr u="sng">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a:solidFill>
                  <a:srgbClr val="0066FF"/>
                </a:solidFill>
                <a:uFill>
                  <a:solidFill>
                    <a:srgbClr val="0066FF"/>
                  </a:solidFill>
                </a:uFill>
                <a:hlinkClick r:id="rId11"/>
              </a:rPr>
              <a:t>11-19-1320-00-0rcm-assignment-of-temporary-addresses.pptx</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3</a:t>
            </a:fld>
            <a:endParaRPr/>
          </a:p>
        </p:txBody>
      </p:sp>
      <p:sp>
        <p:nvSpPr>
          <p:cNvPr id="111" name="Rectangle 2"/>
          <p:cNvSpPr txBox="1">
            <a:spLocks noGrp="1"/>
          </p:cNvSpPr>
          <p:nvPr>
            <p:ph type="ctrTitle"/>
          </p:nvPr>
        </p:nvSpPr>
        <p:spPr>
          <a:xfrm>
            <a:off x="685800" y="1752600"/>
            <a:ext cx="7772400" cy="1470025"/>
          </a:xfrm>
          <a:prstGeom prst="rect">
            <a:avLst/>
          </a:prstGeom>
        </p:spPr>
        <p:txBody>
          <a:bodyPr>
            <a:normAutofit fontScale="90000"/>
          </a:bodyPr>
          <a:lstStyle/>
          <a:p>
            <a:pPr defTabSz="905255">
              <a:defRPr sz="3168"/>
            </a:pPr>
            <a:r>
              <a:t>IEEE 802.11  </a:t>
            </a:r>
            <a:br/>
            <a:r>
              <a:t>Random and Changing MAC Addresses Study Group</a:t>
            </a:r>
          </a:p>
        </p:txBody>
      </p:sp>
      <p:sp>
        <p:nvSpPr>
          <p:cNvPr id="112" name="Rectangle 3"/>
          <p:cNvSpPr txBox="1">
            <a:spLocks noGrp="1"/>
          </p:cNvSpPr>
          <p:nvPr>
            <p:ph type="subTitle" sz="half" idx="1"/>
          </p:nvPr>
        </p:nvSpPr>
        <p:spPr>
          <a:xfrm>
            <a:off x="1371600" y="3581400"/>
            <a:ext cx="6400800" cy="2057400"/>
          </a:xfrm>
          <a:prstGeom prst="rect">
            <a:avLst/>
          </a:prstGeom>
        </p:spPr>
        <p:txBody>
          <a:bodyPr/>
          <a:lstStyle/>
          <a:p>
            <a:r>
              <a:rPr dirty="0"/>
              <a:t>Agenda</a:t>
            </a:r>
          </a:p>
          <a:p>
            <a:r>
              <a:rPr lang="en-US" dirty="0"/>
              <a:t>May</a:t>
            </a:r>
            <a:r>
              <a:rPr dirty="0"/>
              <a:t> 2020 Tel</a:t>
            </a:r>
            <a:r>
              <a:rPr lang="en-US" dirty="0"/>
              <a:t>e</a:t>
            </a:r>
            <a:r>
              <a:rPr dirty="0"/>
              <a:t>conference</a:t>
            </a:r>
            <a:r>
              <a:rPr lang="en-US" dirty="0"/>
              <a:t>s</a:t>
            </a:r>
            <a:endParaRPr dirty="0"/>
          </a:p>
          <a:p>
            <a:pPr>
              <a:defRPr sz="2000"/>
            </a:pPr>
            <a:endParaRPr dirty="0"/>
          </a:p>
          <a:p>
            <a:pPr>
              <a:spcBef>
                <a:spcPts val="400"/>
              </a:spcBef>
              <a:defRPr sz="2000"/>
            </a:pPr>
            <a:r>
              <a:rPr dirty="0"/>
              <a:t>Chair: Carol Ansley (CommScope)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4</a:t>
            </a:fld>
            <a:endParaRPr/>
          </a:p>
        </p:txBody>
      </p:sp>
      <p:sp>
        <p:nvSpPr>
          <p:cNvPr id="115" name="Rectangle 2"/>
          <p:cNvSpPr txBox="1">
            <a:spLocks noGrp="1"/>
          </p:cNvSpPr>
          <p:nvPr>
            <p:ph type="ctrTitle"/>
          </p:nvPr>
        </p:nvSpPr>
        <p:spPr>
          <a:prstGeom prst="rect">
            <a:avLst/>
          </a:prstGeom>
        </p:spPr>
        <p:txBody>
          <a:bodyPr/>
          <a:lstStyle/>
          <a:p>
            <a:r>
              <a:rPr dirty="0"/>
              <a:t>Monday, </a:t>
            </a:r>
            <a:r>
              <a:rPr lang="en-US" dirty="0"/>
              <a:t>May 11th</a:t>
            </a:r>
            <a:endParaRPr baseline="300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5</a:t>
            </a:fld>
            <a:endParaRPr/>
          </a:p>
        </p:txBody>
      </p:sp>
      <p:sp>
        <p:nvSpPr>
          <p:cNvPr id="118" name="Rectangle 2"/>
          <p:cNvSpPr txBox="1">
            <a:spLocks noGrp="1"/>
          </p:cNvSpPr>
          <p:nvPr>
            <p:ph type="title"/>
          </p:nvPr>
        </p:nvSpPr>
        <p:spPr>
          <a:prstGeom prst="rect">
            <a:avLst/>
          </a:prstGeom>
        </p:spPr>
        <p:txBody>
          <a:bodyPr/>
          <a:lstStyle/>
          <a:p>
            <a:r>
              <a:t>Call for Secretary</a:t>
            </a:r>
          </a:p>
        </p:txBody>
      </p:sp>
      <p:sp>
        <p:nvSpPr>
          <p:cNvPr id="119" name="Rectangle 3"/>
          <p:cNvSpPr txBox="1">
            <a:spLocks noGrp="1"/>
          </p:cNvSpPr>
          <p:nvPr>
            <p:ph type="body" idx="1"/>
          </p:nvPr>
        </p:nvSpPr>
        <p:spPr>
          <a:prstGeom prst="rect">
            <a:avLst/>
          </a:prstGeom>
        </p:spPr>
        <p:txBody>
          <a:bodyPr/>
          <a:lstStyle>
            <a:lvl1pPr>
              <a:spcBef>
                <a:spcPts val="600"/>
              </a:spcBef>
              <a:defRPr sz="2800"/>
            </a:lvl1pPr>
          </a:lstStyle>
          <a:p>
            <a:r>
              <a:rPr dirty="0"/>
              <a:t>Volunteers?</a:t>
            </a:r>
            <a:endParaRPr lang="en-US" dirty="0"/>
          </a:p>
          <a:p>
            <a:pPr lvl="1"/>
            <a:r>
              <a:rPr lang="en-US" dirty="0"/>
              <a:t>Peter Yee volunteered to take the minutes.</a:t>
            </a:r>
          </a:p>
          <a:p>
            <a:pPr lvl="1"/>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6</a:t>
            </a:fld>
            <a:endParaRPr/>
          </a:p>
        </p:txBody>
      </p:sp>
      <p:sp>
        <p:nvSpPr>
          <p:cNvPr id="122" name="Rectangle 2"/>
          <p:cNvSpPr txBox="1">
            <a:spLocks noGrp="1"/>
          </p:cNvSpPr>
          <p:nvPr>
            <p:ph type="title"/>
          </p:nvPr>
        </p:nvSpPr>
        <p:spPr>
          <a:prstGeom prst="rect">
            <a:avLst/>
          </a:prstGeom>
        </p:spPr>
        <p:txBody>
          <a:bodyPr/>
          <a:lstStyle/>
          <a:p>
            <a:r>
              <a:t>Attendance, etc.</a:t>
            </a:r>
          </a:p>
        </p:txBody>
      </p:sp>
      <p:sp>
        <p:nvSpPr>
          <p:cNvPr id="123" name="Rectangle 3"/>
          <p:cNvSpPr txBox="1">
            <a:spLocks noGrp="1"/>
          </p:cNvSpPr>
          <p:nvPr>
            <p:ph type="body" idx="1"/>
          </p:nvPr>
        </p:nvSpPr>
        <p:spPr>
          <a:prstGeom prst="rect">
            <a:avLst/>
          </a:prstGeom>
        </p:spPr>
        <p:txBody>
          <a:bodyPr/>
          <a:lstStyle/>
          <a:p>
            <a:pPr>
              <a:spcBef>
                <a:spcPts val="600"/>
              </a:spcBef>
              <a:defRPr sz="2800"/>
            </a:pPr>
            <a:r>
              <a:rPr dirty="0"/>
              <a:t>Reminders to attendees:</a:t>
            </a:r>
          </a:p>
          <a:p>
            <a:pPr marL="742950" lvl="1" indent="-285750">
              <a:defRPr b="0"/>
            </a:pPr>
            <a:r>
              <a:rPr dirty="0"/>
              <a:t>Sign in for </a:t>
            </a:r>
            <a:r>
              <a:rPr lang="en-US" dirty="0"/>
              <a:t>attendance tracking in minutes</a:t>
            </a:r>
          </a:p>
          <a:p>
            <a:pPr marL="742950" lvl="1" indent="-285750">
              <a:defRPr b="0"/>
            </a:pPr>
            <a:r>
              <a:rPr dirty="0"/>
              <a:t>Noises off</a:t>
            </a:r>
            <a:endParaRPr sz="2000" dirty="0"/>
          </a:p>
          <a:p>
            <a:pPr marL="742950" lvl="1" indent="-285750">
              <a:defRPr b="0"/>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7</a:t>
            </a:fld>
            <a:endParaRPr/>
          </a:p>
        </p:txBody>
      </p:sp>
      <p:sp>
        <p:nvSpPr>
          <p:cNvPr id="126" name="Rectangle 1"/>
          <p:cNvSpPr txBox="1">
            <a:spLocks noGrp="1"/>
          </p:cNvSpPr>
          <p:nvPr>
            <p:ph type="title"/>
          </p:nvPr>
        </p:nvSpPr>
        <p:spPr>
          <a:xfrm>
            <a:off x="685800" y="609599"/>
            <a:ext cx="7772400" cy="1160464"/>
          </a:xfrm>
          <a:prstGeom prst="rect">
            <a:avLst/>
          </a:prstGeom>
        </p:spPr>
        <p:txBody>
          <a:bodyPr lIns="46799" tIns="46799" rIns="46799" bIns="46799"/>
          <a:lstStyle/>
          <a:p>
            <a:r>
              <a:t>Participation in IEEE 802 Meetings</a:t>
            </a:r>
          </a:p>
        </p:txBody>
      </p:sp>
      <p:sp>
        <p:nvSpPr>
          <p:cNvPr id="127" name="Text Box 5"/>
          <p:cNvSpPr txBox="1">
            <a:spLocks noGrp="1"/>
          </p:cNvSpPr>
          <p:nvPr>
            <p:ph type="body" idx="1"/>
          </p:nvPr>
        </p:nvSpPr>
        <p:spPr>
          <a:xfrm>
            <a:off x="609600" y="1524000"/>
            <a:ext cx="7924800" cy="4953000"/>
          </a:xfrm>
          <a:prstGeom prst="rect">
            <a:avLst/>
          </a:prstGeom>
        </p:spPr>
        <p:txBody>
          <a:bodyPr lIns="46079" tIns="46079" rIns="46079" bIns="46079"/>
          <a:lstStyle/>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is on an individual basis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i="1"/>
            </a:pPr>
            <a:r>
              <a:t>•     </a:t>
            </a:r>
            <a:r>
              <a:rPr i="0"/>
              <a:t>Participants in the IEEE standards development individual process shall act based on their qualifications and experience. (</a:t>
            </a:r>
            <a:r>
              <a:rPr i="0" u="sng">
                <a:solidFill>
                  <a:srgbClr val="0066FF"/>
                </a:solidFill>
                <a:uFill>
                  <a:solidFill>
                    <a:srgbClr val="0066FF"/>
                  </a:solidFill>
                </a:uFill>
                <a:hlinkClick r:id="rId2"/>
              </a:rPr>
              <a:t>https://standards.ieee.org/develop/policies/bylaws/sb_bylaws.pdf</a:t>
            </a:r>
            <a:r>
              <a:rPr i="0" u="sng">
                <a:solidFill>
                  <a:srgbClr val="CCCCFF"/>
                </a:solidFill>
              </a:rPr>
              <a:t> </a:t>
            </a:r>
            <a:r>
              <a:rPr i="0"/>
              <a:t>section 5.2.1)</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66FF"/>
                </a:solidFill>
                <a:uFill>
                  <a:solidFill>
                    <a:srgbClr val="0066FF"/>
                  </a:solidFill>
                </a:uFill>
                <a:hlinkClick r:id="rId3"/>
              </a:rPr>
              <a:t>https://standards.ieee.org/develop/policies/bylaws/sb_bylaws.pdf </a:t>
            </a:r>
            <a:r>
              <a:t>section 5.2.1.3 and the IEEE 802 LMSC Working Group Policies and Procedures, subclause 3.4.1 “Chair”, list item x.</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9725" indent="-336550"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66FF"/>
                </a:solidFill>
                <a:uFill>
                  <a:solidFill>
                    <a:srgbClr val="0066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8</a:t>
            </a:fld>
            <a:endParaRPr/>
          </a:p>
        </p:txBody>
      </p:sp>
      <p:sp>
        <p:nvSpPr>
          <p:cNvPr id="130" name="Rectangle 2"/>
          <p:cNvSpPr txBox="1">
            <a:spLocks noGrp="1"/>
          </p:cNvSpPr>
          <p:nvPr>
            <p:ph type="title"/>
          </p:nvPr>
        </p:nvSpPr>
        <p:spPr>
          <a:xfrm>
            <a:off x="381000" y="838200"/>
            <a:ext cx="8458200" cy="609600"/>
          </a:xfrm>
          <a:prstGeom prst="rect">
            <a:avLst/>
          </a:prstGeom>
        </p:spPr>
        <p:txBody>
          <a:bodyPr/>
          <a:lstStyle>
            <a:lvl1pPr>
              <a:defRPr u="sng"/>
            </a:lvl1pPr>
          </a:lstStyle>
          <a:p>
            <a:r>
              <a:t>Other Guidelines for IEEE WG Meetings</a:t>
            </a:r>
          </a:p>
        </p:txBody>
      </p:sp>
      <p:sp>
        <p:nvSpPr>
          <p:cNvPr id="131" name="Rectangle 4"/>
          <p:cNvSpPr txBox="1"/>
          <p:nvPr/>
        </p:nvSpPr>
        <p:spPr>
          <a:xfrm>
            <a:off x="579119" y="1676400"/>
            <a:ext cx="8138162" cy="38049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230188" indent="-230188">
              <a:lnSpc>
                <a:spcPct val="80000"/>
              </a:lnSpc>
              <a:spcBef>
                <a:spcPts val="500"/>
              </a:spcBef>
              <a:buClr>
                <a:srgbClr val="CC3300"/>
              </a:buClr>
              <a:buSzPct val="50000"/>
              <a:buChar char=""/>
              <a:defRPr sz="700" u="sng">
                <a:solidFill>
                  <a:srgbClr val="FF0000"/>
                </a:solidFill>
                <a:latin typeface="Arial"/>
                <a:ea typeface="Arial"/>
                <a:cs typeface="Arial"/>
                <a:sym typeface="Arial"/>
              </a:defRPr>
            </a:pPr>
            <a:endParaRPr/>
          </a:p>
          <a:p>
            <a:pPr marL="230188" indent="-230188">
              <a:lnSpc>
                <a:spcPct val="80000"/>
              </a:lnSpc>
              <a:spcBef>
                <a:spcPts val="800"/>
              </a:spcBef>
              <a:buClr>
                <a:srgbClr val="CC3300"/>
              </a:buClr>
              <a:buSzPct val="50000"/>
              <a:buChar char="•"/>
              <a:defRPr sz="1800" b="1">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interpretation, validity, or essentiality of patents/patent claims. </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specific license rates, terms, or conditions.</a:t>
            </a:r>
            <a:endParaRPr sz="2000"/>
          </a:p>
          <a:p>
            <a:pPr marL="1143000" lvl="2"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or engage in the fixing of product prices, allocation of customers, or division of sales markets.</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status or substance of ongoing or threatened litigation.</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sz="1000" b="1">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9</a:t>
            </a:fld>
            <a:endParaRPr/>
          </a:p>
        </p:txBody>
      </p:sp>
      <p:sp>
        <p:nvSpPr>
          <p:cNvPr id="134" name="Rectangle 2"/>
          <p:cNvSpPr txBox="1">
            <a:spLocks noGrp="1"/>
          </p:cNvSpPr>
          <p:nvPr>
            <p:ph type="title"/>
          </p:nvPr>
        </p:nvSpPr>
        <p:spPr>
          <a:prstGeom prst="rect">
            <a:avLst/>
          </a:prstGeom>
        </p:spPr>
        <p:txBody>
          <a:bodyPr/>
          <a:lstStyle/>
          <a:p>
            <a:r>
              <a:t>Study group operating rules</a:t>
            </a:r>
          </a:p>
        </p:txBody>
      </p:sp>
      <p:sp>
        <p:nvSpPr>
          <p:cNvPr id="135" name="Rectangle 3"/>
          <p:cNvSpPr txBox="1">
            <a:spLocks noGrp="1"/>
          </p:cNvSpPr>
          <p:nvPr>
            <p:ph type="body" idx="1"/>
          </p:nvPr>
        </p:nvSpPr>
        <p:spPr>
          <a:prstGeom prst="rect">
            <a:avLst/>
          </a:prstGeom>
        </p:spPr>
        <p:txBody>
          <a:bodyPr/>
          <a:lstStyle/>
          <a:p>
            <a:pPr>
              <a:spcBef>
                <a:spcPts val="600"/>
              </a:spcBef>
              <a:defRPr sz="2800"/>
            </a:pPr>
            <a:r>
              <a:rPr lang="en-US" dirty="0"/>
              <a:t>Will follow operating manual for study groups</a:t>
            </a:r>
          </a:p>
          <a:p>
            <a:pPr lvl="1">
              <a:spcBef>
                <a:spcPts val="600"/>
              </a:spcBef>
              <a:defRPr sz="2800"/>
            </a:pPr>
            <a:r>
              <a:rPr lang="en-US" dirty="0"/>
              <a:t>Purpose: to create PAR/CSD as authorized by 802 EC for study group</a:t>
            </a:r>
          </a:p>
          <a:p>
            <a:pPr>
              <a:spcBef>
                <a:spcPts val="600"/>
              </a:spcBef>
              <a:defRPr sz="2800"/>
            </a:pPr>
            <a:r>
              <a:rPr dirty="0"/>
              <a:t>No motions</a:t>
            </a:r>
            <a:r>
              <a:rPr lang="en-US" dirty="0"/>
              <a:t> for the time being</a:t>
            </a:r>
            <a:r>
              <a:rPr dirty="0"/>
              <a:t> (straw polls are okay)</a:t>
            </a:r>
          </a:p>
          <a:p>
            <a:pPr>
              <a:spcBef>
                <a:spcPts val="600"/>
              </a:spcBef>
              <a:defRPr sz="2800"/>
            </a:pPr>
            <a:r>
              <a:rPr dirty="0"/>
              <a:t>Attendance </a:t>
            </a:r>
            <a:r>
              <a:rPr lang="en-US" dirty="0"/>
              <a:t>is taken for minutes</a:t>
            </a:r>
            <a:endParaRPr dirty="0"/>
          </a:p>
        </p:txBody>
      </p:sp>
    </p:spTree>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196</TotalTime>
  <Words>1049</Words>
  <Application>Microsoft Office PowerPoint</Application>
  <PresentationFormat>On-screen Show (4:3)</PresentationFormat>
  <Paragraphs>171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Intel Clear</vt:lpstr>
      <vt:lpstr>Times New Roman</vt:lpstr>
      <vt:lpstr>Verdana</vt:lpstr>
      <vt:lpstr>802-11-Submission</vt:lpstr>
      <vt:lpstr>RCM-SG-Agenda-May-2020</vt:lpstr>
      <vt:lpstr>Abstract</vt:lpstr>
      <vt:lpstr>IEEE 802.11   Random and Changing MAC Addresses Study Group</vt:lpstr>
      <vt:lpstr>Monday, May 11th</vt:lpstr>
      <vt:lpstr>Call for Secretary</vt:lpstr>
      <vt:lpstr>Attendance, etc.</vt:lpstr>
      <vt:lpstr>Participation in IEEE 802 Meetings</vt:lpstr>
      <vt:lpstr>Other Guidelines for IEEE WG Meetings</vt:lpstr>
      <vt:lpstr>Study group operating rules</vt:lpstr>
      <vt:lpstr>RCM ad-hoc Agenda – May 2020</vt:lpstr>
      <vt:lpstr>Motion sent to EC </vt:lpstr>
      <vt:lpstr>Scope and Goals</vt:lpstr>
      <vt:lpstr>Next Teleconference</vt:lpstr>
      <vt:lpstr>Monday, May 25th</vt:lpstr>
      <vt:lpstr>Participation in IEEE 802 Meetings</vt:lpstr>
      <vt:lpstr>Other Guidelines for IEEE WG Meetings</vt:lpstr>
      <vt:lpstr>Study group operating rules</vt:lpstr>
      <vt:lpstr>Call for Secretary</vt:lpstr>
      <vt:lpstr>Attendance, etc.</vt:lpstr>
      <vt:lpstr>RCM ad-hoc Agenda – May 2020</vt:lpstr>
      <vt:lpstr>Background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RCM-SG-agenda-Mar-2020</dc:title>
  <dc:creator>Ansley, Carol</dc:creator>
  <cp:lastModifiedBy>Ansley, Carol</cp:lastModifiedBy>
  <cp:revision>14</cp:revision>
  <dcterms:modified xsi:type="dcterms:W3CDTF">2020-05-11T15:45:36Z</dcterms:modified>
</cp:coreProperties>
</file>