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18"/>
  </p:notesMasterIdLst>
  <p:handoutMasterIdLst>
    <p:handoutMasterId r:id="rId19"/>
  </p:handoutMasterIdLst>
  <p:sldIdLst>
    <p:sldId id="256" r:id="rId2"/>
    <p:sldId id="261" r:id="rId3"/>
    <p:sldId id="262" r:id="rId4"/>
    <p:sldId id="263" r:id="rId5"/>
    <p:sldId id="264" r:id="rId6"/>
    <p:sldId id="281" r:id="rId7"/>
    <p:sldId id="267" r:id="rId8"/>
    <p:sldId id="272" r:id="rId9"/>
    <p:sldId id="265" r:id="rId10"/>
    <p:sldId id="279" r:id="rId11"/>
    <p:sldId id="273" r:id="rId12"/>
    <p:sldId id="277" r:id="rId13"/>
    <p:sldId id="278" r:id="rId14"/>
    <p:sldId id="274" r:id="rId15"/>
    <p:sldId id="275" r:id="rId16"/>
    <p:sldId id="276" r:id="rId17"/>
  </p:sldIdLst>
  <p:sldSz cx="9144000" cy="6858000" type="screen4x3"/>
  <p:notesSz cx="6985000" cy="9283700"/>
  <p:defaultTextStyle>
    <a:defPPr>
      <a:defRPr lang="en-GB"/>
    </a:defPPr>
    <a:lvl1pPr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1pPr>
    <a:lvl2pPr marL="742950" indent="-28575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2pPr>
    <a:lvl3pPr marL="11430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3pPr>
    <a:lvl4pPr marL="16002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4pPr>
    <a:lvl5pPr marL="20574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1" userDrawn="1">
          <p15:clr>
            <a:srgbClr val="A4A3A4"/>
          </p15:clr>
        </p15:guide>
        <p15:guide id="2" pos="2176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bhishek Patil" initials="AP" lastIdx="1" clrIdx="0">
    <p:extLst>
      <p:ext uri="{19B8F6BF-5375-455C-9EA6-DF929625EA0E}">
        <p15:presenceInfo xmlns:p15="http://schemas.microsoft.com/office/powerpoint/2012/main" userId="S::appatil@qti.qualcomm.com::4a57f103-40b4-4474-a113-d3340a5396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8799B23B-EC83-4686-B30A-512413B5E67A}" styleName="Light Style 3 - Acc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76" autoAdjust="0"/>
    <p:restoredTop sz="94660"/>
  </p:normalViewPr>
  <p:slideViewPr>
    <p:cSldViewPr>
      <p:cViewPr varScale="1">
        <p:scale>
          <a:sx n="99" d="100"/>
          <a:sy n="99" d="100"/>
        </p:scale>
        <p:origin x="797" y="72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-5580"/>
    </p:cViewPr>
  </p:sorterViewPr>
  <p:notesViewPr>
    <p:cSldViewPr>
      <p:cViewPr varScale="1">
        <p:scale>
          <a:sx n="84" d="100"/>
          <a:sy n="84" d="100"/>
        </p:scale>
        <p:origin x="3810" y="108"/>
      </p:cViewPr>
      <p:guideLst>
        <p:guide orient="horz" pos="2881"/>
        <p:guide pos="2176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27154" cy="463709"/>
          </a:xfrm>
          <a:prstGeom prst="rect">
            <a:avLst/>
          </a:prstGeom>
        </p:spPr>
        <p:txBody>
          <a:bodyPr vert="horz" lIns="91742" tIns="45871" rIns="91742" bIns="45871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56248" y="0"/>
            <a:ext cx="3027154" cy="463709"/>
          </a:xfrm>
          <a:prstGeom prst="rect">
            <a:avLst/>
          </a:prstGeom>
        </p:spPr>
        <p:txBody>
          <a:bodyPr vert="horz" lIns="91742" tIns="45871" rIns="91742" bIns="45871" rtlCol="0"/>
          <a:lstStyle>
            <a:lvl1pPr algn="r">
              <a:defRPr sz="1200"/>
            </a:lvl1pPr>
          </a:lstStyle>
          <a:p>
            <a:fld id="{B87CCAAF-252C-4847-8D16-EDD6B40E4912}" type="datetimeFigureOut">
              <a:rPr lang="en-US" smtClean="0"/>
              <a:pPr/>
              <a:t>12/16/2020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18404"/>
            <a:ext cx="3027154" cy="463709"/>
          </a:xfrm>
          <a:prstGeom prst="rect">
            <a:avLst/>
          </a:prstGeom>
        </p:spPr>
        <p:txBody>
          <a:bodyPr vert="horz" lIns="91742" tIns="45871" rIns="91742" bIns="45871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56248" y="8818404"/>
            <a:ext cx="3027154" cy="463709"/>
          </a:xfrm>
          <a:prstGeom prst="rect">
            <a:avLst/>
          </a:prstGeom>
        </p:spPr>
        <p:txBody>
          <a:bodyPr vert="horz" lIns="91742" tIns="45871" rIns="91742" bIns="45871" rtlCol="0" anchor="b"/>
          <a:lstStyle>
            <a:lvl1pPr algn="r">
              <a:defRPr sz="1200"/>
            </a:lvl1pPr>
          </a:lstStyle>
          <a:p>
            <a:fld id="{29996500-462A-4966-9632-4197CBF31A0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337442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AutoShape 1"/>
          <p:cNvSpPr>
            <a:spLocks noChangeArrowheads="1"/>
          </p:cNvSpPr>
          <p:nvPr/>
        </p:nvSpPr>
        <p:spPr bwMode="auto">
          <a:xfrm>
            <a:off x="0" y="1"/>
            <a:ext cx="6985000" cy="9283700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lIns="91742" tIns="45871" rIns="91742" bIns="45871" anchor="ctr"/>
          <a:lstStyle/>
          <a:p>
            <a:endParaRPr lang="en-GB"/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hdr"/>
          </p:nvPr>
        </p:nvSpPr>
        <p:spPr bwMode="auto">
          <a:xfrm>
            <a:off x="5681709" y="96872"/>
            <a:ext cx="644449" cy="211209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7418" algn="l"/>
                <a:tab pos="1834835" algn="l"/>
                <a:tab pos="2752253" algn="l"/>
                <a:tab pos="3669670" algn="l"/>
                <a:tab pos="4587088" algn="l"/>
                <a:tab pos="5504505" algn="l"/>
                <a:tab pos="6421923" algn="l"/>
                <a:tab pos="7339340" algn="l"/>
                <a:tab pos="8256758" algn="l"/>
                <a:tab pos="9174175" algn="l"/>
                <a:tab pos="10091593" algn="l"/>
              </a:tabLst>
              <a:defRPr sz="14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doc.: IEEE 802.11-yy/xxxxr0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658841" y="96872"/>
            <a:ext cx="831548" cy="211209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7418" algn="l"/>
                <a:tab pos="1834835" algn="l"/>
                <a:tab pos="2752253" algn="l"/>
                <a:tab pos="3669670" algn="l"/>
                <a:tab pos="4587088" algn="l"/>
                <a:tab pos="5504505" algn="l"/>
                <a:tab pos="6421923" algn="l"/>
                <a:tab pos="7339340" algn="l"/>
                <a:tab pos="8256758" algn="l"/>
                <a:tab pos="9174175" algn="l"/>
                <a:tab pos="10091593" algn="l"/>
              </a:tabLst>
              <a:defRPr sz="14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Month Year</a:t>
            </a:r>
          </a:p>
        </p:txBody>
      </p:sp>
      <p:sp>
        <p:nvSpPr>
          <p:cNvPr id="2052" name="Rectangle 4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79513" y="701675"/>
            <a:ext cx="4624387" cy="3468688"/>
          </a:xfrm>
          <a:prstGeom prst="rect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053" name="Rectangle 5"/>
          <p:cNvSpPr>
            <a:spLocks noGrp="1" noChangeArrowheads="1"/>
          </p:cNvSpPr>
          <p:nvPr>
            <p:ph type="body"/>
          </p:nvPr>
        </p:nvSpPr>
        <p:spPr bwMode="auto">
          <a:xfrm>
            <a:off x="930694" y="4409997"/>
            <a:ext cx="5122014" cy="417655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3909" tIns="46232" rIns="93909" bIns="46232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/>
          </p:nvPr>
        </p:nvSpPr>
        <p:spPr bwMode="auto">
          <a:xfrm>
            <a:off x="5397065" y="8988324"/>
            <a:ext cx="929094" cy="1810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458709" algn="l"/>
                <a:tab pos="1376126" algn="l"/>
                <a:tab pos="2293544" algn="l"/>
                <a:tab pos="3210961" algn="l"/>
                <a:tab pos="4128379" algn="l"/>
                <a:tab pos="5045796" algn="l"/>
                <a:tab pos="5963214" algn="l"/>
                <a:tab pos="6880631" algn="l"/>
                <a:tab pos="7798049" algn="l"/>
                <a:tab pos="8715466" algn="l"/>
                <a:tab pos="9632884" algn="l"/>
                <a:tab pos="10550301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John Doe, Some Company</a:t>
            </a:r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/>
          </p:nvPr>
        </p:nvSpPr>
        <p:spPr bwMode="auto">
          <a:xfrm>
            <a:off x="3246234" y="8988324"/>
            <a:ext cx="514920" cy="36366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7418" algn="l"/>
                <a:tab pos="1834835" algn="l"/>
                <a:tab pos="2752253" algn="l"/>
                <a:tab pos="3669670" algn="l"/>
                <a:tab pos="4587088" algn="l"/>
                <a:tab pos="5504505" algn="l"/>
                <a:tab pos="6421923" algn="l"/>
                <a:tab pos="7339340" algn="l"/>
                <a:tab pos="8256758" algn="l"/>
                <a:tab pos="9174175" algn="l"/>
                <a:tab pos="10091593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Page </a:t>
            </a:r>
            <a:fld id="{47A7FEEB-9CD2-43FE-843C-C5350BEACB45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727605" y="8988325"/>
            <a:ext cx="718145" cy="184666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>
              <a:tabLst>
                <a:tab pos="0" algn="l"/>
                <a:tab pos="917418" algn="l"/>
                <a:tab pos="1834835" algn="l"/>
                <a:tab pos="2752253" algn="l"/>
                <a:tab pos="3669670" algn="l"/>
                <a:tab pos="4587088" algn="l"/>
                <a:tab pos="5504505" algn="l"/>
                <a:tab pos="6421923" algn="l"/>
                <a:tab pos="7339340" algn="l"/>
                <a:tab pos="8256758" algn="l"/>
                <a:tab pos="9174175" algn="l"/>
                <a:tab pos="10091593" algn="l"/>
              </a:tabLst>
            </a:pPr>
            <a:r>
              <a:rPr lang="en-US" sz="1200">
                <a:solidFill>
                  <a:srgbClr val="000000"/>
                </a:solidFill>
              </a:rPr>
              <a:t>Submission</a:t>
            </a:r>
          </a:p>
        </p:txBody>
      </p:sp>
      <p:sp>
        <p:nvSpPr>
          <p:cNvPr id="2057" name="Line 9"/>
          <p:cNvSpPr>
            <a:spLocks noChangeShapeType="1"/>
          </p:cNvSpPr>
          <p:nvPr/>
        </p:nvSpPr>
        <p:spPr bwMode="auto">
          <a:xfrm>
            <a:off x="729204" y="8986737"/>
            <a:ext cx="5526593" cy="1588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lIns="91742" tIns="45871" rIns="91742" bIns="45871"/>
          <a:lstStyle/>
          <a:p>
            <a:endParaRPr lang="en-GB"/>
          </a:p>
        </p:txBody>
      </p:sp>
      <p:sp>
        <p:nvSpPr>
          <p:cNvPr id="2058" name="Line 10"/>
          <p:cNvSpPr>
            <a:spLocks noChangeShapeType="1"/>
          </p:cNvSpPr>
          <p:nvPr/>
        </p:nvSpPr>
        <p:spPr bwMode="auto">
          <a:xfrm>
            <a:off x="652445" y="296965"/>
            <a:ext cx="5680110" cy="1588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lIns="91742" tIns="45871" rIns="91742" bIns="45871"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0659187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/>
              <a:t>doc.: IEEE 802.11-yy/xxxxr0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US"/>
              <a:t>Month Year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en-US"/>
              <a:t>John Doe, Some Company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465D53FD-DB5F-4815-BF01-6488A8FBD189}" type="slidenum">
              <a:rPr lang="en-US"/>
              <a:pPr/>
              <a:t>1</a:t>
            </a:fld>
            <a:endParaRPr lang="en-US"/>
          </a:p>
        </p:txBody>
      </p:sp>
      <p:sp>
        <p:nvSpPr>
          <p:cNvPr id="12289" name="Text Box 1"/>
          <p:cNvSpPr txBox="1">
            <a:spLocks noChangeArrowheads="1"/>
          </p:cNvSpPr>
          <p:nvPr/>
        </p:nvSpPr>
        <p:spPr bwMode="auto">
          <a:xfrm>
            <a:off x="1162569" y="701915"/>
            <a:ext cx="4659865" cy="346987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1742" tIns="45871" rIns="91742" bIns="45871" anchor="ctr"/>
          <a:lstStyle/>
          <a:p>
            <a:endParaRPr lang="en-GB"/>
          </a:p>
        </p:txBody>
      </p:sp>
      <p:sp>
        <p:nvSpPr>
          <p:cNvPr id="12290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30694" y="4409997"/>
            <a:ext cx="5123613" cy="4271836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70441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April 2020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Abhishek Patil, Qualcomm Inc.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DE40C9FC-4879-4F20-9ECA-A574A90476B7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Slide </a:t>
            </a:r>
            <a:fld id="{440F5867-744E-4AA6-B0ED-4C44D2DFBB7B}" type="slidenum">
              <a:rPr lang="en-GB"/>
              <a:pPr/>
              <a:t>‹#›</a:t>
            </a:fld>
            <a:endParaRPr lang="en-GB" dirty="0"/>
          </a:p>
        </p:txBody>
      </p:sp>
      <p:sp>
        <p:nvSpPr>
          <p:cNvPr id="11" name="Rectangle 4"/>
          <p:cNvSpPr>
            <a:spLocks noGrp="1" noChangeArrowheads="1"/>
          </p:cNvSpPr>
          <p:nvPr>
            <p:ph type="ftr" idx="14"/>
          </p:nvPr>
        </p:nvSpPr>
        <p:spPr bwMode="auto">
          <a:xfrm>
            <a:off x="5357818" y="6475413"/>
            <a:ext cx="3184520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 dirty="0"/>
              <a:t>Abhishek Patil, Qualcomm Inc.</a:t>
            </a:r>
          </a:p>
        </p:txBody>
      </p:sp>
      <p:sp>
        <p:nvSpPr>
          <p:cNvPr id="12" name="Rectangle 3"/>
          <p:cNvSpPr>
            <a:spLocks noGrp="1" noChangeArrowheads="1"/>
          </p:cNvSpPr>
          <p:nvPr>
            <p:ph type="dt" idx="15"/>
          </p:nvPr>
        </p:nvSpPr>
        <p:spPr bwMode="auto">
          <a:xfrm>
            <a:off x="696912" y="333375"/>
            <a:ext cx="1874823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dirty="0"/>
              <a:t>April 2020</a:t>
            </a:r>
            <a:endParaRPr lang="en-GB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April 2020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Abhishek Patil, Qualcomm Inc.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3ABCC52B-A3F7-440B-BBF2-55191E6E7773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08413" cy="41132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6613" y="1981200"/>
            <a:ext cx="3810000" cy="41132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April 2020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Abhishek Patil, Qualcomm Inc.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1CD163DD-D5E7-41DA-95F2-71530C24F8C3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April 2020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Abhishek Patil, Qualcomm Inc.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06B781AF-4CCF-49B0-A572-DE54FBE5D942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April 2020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Abhishek Patil, Qualcomm Inc.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F5D8E26B-7BCF-4D25-9C89-0168A6618F18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85800"/>
            <a:ext cx="7770813" cy="1065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title text format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0813" cy="4113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the outline text format</a:t>
            </a:r>
          </a:p>
          <a:p>
            <a:pPr lvl="1"/>
            <a:r>
              <a:rPr lang="en-GB" dirty="0"/>
              <a:t>Second Outline Level</a:t>
            </a:r>
          </a:p>
          <a:p>
            <a:pPr lvl="2"/>
            <a:r>
              <a:rPr lang="en-GB" dirty="0"/>
              <a:t>Third Outline Level</a:t>
            </a:r>
          </a:p>
          <a:p>
            <a:pPr lvl="3"/>
            <a:r>
              <a:rPr lang="en-GB" dirty="0"/>
              <a:t>Fourth Outline Level</a:t>
            </a:r>
          </a:p>
          <a:p>
            <a:pPr lvl="4"/>
            <a:r>
              <a:rPr lang="en-GB" dirty="0"/>
              <a:t>Fifth Outline Level</a:t>
            </a:r>
          </a:p>
          <a:p>
            <a:pPr lvl="4"/>
            <a:r>
              <a:rPr lang="en-GB" dirty="0"/>
              <a:t>Sixth Outline Level</a:t>
            </a:r>
          </a:p>
          <a:p>
            <a:pPr lvl="4"/>
            <a:r>
              <a:rPr lang="en-GB" dirty="0"/>
              <a:t>Seventh Outline Level</a:t>
            </a:r>
          </a:p>
          <a:p>
            <a:pPr lvl="4"/>
            <a:r>
              <a:rPr lang="en-GB" dirty="0"/>
              <a:t>Eighth Outline Level</a:t>
            </a:r>
          </a:p>
          <a:p>
            <a:pPr lvl="4"/>
            <a:r>
              <a:rPr lang="en-GB" dirty="0"/>
              <a:t>Ninth Outline Level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696912" y="333375"/>
            <a:ext cx="1874823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dirty="0"/>
              <a:t>April 2020</a:t>
            </a:r>
            <a:endParaRPr lang="en-GB" dirty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5357818" y="6475413"/>
            <a:ext cx="3184520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 dirty="0"/>
              <a:t>Abhishek Patil, Qualcomm Inc.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4344988" y="6475413"/>
            <a:ext cx="528637" cy="3635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/>
              <a:t>Slide </a:t>
            </a:r>
            <a:fld id="{D09C756B-EB39-4236-ADBB-73052B179AE4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1030" name="Line 6"/>
          <p:cNvSpPr>
            <a:spLocks noChangeShapeType="1"/>
          </p:cNvSpPr>
          <p:nvPr/>
        </p:nvSpPr>
        <p:spPr bwMode="auto">
          <a:xfrm>
            <a:off x="685800" y="609600"/>
            <a:ext cx="7772400" cy="1588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 dirty="0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684213" y="6475413"/>
            <a:ext cx="714375" cy="18256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200" dirty="0">
                <a:solidFill>
                  <a:srgbClr val="000000"/>
                </a:solidFill>
              </a:rPr>
              <a:t>Submission</a:t>
            </a:r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685800" y="6477000"/>
            <a:ext cx="7848600" cy="1588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10" name="Date Placeholder 3"/>
          <p:cNvSpPr txBox="1">
            <a:spLocks/>
          </p:cNvSpPr>
          <p:nvPr userDrawn="1"/>
        </p:nvSpPr>
        <p:spPr bwMode="auto">
          <a:xfrm>
            <a:off x="5000628" y="357166"/>
            <a:ext cx="3500462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 marL="0" marR="0" lvl="0" indent="0" algn="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6" charset="0"/>
                <a:ea typeface="MS Gothic" charset="-128"/>
                <a:cs typeface="Arial Unicode MS" charset="0"/>
              </a:rPr>
              <a:t>doc.: IEEE 802.11-20/0702r3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4" r:id="rId5"/>
    <p:sldLayoutId id="2147483655" r:id="rId6"/>
  </p:sldLayoutIdLst>
  <p:hf hdr="0"/>
  <p:txStyles>
    <p:titleStyle>
      <a:lvl1pPr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2pPr>
      <a:lvl3pPr marL="11430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3pPr>
      <a:lvl4pPr marL="16002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4pPr>
      <a:lvl5pPr marL="20574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5pPr>
      <a:lvl6pPr marL="25146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6pPr>
      <a:lvl7pPr marL="29718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7pPr>
      <a:lvl8pPr marL="34290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8pPr>
      <a:lvl9pPr marL="38862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9pPr>
    </p:titleStyle>
    <p:bodyStyle>
      <a:lvl1pPr marL="342900" indent="-342900" algn="l" defTabSz="449263" rtl="0" eaLnBrk="1" fontAlgn="base" hangingPunct="1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 b="1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1" fontAlgn="base" hangingPunct="1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2pPr>
      <a:lvl3pPr marL="1143000" indent="-228600" algn="l" defTabSz="449263" rtl="0" eaLnBrk="1" fontAlgn="base" hangingPunct="1">
        <a:spcBef>
          <a:spcPts val="45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+mn-lt"/>
          <a:ea typeface="+mn-ea"/>
        </a:defRPr>
      </a:lvl3pPr>
      <a:lvl4pPr marL="16002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4pPr>
      <a:lvl5pPr marL="20574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5pPr>
      <a:lvl6pPr marL="25146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6pPr>
      <a:lvl7pPr marL="29718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7pPr>
      <a:lvl8pPr marL="34290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8pPr>
      <a:lvl9pPr marL="38862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20/11-20-1545-00-00be-mld-security-considerations.pptx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3"/>
          <p:cNvSpPr>
            <a:spLocks noGrp="1"/>
          </p:cNvSpPr>
          <p:nvPr>
            <p:ph type="dt" idx="15"/>
          </p:nvPr>
        </p:nvSpPr>
        <p:spPr>
          <a:xfrm>
            <a:off x="696912" y="333375"/>
            <a:ext cx="2303451" cy="273050"/>
          </a:xfrm>
        </p:spPr>
        <p:txBody>
          <a:bodyPr/>
          <a:lstStyle/>
          <a:p>
            <a:r>
              <a:rPr lang="en-US" dirty="0"/>
              <a:t>April 2020</a:t>
            </a:r>
            <a:endParaRPr lang="en-GB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idx="14"/>
          </p:nvPr>
        </p:nvSpPr>
        <p:spPr>
          <a:xfrm>
            <a:off x="5500694" y="6475413"/>
            <a:ext cx="3041644" cy="180975"/>
          </a:xfrm>
        </p:spPr>
        <p:txBody>
          <a:bodyPr/>
          <a:lstStyle/>
          <a:p>
            <a:r>
              <a:rPr lang="en-GB" dirty="0"/>
              <a:t>Abhishek Patil, Qualcomm Inc.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/>
              <a:t>Slide </a:t>
            </a:r>
            <a:fld id="{93823DB3-BAA4-4F4A-B4B3-ED9ABE70E976}" type="slidenum">
              <a:rPr lang="en-GB"/>
              <a:pPr/>
              <a:t>1</a:t>
            </a:fld>
            <a:endParaRPr lang="en-GB" dirty="0"/>
          </a:p>
        </p:txBody>
      </p:sp>
      <p:sp>
        <p:nvSpPr>
          <p:cNvPr id="3073" name="Rectangle 1"/>
          <p:cNvSpPr>
            <a:spLocks noGrp="1" noChangeArrowheads="1"/>
          </p:cNvSpPr>
          <p:nvPr>
            <p:ph type="title"/>
          </p:nvPr>
        </p:nvSpPr>
        <p:spPr>
          <a:xfrm>
            <a:off x="685800" y="685800"/>
            <a:ext cx="7772400" cy="1066800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altLang="en-US" dirty="0"/>
              <a:t>Fragmentation in EHT</a:t>
            </a:r>
            <a:endParaRPr lang="en-GB" dirty="0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1524000"/>
            <a:ext cx="7772400" cy="396875"/>
          </a:xfrm>
          <a:ln/>
        </p:spPr>
        <p:txBody>
          <a:bodyPr/>
          <a:lstStyle/>
          <a:p>
            <a:pPr algn="ctr">
              <a:spcBef>
                <a:spcPts val="500"/>
              </a:spcBef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2000" dirty="0"/>
              <a:t>Date:</a:t>
            </a:r>
            <a:r>
              <a:rPr lang="en-GB" sz="2000" b="0" dirty="0"/>
              <a:t> 2020-02-06</a:t>
            </a:r>
          </a:p>
        </p:txBody>
      </p:sp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533400" y="1939925"/>
            <a:ext cx="1447800" cy="381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2160" tIns="46080" rIns="92160" bIns="46080"/>
          <a:lstStyle/>
          <a:p>
            <a:pPr>
              <a:spcBef>
                <a:spcPts val="500"/>
              </a:spcBef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</a:pPr>
            <a:r>
              <a:rPr lang="en-GB" sz="2000" dirty="0">
                <a:solidFill>
                  <a:srgbClr val="000000"/>
                </a:solidFill>
              </a:rPr>
              <a:t>Authors:</a:t>
            </a:r>
          </a:p>
          <a:p>
            <a:pPr>
              <a:spcBef>
                <a:spcPts val="500"/>
              </a:spcBef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</a:pPr>
            <a:endParaRPr lang="en-GB" sz="2000" dirty="0">
              <a:solidFill>
                <a:srgbClr val="000000"/>
              </a:solidFill>
            </a:endParaRPr>
          </a:p>
        </p:txBody>
      </p:sp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A72B431F-20A0-468A-95F5-4400A9A7D11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88768593"/>
              </p:ext>
            </p:extLst>
          </p:nvPr>
        </p:nvGraphicFramePr>
        <p:xfrm>
          <a:off x="495682" y="2687451"/>
          <a:ext cx="8096484" cy="1676400"/>
        </p:xfrm>
        <a:graphic>
          <a:graphicData uri="http://schemas.openxmlformats.org/drawingml/2006/table">
            <a:tbl>
              <a:tblPr firstRow="1" bandRow="1"/>
              <a:tblGrid>
                <a:gridCol w="169525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3908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4032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3168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49012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26413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</a:defRPr>
                      </a:lvl9pPr>
                    </a:lstStyle>
                    <a:p>
                      <a:pPr algn="ctr"/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Name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</a:defRPr>
                      </a:lvl9pPr>
                    </a:lstStyle>
                    <a:p>
                      <a:pPr algn="ctr"/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Affiliation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</a:defRPr>
                      </a:lvl9pPr>
                    </a:lstStyle>
                    <a:p>
                      <a:pPr algn="ctr"/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Address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</a:defRPr>
                      </a:lvl9pPr>
                    </a:lstStyle>
                    <a:p>
                      <a:pPr algn="ctr"/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Phone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</a:defRPr>
                      </a:lvl9pPr>
                    </a:lstStyle>
                    <a:p>
                      <a:pPr algn="ctr"/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Email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6413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</a:defRPr>
                      </a:lvl9pPr>
                    </a:lstStyle>
                    <a:p>
                      <a:pPr algn="ctr"/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Abhishek Patil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</a:defRPr>
                      </a:lvl9pPr>
                    </a:lstStyle>
                    <a:p>
                      <a:pPr algn="ctr"/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Qualcomm Inc.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</a:defRPr>
                      </a:lvl9pPr>
                    </a:lstStyle>
                    <a:p>
                      <a:pPr algn="ctr"/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</a:defRPr>
                      </a:lvl9pPr>
                    </a:lstStyle>
                    <a:p>
                      <a:pPr algn="ctr"/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</a:defRPr>
                      </a:lvl9pPr>
                    </a:lstStyle>
                    <a:p>
                      <a:pPr algn="ctr"/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appatil@qti.qualcomm.com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83848554"/>
                  </a:ext>
                </a:extLst>
              </a:tr>
              <a:tr h="26413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Alfred Asterjadhi 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</a:defRPr>
                      </a:lvl9pPr>
                    </a:lstStyle>
                    <a:p>
                      <a:pPr algn="ctr"/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Qualcomm Inc. 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</a:defRPr>
                      </a:lvl9pPr>
                    </a:lstStyle>
                    <a:p>
                      <a:pPr algn="ctr"/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</a:defRPr>
                      </a:lvl9pPr>
                    </a:lstStyle>
                    <a:p>
                      <a:pPr algn="ctr"/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</a:defRPr>
                      </a:lvl9pPr>
                    </a:lstStyle>
                    <a:p>
                      <a:pPr algn="ctr"/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68835117"/>
                  </a:ext>
                </a:extLst>
              </a:tr>
              <a:tr h="26413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Duncan Ho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</a:defRPr>
                      </a:lvl9pPr>
                    </a:lstStyle>
                    <a:p>
                      <a:pPr algn="ctr"/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Qualcomm Inc.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</a:defRPr>
                      </a:lvl9pPr>
                    </a:lstStyle>
                    <a:p>
                      <a:pPr algn="ctr"/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</a:defRPr>
                      </a:lvl9pPr>
                    </a:lstStyle>
                    <a:p>
                      <a:pPr algn="ctr"/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</a:defRPr>
                      </a:lvl9pPr>
                    </a:lstStyle>
                    <a:p>
                      <a:pPr algn="ctr"/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60516509"/>
                  </a:ext>
                </a:extLst>
              </a:tr>
              <a:tr h="26413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George Cherian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</a:defRPr>
                      </a:lvl9pPr>
                    </a:lstStyle>
                    <a:p>
                      <a:pPr algn="ctr"/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Qualcomm Inc.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</a:defRPr>
                      </a:lvl9pPr>
                    </a:lstStyle>
                    <a:p>
                      <a:pPr algn="ctr"/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</a:defRPr>
                      </a:lvl9pPr>
                    </a:lstStyle>
                    <a:p>
                      <a:pPr algn="ctr"/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</a:defRPr>
                      </a:lvl9pPr>
                    </a:lstStyle>
                    <a:p>
                      <a:pPr algn="ctr"/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24194773"/>
                  </a:ext>
                </a:extLst>
              </a:tr>
            </a:tbl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6766E9-155D-40DC-8B68-5E30F1A95F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685801"/>
            <a:ext cx="7770813" cy="533400"/>
          </a:xfrm>
        </p:spPr>
        <p:txBody>
          <a:bodyPr/>
          <a:lstStyle/>
          <a:p>
            <a:r>
              <a:rPr lang="en-US" dirty="0"/>
              <a:t>Additional discussion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7D5CF27-938C-4E77-A4EA-DACC72BED47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1371600"/>
            <a:ext cx="8534400" cy="5102223"/>
          </a:xfrm>
        </p:spPr>
        <p:txBody>
          <a:bodyPr>
            <a:normAutofit fontScale="70000" lnSpcReduction="20000"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Disallow static fragmentation in MLO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/>
              <a:t>Static fragmentation: used in low data rate regimes and highly inefficient 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dirty="0"/>
              <a:t>Will have adverse impact on performance of an EHT STA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/>
              <a:t>An MLD can always pick a different/better link when the conditions on a certain link deteriorate</a:t>
            </a:r>
          </a:p>
          <a:p>
            <a:pPr>
              <a:buFont typeface="Arial" panose="020B0604020202020204" pitchFamily="34" charset="0"/>
              <a:buChar char="•"/>
            </a:pPr>
            <a:endParaRPr lang="en-US" dirty="0"/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There are different opinions about dynamic fragmentation (link vs MLD level).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/>
              <a:t>In our view, dynamic fragmentation at MLD level will provide the most benefit.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/>
              <a:t>STAs of an MLD share the same sequence number space along with a common BA scoreboard therefore fragmentation at MLD level naturally fits in the design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/>
              <a:t>If fragmentation is performed at link-level, there is a high risk that a fragment can get stuck on a congested link which would prevent the BA window from advancing further.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/>
              <a:t>MLO provides link diversity which means, a fragment can be retried on any link</a:t>
            </a:r>
          </a:p>
          <a:p>
            <a:pPr>
              <a:buFont typeface="Arial" panose="020B0604020202020204" pitchFamily="34" charset="0"/>
              <a:buChar char="•"/>
            </a:pPr>
            <a:endParaRPr lang="en-US" dirty="0"/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With respect to dynamic fragmentation in R1/R2: propose disabling in R1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/>
              <a:t>This gives the </a:t>
            </a:r>
            <a:r>
              <a:rPr lang="en-US" dirty="0" err="1"/>
              <a:t>TGbe</a:t>
            </a:r>
            <a:r>
              <a:rPr lang="en-US" dirty="0"/>
              <a:t> group more time to have a healthy discussion on the topic, e.g.,</a:t>
            </a:r>
          </a:p>
          <a:p>
            <a:pPr marL="1200150" lvl="2" indent="-342900">
              <a:buFont typeface="Arial" panose="020B0604020202020204" pitchFamily="34" charset="0"/>
              <a:buChar char="•"/>
            </a:pPr>
            <a:r>
              <a:rPr lang="en-US" dirty="0"/>
              <a:t>Whether dynamic fragmentation should be performed at link-level or MLD-level,</a:t>
            </a:r>
          </a:p>
          <a:p>
            <a:pPr marL="1200150" lvl="2" indent="-342900">
              <a:buFont typeface="Arial" panose="020B0604020202020204" pitchFamily="34" charset="0"/>
              <a:buChar char="•"/>
            </a:pPr>
            <a:r>
              <a:rPr lang="en-US" dirty="0"/>
              <a:t>Whether fragmentation is possible if encryption is handled at higher layer, etc.</a:t>
            </a:r>
          </a:p>
          <a:p>
            <a:pPr marL="1657350" lvl="3" indent="-285750">
              <a:buFont typeface="Arial" panose="020B0604020202020204" pitchFamily="34" charset="0"/>
              <a:buChar char="•"/>
            </a:pPr>
            <a:r>
              <a:rPr lang="en-US" dirty="0"/>
              <a:t>cases brought up in </a:t>
            </a:r>
            <a:r>
              <a:rPr lang="en-US" dirty="0">
                <a:hlinkClick r:id="rId2"/>
              </a:rPr>
              <a:t>11-20/1545</a:t>
            </a:r>
            <a:r>
              <a:rPr lang="en-US" dirty="0"/>
              <a:t> (MLD Security Considerations – Gaurav, HPE)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/>
              <a:t>There are views that dynamic fragmentation in R1 will be useful to replace padding to align Sync PPDUs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dirty="0"/>
              <a:t>However, transmission of sync PPDUs is optional and padding is conditional to sync PPDU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dirty="0"/>
              <a:t>Therefore, replacing padding with fragments is a second order optimization </a:t>
            </a:r>
            <a:r>
              <a:rPr lang="en-US" dirty="0">
                <a:sym typeface="Wingdings" panose="05000000000000000000" pitchFamily="2" charset="2"/>
              </a:rPr>
              <a:t></a:t>
            </a:r>
            <a:r>
              <a:rPr lang="en-US" dirty="0"/>
              <a:t> not a strong motive for having it in R1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6743819-B39B-49B1-A3E4-1C7263564E9D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10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97B1831-5C49-4DA4-BA2A-CDD4B27DA8C6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Abhishek Patil,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03264AF4-FA89-4F03-BD11-B371D1AECC7F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April 2020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5184535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4A1BB6-2D92-408E-AC9B-345FC7AC08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 1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78295CE-3077-47D6-8EC6-677BC4D8B60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Do you support that the 802.11be amendment shall disallow static fragmentation in MLO</a:t>
            </a:r>
            <a:r>
              <a:rPr lang="en-US" sz="1800" i="1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?</a:t>
            </a:r>
            <a:endParaRPr lang="en-US" dirty="0"/>
          </a:p>
          <a:p>
            <a:pPr>
              <a:buFont typeface="Arial" panose="020B0604020202020204" pitchFamily="34" charset="0"/>
              <a:buChar char="•"/>
            </a:pPr>
            <a:endParaRPr lang="en-US" dirty="0"/>
          </a:p>
          <a:p>
            <a:pPr lvl="1"/>
            <a:r>
              <a:rPr lang="en-US" dirty="0"/>
              <a:t>Y:</a:t>
            </a:r>
          </a:p>
          <a:p>
            <a:pPr lvl="1"/>
            <a:r>
              <a:rPr lang="en-US" dirty="0"/>
              <a:t>N:</a:t>
            </a:r>
          </a:p>
          <a:p>
            <a:pPr lvl="1"/>
            <a:r>
              <a:rPr lang="en-US" dirty="0"/>
              <a:t>A: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668D623-8A52-4DDF-93A8-121C9A69592F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11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7014086-AC55-4700-B1E2-C4C133C33780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Abhishek Patil,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50034A1A-59D2-42C7-8BE5-FDF92D96ADC0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April 2020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7753695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698BAC-0316-4DD3-BFA0-35C4DC394A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 2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9421B94-B179-4FDE-A9F4-9C959A52E3D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Do you support that dynamic fragmentation between two MLDs is not supported in R1?</a:t>
            </a:r>
          </a:p>
          <a:p>
            <a:pPr>
              <a:buFont typeface="Arial" panose="020B0604020202020204" pitchFamily="34" charset="0"/>
              <a:buChar char="•"/>
            </a:pPr>
            <a:endParaRPr lang="en-US" dirty="0"/>
          </a:p>
          <a:p>
            <a:endParaRPr lang="en-US" dirty="0"/>
          </a:p>
          <a:p>
            <a:pPr lvl="1"/>
            <a:r>
              <a:rPr lang="en-US" dirty="0"/>
              <a:t>Y:</a:t>
            </a:r>
          </a:p>
          <a:p>
            <a:pPr lvl="1"/>
            <a:r>
              <a:rPr lang="en-US" dirty="0"/>
              <a:t>N:</a:t>
            </a:r>
          </a:p>
          <a:p>
            <a:pPr lvl="1"/>
            <a:r>
              <a:rPr lang="en-US" dirty="0"/>
              <a:t>A:</a:t>
            </a:r>
          </a:p>
          <a:p>
            <a:pPr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A8BB348-F011-431F-A729-3A8E99500CDB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12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55F419-04A6-4DEC-A7EA-07814A7B35BF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Abhishek Patil,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C151178B-4238-4E1B-B713-43229822FC13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April 2020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8563499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698BAC-0316-4DD3-BFA0-35C4DC394A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 3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9421B94-B179-4FDE-A9F4-9C959A52E3D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Do you support that dynamic fragmentation between two MLDs is optional for R2?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/>
              <a:t>Dynamic fragmentation operation between two MLDs is TBD</a:t>
            </a:r>
          </a:p>
          <a:p>
            <a:pPr lvl="1">
              <a:buFont typeface="Arial" panose="020B0604020202020204" pitchFamily="34" charset="0"/>
              <a:buChar char="•"/>
            </a:pPr>
            <a:endParaRPr lang="en-US" dirty="0"/>
          </a:p>
          <a:p>
            <a:endParaRPr lang="en-US" dirty="0"/>
          </a:p>
          <a:p>
            <a:pPr lvl="1"/>
            <a:r>
              <a:rPr lang="en-US" dirty="0"/>
              <a:t>Y:</a:t>
            </a:r>
          </a:p>
          <a:p>
            <a:pPr lvl="1"/>
            <a:r>
              <a:rPr lang="en-US" dirty="0"/>
              <a:t>N:</a:t>
            </a:r>
          </a:p>
          <a:p>
            <a:pPr lvl="1"/>
            <a:r>
              <a:rPr lang="en-US" dirty="0"/>
              <a:t>A:</a:t>
            </a:r>
          </a:p>
          <a:p>
            <a:pPr lvl="1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A8BB348-F011-431F-A729-3A8E99500CDB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13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55F419-04A6-4DEC-A7EA-07814A7B35BF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Abhishek Patil,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C151178B-4238-4E1B-B713-43229822FC13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April 2020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8675887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4A1BB6-2D92-408E-AC9B-345FC7AC08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 4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78295CE-3077-47D6-8EC6-677BC4D8B60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856538" cy="4419600"/>
          </a:xfrm>
        </p:spPr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Do you support to have a capability bit “MLD Fragmentation” in </a:t>
            </a:r>
            <a:r>
              <a:rPr lang="en-US" dirty="0">
                <a:solidFill>
                  <a:schemeClr val="tx1"/>
                </a:solidFill>
              </a:rPr>
              <a:t>TBD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/>
              <a:t>element?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/>
              <a:t>If the bit is set to 0 by a STA affiliated with an MLD, the MLD does not support reception of a fragment from a peer MLD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/>
              <a:t>An MLD shall not fragment frames and send fragment to another MLD that has set this bit to 0.</a:t>
            </a:r>
          </a:p>
          <a:p>
            <a:pPr lvl="1"/>
            <a:r>
              <a:rPr lang="en-US" dirty="0"/>
              <a:t>Note: The bit is set to 0 for R1</a:t>
            </a:r>
          </a:p>
          <a:p>
            <a:endParaRPr lang="en-US" dirty="0"/>
          </a:p>
          <a:p>
            <a:pPr lvl="1"/>
            <a:r>
              <a:rPr lang="en-US" dirty="0"/>
              <a:t>Y:</a:t>
            </a:r>
          </a:p>
          <a:p>
            <a:pPr lvl="1"/>
            <a:r>
              <a:rPr lang="en-US" dirty="0"/>
              <a:t>N:</a:t>
            </a:r>
          </a:p>
          <a:p>
            <a:pPr lvl="1"/>
            <a:r>
              <a:rPr lang="en-US" dirty="0"/>
              <a:t>A: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668D623-8A52-4DDF-93A8-121C9A69592F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14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7014086-AC55-4700-B1E2-C4C133C33780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Abhishek Patil,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50034A1A-59D2-42C7-8BE5-FDF92D96ADC0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April 2020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2203437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EB4C9C87-3482-4B68-8F5C-29F817D5F2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Appendix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36556BD4-5EE7-4BD2-862E-DAEE531F2F7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A5EDF095-56D2-455B-863C-466FBF5BC7CF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/>
              <a:t>April 2020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A4D1BC2-FA41-4510-8F84-5F3000AFDEA7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Abhishek Patil, Qualcomm Inc.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B109453-C1F1-430A-A933-9488A0E898D1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8386372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4A1BB6-2D92-408E-AC9B-345FC7AC08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Fragmentation in EHT</a:t>
            </a:r>
          </a:p>
        </p:txBody>
      </p:sp>
      <p:graphicFrame>
        <p:nvGraphicFramePr>
          <p:cNvPr id="7" name="Content Placeholder 6">
            <a:extLst>
              <a:ext uri="{FF2B5EF4-FFF2-40B4-BE49-F238E27FC236}">
                <a16:creationId xmlns:a16="http://schemas.microsoft.com/office/drawing/2014/main" id="{4E8CF711-6973-4B9E-B917-FC83E50956C1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4623322"/>
              </p:ext>
            </p:extLst>
          </p:nvPr>
        </p:nvGraphicFramePr>
        <p:xfrm>
          <a:off x="542923" y="1979613"/>
          <a:ext cx="7999415" cy="372415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452829">
                  <a:extLst>
                    <a:ext uri="{9D8B030D-6E8A-4147-A177-3AD203B41FA5}">
                      <a16:colId xmlns:a16="http://schemas.microsoft.com/office/drawing/2014/main" val="2158456840"/>
                    </a:ext>
                  </a:extLst>
                </a:gridCol>
                <a:gridCol w="1390818">
                  <a:extLst>
                    <a:ext uri="{9D8B030D-6E8A-4147-A177-3AD203B41FA5}">
                      <a16:colId xmlns:a16="http://schemas.microsoft.com/office/drawing/2014/main" val="3464617302"/>
                    </a:ext>
                  </a:extLst>
                </a:gridCol>
                <a:gridCol w="5155768">
                  <a:extLst>
                    <a:ext uri="{9D8B030D-6E8A-4147-A177-3AD203B41FA5}">
                      <a16:colId xmlns:a16="http://schemas.microsoft.com/office/drawing/2014/main" val="2165369693"/>
                    </a:ext>
                  </a:extLst>
                </a:gridCol>
              </a:tblGrid>
              <a:tr h="288827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Dynamic Frag. Support* (HE Caps)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1891" marR="61891" marT="30946" marB="30946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MLD Fragmentation (EHT Caps/ML IE)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1891" marR="61891" marT="30946" marB="30946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Description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1891" marR="61891" marT="30946" marB="30946"/>
                </a:tc>
                <a:extLst>
                  <a:ext uri="{0D108BD9-81ED-4DB2-BD59-A6C34878D82A}">
                    <a16:rowId xmlns:a16="http://schemas.microsoft.com/office/drawing/2014/main" val="2294665792"/>
                  </a:ext>
                </a:extLst>
              </a:tr>
              <a:tr h="515762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1891" marR="61891" marT="30946" marB="30946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1891" marR="61891" marT="30946" marB="30946"/>
                </a:tc>
                <a:tc>
                  <a:txBody>
                    <a:bodyPr/>
                    <a:lstStyle/>
                    <a:p>
                      <a:pPr marL="342900" marR="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  <a:tabLst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No support for dynamic fragmentation at any level (EHT STA or MLD DEV). </a:t>
                      </a:r>
                    </a:p>
                    <a:p>
                      <a:pPr marL="342900" marR="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  <a:tabLst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No support for static fragmentation at any level (EHT STA or MLD DEV. </a:t>
                      </a:r>
                    </a:p>
                    <a:p>
                      <a:pPr marL="342900" marR="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  <a:tabLst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R1 text: STA of an MLD shall not fragment frames sent to another STA of MLD that has set these bits set to these values. No R2 text.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891" marR="61891" marT="30946" marB="30946"/>
                </a:tc>
                <a:extLst>
                  <a:ext uri="{0D108BD9-81ED-4DB2-BD59-A6C34878D82A}">
                    <a16:rowId xmlns:a16="http://schemas.microsoft.com/office/drawing/2014/main" val="851460823"/>
                  </a:ext>
                </a:extLst>
              </a:tr>
              <a:tr h="515762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1891" marR="61891" marT="30946" marB="30946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1891" marR="61891" marT="30946" marB="30946"/>
                </a:tc>
                <a:tc>
                  <a:txBody>
                    <a:bodyPr/>
                    <a:lstStyle/>
                    <a:p>
                      <a:pPr marL="342900" marR="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  <a:tabLst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No support for dynamic fragmentation at MLD level.</a:t>
                      </a:r>
                    </a:p>
                    <a:p>
                      <a:pPr marL="342900" marR="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  <a:tabLst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Not applicable to EHT STA without MLD setup (sets new cap bit to 0).</a:t>
                      </a:r>
                    </a:p>
                    <a:p>
                      <a:pPr marL="342900" marR="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  <a:tabLst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Maybe support for static fragmentation at MLD level?**</a:t>
                      </a:r>
                    </a:p>
                    <a:p>
                      <a:pPr marL="342900" marR="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  <a:tabLst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No R1 text. R2 text to be dealt with later.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891" marR="61891" marT="30946" marB="30946"/>
                </a:tc>
                <a:extLst>
                  <a:ext uri="{0D108BD9-81ED-4DB2-BD59-A6C34878D82A}">
                    <a16:rowId xmlns:a16="http://schemas.microsoft.com/office/drawing/2014/main" val="1899068686"/>
                  </a:ext>
                </a:extLst>
              </a:tr>
              <a:tr h="515762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&gt; 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1891" marR="61891" marT="30946" marB="30946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1891" marR="61891" marT="30946" marB="30946"/>
                </a:tc>
                <a:tc>
                  <a:txBody>
                    <a:bodyPr/>
                    <a:lstStyle/>
                    <a:p>
                      <a:pPr marL="342900" marR="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  <a:tabLst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Yes support for dynamic fragmentation at EHT STA (baseline).</a:t>
                      </a:r>
                    </a:p>
                    <a:p>
                      <a:pPr marL="342900" marR="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  <a:tabLst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No support for dynamic fragmentation at MLD level.</a:t>
                      </a:r>
                    </a:p>
                    <a:p>
                      <a:pPr marL="342900" marR="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  <a:tabLst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No support for static fragmentation at any level. </a:t>
                      </a:r>
                    </a:p>
                    <a:p>
                      <a:pPr marL="342900" marR="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  <a:tabLst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No R1 text. No R2 text.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891" marR="61891" marT="30946" marB="30946"/>
                </a:tc>
                <a:extLst>
                  <a:ext uri="{0D108BD9-81ED-4DB2-BD59-A6C34878D82A}">
                    <a16:rowId xmlns:a16="http://schemas.microsoft.com/office/drawing/2014/main" val="4147096267"/>
                  </a:ext>
                </a:extLst>
              </a:tr>
              <a:tr h="515762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&gt; 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1891" marR="61891" marT="30946" marB="30946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1891" marR="61891" marT="30946" marB="30946"/>
                </a:tc>
                <a:tc>
                  <a:txBody>
                    <a:bodyPr/>
                    <a:lstStyle/>
                    <a:p>
                      <a:pPr marL="342900" marR="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  <a:tabLst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Yes support for dynamic fragmentation at MLD level. </a:t>
                      </a:r>
                    </a:p>
                    <a:p>
                      <a:pPr marL="342900" marR="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  <a:tabLst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Not applicable to EHT STA without MLD setup (sets new cap bit to 0).</a:t>
                      </a:r>
                    </a:p>
                    <a:p>
                      <a:pPr marL="342900" marR="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  <a:tabLst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No support for static fragmentation at MLD level**</a:t>
                      </a:r>
                    </a:p>
                    <a:p>
                      <a:pPr marL="342900" marR="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  <a:tabLst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No R1 text. R2 text to be dealt with later.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891" marR="61891" marT="30946" marB="30946"/>
                </a:tc>
                <a:extLst>
                  <a:ext uri="{0D108BD9-81ED-4DB2-BD59-A6C34878D82A}">
                    <a16:rowId xmlns:a16="http://schemas.microsoft.com/office/drawing/2014/main" val="716696685"/>
                  </a:ext>
                </a:extLst>
              </a:tr>
              <a:tr h="288827">
                <a:tc gridSpan="3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*Each STA (of an MLD eventually) indicates its support in HE Caps. IE as per baseline. 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** Static fragmentation can be disabled altogether.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1891" marR="61891" marT="30946" marB="30946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4802432"/>
                  </a:ext>
                </a:extLst>
              </a:tr>
            </a:tbl>
          </a:graphicData>
        </a:graphic>
      </p:graphicFrame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668D623-8A52-4DDF-93A8-121C9A69592F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16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7014086-AC55-4700-B1E2-C4C133C33780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Abhishek Patil,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50034A1A-59D2-42C7-8BE5-FDF92D96ADC0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April 2020</a:t>
            </a:r>
            <a:endParaRPr lang="en-GB" dirty="0"/>
          </a:p>
        </p:txBody>
      </p:sp>
      <p:sp>
        <p:nvSpPr>
          <p:cNvPr id="8" name="Rectangle 1">
            <a:extLst>
              <a:ext uri="{FF2B5EF4-FFF2-40B4-BE49-F238E27FC236}">
                <a16:creationId xmlns:a16="http://schemas.microsoft.com/office/drawing/2014/main" id="{3A3011AF-6EDA-4B11-8DFA-08AB60DAE022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0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520383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C01787-E05B-485B-A4D8-3D3F9D0D92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ECD0E4C-2FB4-4FFF-9214-E1B5B6308D8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EHT is significantly increasing the achievable throughput due to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/>
              <a:t>Increase of BW to 320 MHz, SSs to 16, QAM constellation to 4K,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/>
              <a:t>Introduction of multi-link operation, etc.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US" dirty="0"/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In this contribution we discuss fragmentation, its variants and the impact on the design of EHT STAs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US" dirty="0"/>
          </a:p>
          <a:p>
            <a:pPr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8836F60-ABEB-4E40-8B38-9C62CFAD19BB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2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2942485-EE48-4388-9BDE-AD85FD951AF1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 dirty="0"/>
              <a:t>Abhishek Patil, Qualcomm Inc.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755D3017-FCB7-48AB-80F5-1CB76660B18B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April 2020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820528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918D9B-FC43-486B-A601-9F3EDF6D39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Baseline Fragmentation</a:t>
            </a:r>
          </a:p>
        </p:txBody>
      </p:sp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E14F7DF3-5650-425B-B50C-87D2D30D338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751013"/>
            <a:ext cx="7856538" cy="4724399"/>
          </a:xfrm>
        </p:spPr>
        <p:txBody>
          <a:bodyPr>
            <a:normAutofit lnSpcReduction="10000"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sz="1800" dirty="0"/>
              <a:t>Static frag. splits an MSDU into multiple fragments, with each fragment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Having equal length, except for the last one that can be smaller.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Soliciting an immediate Ack frame</a:t>
            </a:r>
          </a:p>
          <a:p>
            <a:pPr lvl="3">
              <a:buFont typeface="Arial" panose="020B0604020202020204" pitchFamily="34" charset="0"/>
              <a:buChar char="•"/>
            </a:pPr>
            <a:endParaRPr lang="en-US" sz="1200" dirty="0"/>
          </a:p>
          <a:p>
            <a:pPr>
              <a:buFont typeface="Arial" panose="020B0604020202020204" pitchFamily="34" charset="0"/>
              <a:buChar char="•"/>
            </a:pPr>
            <a:r>
              <a:rPr lang="en-US" sz="1800" dirty="0"/>
              <a:t>This type of fragmentation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Is used at low data rates regimes and in bad channel conditions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Requires high overhead compared to useful information delivered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sz="1400" dirty="0"/>
              <a:t>Each fragment has its own MAC header, SIFS, Ack frame, etc.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sz="1400" dirty="0"/>
              <a:t>Leading to increased airtime and latency, and reduced efficiency</a:t>
            </a:r>
          </a:p>
          <a:p>
            <a:pPr lvl="4">
              <a:buFont typeface="Arial" panose="020B0604020202020204" pitchFamily="34" charset="0"/>
              <a:buChar char="•"/>
            </a:pPr>
            <a:endParaRPr lang="en-US" sz="1200" dirty="0"/>
          </a:p>
          <a:p>
            <a:pPr>
              <a:buFont typeface="Arial" panose="020B0604020202020204" pitchFamily="34" charset="0"/>
              <a:buChar char="•"/>
            </a:pPr>
            <a:r>
              <a:rPr lang="en-US" sz="1800" dirty="0"/>
              <a:t>EHT STAs target extremely high throughputs, among other things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Targets which can be impacted by static fragmentation</a:t>
            </a:r>
          </a:p>
          <a:p>
            <a:pPr lvl="4">
              <a:buFont typeface="Arial" panose="020B0604020202020204" pitchFamily="34" charset="0"/>
              <a:buChar char="•"/>
            </a:pPr>
            <a:endParaRPr lang="en-US" sz="1200" dirty="0"/>
          </a:p>
          <a:p>
            <a:pPr>
              <a:buFont typeface="Arial" panose="020B0604020202020204" pitchFamily="34" charset="0"/>
              <a:buChar char="•"/>
            </a:pPr>
            <a:r>
              <a:rPr lang="en-US" sz="2000" dirty="0"/>
              <a:t>Propose to disallow static frag. or make it optional (RX)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At least consider disallowing for EHT STAs that are MLO STAs since it adds complexity with no benefits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E819B90-48FD-467B-930C-EABE5484B3FE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3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B4BAFD9-B8C9-48E0-BC53-2CBBE7CF04B8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 dirty="0"/>
              <a:t>Abhishek Patil, Qualcomm Inc.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3A97F0B7-B998-4480-8C77-94475A9D6440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April 2020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655456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6E2506-560D-4E58-A528-D44A6D1A93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Dynamic fragmentation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5B25066-B67A-433D-B485-A310F52C026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856538" cy="4419600"/>
          </a:xfrm>
        </p:spPr>
        <p:txBody>
          <a:bodyPr>
            <a:normAutofit fontScale="92500" lnSpcReduction="20000"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sz="1800" dirty="0"/>
              <a:t>Dynamic fragmentation splits an (A)MSDU into multiple fragments, wherein each fragment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1600" dirty="0"/>
              <a:t>Has a length different from that of other fragments of same (A-)MSDU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1600" dirty="0"/>
              <a:t>Solicits an Ack, (M-)BlockAck, depending on the level of fragmentation</a:t>
            </a:r>
          </a:p>
          <a:p>
            <a:pPr marL="400050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400050">
              <a:buFont typeface="Arial" panose="020B0604020202020204" pitchFamily="34" charset="0"/>
              <a:buChar char="•"/>
            </a:pPr>
            <a:r>
              <a:rPr lang="en-US" sz="2000" dirty="0"/>
              <a:t>This type of fragmentation is used for high efficiency (HE)</a:t>
            </a:r>
          </a:p>
          <a:p>
            <a:pPr marL="800100" lvl="1">
              <a:buFont typeface="Arial" panose="020B0604020202020204" pitchFamily="34" charset="0"/>
              <a:buChar char="•"/>
            </a:pPr>
            <a:r>
              <a:rPr lang="en-US" sz="1600" dirty="0"/>
              <a:t>Replaces padding that is otherwise needed in HE MU/TB PPDUs</a:t>
            </a:r>
          </a:p>
          <a:p>
            <a:pPr marL="800100" lvl="1">
              <a:buFont typeface="Arial" panose="020B0604020202020204" pitchFamily="34" charset="0"/>
              <a:buChar char="•"/>
            </a:pPr>
            <a:r>
              <a:rPr lang="en-US" sz="1600" dirty="0"/>
              <a:t>Can be used for low data rates and/or extended range scenarios (on a single link)</a:t>
            </a:r>
          </a:p>
          <a:p>
            <a:pPr marL="400050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400050">
              <a:buFont typeface="Arial" panose="020B0604020202020204" pitchFamily="34" charset="0"/>
              <a:buChar char="•"/>
            </a:pPr>
            <a:r>
              <a:rPr lang="en-US" sz="2000" dirty="0"/>
              <a:t>This type of functionality is beneficial for EHT STAs</a:t>
            </a:r>
            <a:endParaRPr lang="en-US" sz="1600" dirty="0"/>
          </a:p>
          <a:p>
            <a:pPr marL="800100" lvl="1">
              <a:buFont typeface="Arial" panose="020B0604020202020204" pitchFamily="34" charset="0"/>
              <a:buChar char="•"/>
            </a:pPr>
            <a:r>
              <a:rPr lang="en-US" sz="1600" dirty="0"/>
              <a:t>Helps to improve efficiency, and reduce overhead, wherever necessary</a:t>
            </a:r>
          </a:p>
          <a:p>
            <a:pPr marL="1200150" lvl="2">
              <a:buFont typeface="Arial" panose="020B0604020202020204" pitchFamily="34" charset="0"/>
              <a:buChar char="•"/>
            </a:pPr>
            <a:r>
              <a:rPr lang="en-US" sz="1400" dirty="0"/>
              <a:t>Similar to the HE use cases (e.g., low data rate / extended range over a single link)</a:t>
            </a:r>
          </a:p>
          <a:p>
            <a:pPr marL="400050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400050">
              <a:buFont typeface="Arial" panose="020B0604020202020204" pitchFamily="34" charset="0"/>
              <a:buChar char="•"/>
            </a:pPr>
            <a:r>
              <a:rPr lang="en-US" sz="2000" dirty="0"/>
              <a:t>Propose to preserve the optionality of this feature for EHT</a:t>
            </a:r>
          </a:p>
          <a:p>
            <a:pPr marL="800100" lvl="1">
              <a:buFont typeface="Arial" panose="020B0604020202020204" pitchFamily="34" charset="0"/>
              <a:buChar char="•"/>
            </a:pPr>
            <a:r>
              <a:rPr lang="en-US" sz="1600" dirty="0"/>
              <a:t>Additional details in following slides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092F3C9-341F-4BEE-859A-C8FE2DB13464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4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038928F-87DC-412B-9AD1-23377370C34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 dirty="0"/>
              <a:t>Abhishek Patil, Qualcomm Inc.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15109547-0B19-41AE-A3BA-AAADBF731A15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April 2020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766320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57829F-2805-4CFD-8A90-01F125AFFA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Dynamic Fragmentation (Cont.)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5BAF097-2E26-445B-ADA2-767D93DD23F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856538" cy="4343400"/>
          </a:xfrm>
        </p:spPr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Currently a STA declares its support for dynamic fragmentation along with a variety of parameters via HE Capabilities IE that it transmits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/>
              <a:t>E.g., number of fragments, level of fragmentation, etc.</a:t>
            </a:r>
          </a:p>
          <a:p>
            <a:pPr marL="800100" lvl="1">
              <a:buFont typeface="Arial" panose="020B0604020202020204" pitchFamily="34" charset="0"/>
              <a:buChar char="•"/>
            </a:pPr>
            <a:r>
              <a:rPr lang="en-US" dirty="0"/>
              <a:t>Proposal: For multi-link these parameters are at the MLD level</a:t>
            </a:r>
          </a:p>
          <a:p>
            <a:pPr marL="400050">
              <a:buFont typeface="Arial" panose="020B0604020202020204" pitchFamily="34" charset="0"/>
              <a:buChar char="•"/>
            </a:pPr>
            <a:endParaRPr lang="en-US" dirty="0"/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During BA setup, the MLDs can negotiate different levels of dynamic fragmentation on a per-TID basis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/>
              <a:t>In ADDBA Extension IE included in ADDBA Request/ADDBA Response frame (i.e., reuse existing 11ax framework)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4498F4F-EFA8-4208-A051-9BB13738A498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5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883D7B8-AB77-4E2E-83B6-CB09E8871FAD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 dirty="0"/>
              <a:t>Abhishek Patil, Qualcomm Inc.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D5686FD-67DB-4246-953A-8B541E153BA0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April 2020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058027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6766E9-155D-40DC-8B68-5E30F1A95F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Dynamic Fragmentation (Cont.)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7D5CF27-938C-4E77-A4EA-DACC72BED47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830388"/>
            <a:ext cx="7856538" cy="4570412"/>
          </a:xfrm>
        </p:spPr>
        <p:txBody>
          <a:bodyPr>
            <a:normAutofit fontScale="92500" lnSpcReduction="20000"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Handling in a multi-link setting will require some considerations</a:t>
            </a:r>
          </a:p>
          <a:p>
            <a:pPr>
              <a:buFont typeface="Arial" panose="020B0604020202020204" pitchFamily="34" charset="0"/>
              <a:buChar char="•"/>
            </a:pPr>
            <a:endParaRPr lang="en-US" dirty="0"/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If link-level fragmentation is used, there is a high risk that a fragment can get stuck on a congested link which would prevent the BA window from advancing further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/>
              <a:t>Thus bringing down the overall thruput and going against the charter of EHT.</a:t>
            </a:r>
          </a:p>
          <a:p>
            <a:pPr>
              <a:buFont typeface="Arial" panose="020B0604020202020204" pitchFamily="34" charset="0"/>
              <a:buChar char="•"/>
            </a:pPr>
            <a:endParaRPr lang="en-US" dirty="0"/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MLO provides link diversity which means if conditions deteriorate on a link, a fragment can be attempted on another link</a:t>
            </a:r>
          </a:p>
          <a:p>
            <a:pPr>
              <a:buFont typeface="Arial" panose="020B0604020202020204" pitchFamily="34" charset="0"/>
              <a:buChar char="•"/>
            </a:pPr>
            <a:endParaRPr lang="en-US" dirty="0"/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Therefore we propose that dynamic fragmentation must be performed at the MLD level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6743819-B39B-49B1-A3E4-1C7263564E9D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6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97B1831-5C49-4DA4-BA2A-CDD4B27DA8C6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Abhishek Patil,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03264AF4-FA89-4F03-BD11-B371D1AECC7F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April 2020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0025501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546FA7-23B6-4E2A-82BF-9AC9EF75F1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Dynamic Fragmentation (Cont.)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112390-C6E0-4CB0-A6CD-79B043EC3D0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1000" y="1981200"/>
            <a:ext cx="8305800" cy="4419600"/>
          </a:xfrm>
        </p:spPr>
        <p:txBody>
          <a:bodyPr>
            <a:normAutofit fontScale="77500" lnSpcReduction="20000"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A STA transmits fragment(s) and reports to MLD the portion of MSDU which did not make it through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/>
              <a:t>i.e., transmitting STA uses explicit acknowledgment functionalities (defined in 11ax) to ensure the successful delivery of a portion of the MSDU </a:t>
            </a:r>
          </a:p>
          <a:p>
            <a:pPr>
              <a:buFont typeface="Arial" panose="020B0604020202020204" pitchFamily="34" charset="0"/>
              <a:buChar char="•"/>
            </a:pPr>
            <a:endParaRPr lang="en-US" dirty="0"/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Receive status of MSDUs that are fragmented is maintained at the MLD</a:t>
            </a:r>
          </a:p>
          <a:p>
            <a:pPr>
              <a:buFont typeface="Arial" panose="020B0604020202020204" pitchFamily="34" charset="0"/>
              <a:buChar char="•"/>
            </a:pPr>
            <a:endParaRPr lang="en-US" dirty="0"/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Fragment can be sent on any link as long as the fragment size and contents remain unchanged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/>
              <a:t>An MLD may attempt to retransmit a failed fragment on any link</a:t>
            </a:r>
          </a:p>
          <a:p>
            <a:pPr>
              <a:buFont typeface="Arial" panose="020B0604020202020204" pitchFamily="34" charset="0"/>
              <a:buChar char="•"/>
            </a:pPr>
            <a:endParaRPr lang="en-US" dirty="0"/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An MLD may not be capable of receiving fragments of an MSDU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/>
              <a:t>Define a bit to indicate if the MLD supports receiving fragment from a peer MLD.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/>
              <a:t>Originator may perform fragmentation and transmit frames of an MSDU only if the receiving MLD has indicated support (i.e., bit set to 1)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B997CEC-5E3C-4D32-BF03-8EE49F6B668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7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4488179-CC14-437E-8260-BD16D99DB11F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 dirty="0"/>
              <a:t>Abhishek Patil, Qualcomm Inc.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346F6D0-6300-4AC1-8B4E-3F489C3C02C0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April 2020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890098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8DF51F-DDB4-4B65-9D56-7234C134F3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Disallow Fragmentation for R1</a:t>
            </a:r>
          </a:p>
        </p:txBody>
      </p:sp>
      <p:sp>
        <p:nvSpPr>
          <p:cNvPr id="21" name="Content Placeholder 20">
            <a:extLst>
              <a:ext uri="{FF2B5EF4-FFF2-40B4-BE49-F238E27FC236}">
                <a16:creationId xmlns:a16="http://schemas.microsoft.com/office/drawing/2014/main" id="{AA124F45-AC12-4177-949E-30273827BD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856538" cy="4419600"/>
          </a:xfrm>
        </p:spPr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In order to keep things simple and meet the R1 timeframe, we propose disallowing fragmentation in R1</a:t>
            </a:r>
          </a:p>
          <a:p>
            <a:pPr marL="400050">
              <a:buFont typeface="Arial" panose="020B0604020202020204" pitchFamily="34" charset="0"/>
              <a:buChar char="•"/>
            </a:pPr>
            <a:endParaRPr lang="en-US" dirty="0"/>
          </a:p>
          <a:p>
            <a:pPr marL="400050">
              <a:buFont typeface="Arial" panose="020B0604020202020204" pitchFamily="34" charset="0"/>
              <a:buChar char="•"/>
            </a:pPr>
            <a:r>
              <a:rPr lang="en-US" dirty="0"/>
              <a:t>Then in R2, we can discussion and provide details in the spec on fragmentation for MLO (i.e., the proposal in previous the slides)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6BD94D7-DEC4-4059-B08B-7BF877531226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8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A998A91-CA5B-4809-8130-B74FFE2AF02B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Abhishek Patil,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5C88A64D-CF9F-42EF-90C8-37DF6AD1AC23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April 2020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3049952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683681-56EA-4EDC-AD51-344DE8E367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</a:t>
            </a:r>
          </a:p>
        </p:txBody>
      </p:sp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DD483A7D-C37F-42E8-99E8-DE158C592C0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856538" cy="4419600"/>
          </a:xfrm>
        </p:spPr>
        <p:txBody>
          <a:bodyPr>
            <a:normAutofit fontScale="92500" lnSpcReduction="20000"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We discuss fragmentation for EHT STAs and propose to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/>
              <a:t>Disallow or make optional static fragmentation for EHT </a:t>
            </a:r>
          </a:p>
          <a:p>
            <a:pPr>
              <a:buFont typeface="Arial" panose="020B0604020202020204" pitchFamily="34" charset="0"/>
              <a:buChar char="•"/>
            </a:pPr>
            <a:endParaRPr lang="en-US" dirty="0"/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Propose to have a receiver capability to indicate if the recipient can receive fragments of the same MSDU on more than one link</a:t>
            </a:r>
          </a:p>
          <a:p>
            <a:pPr>
              <a:buFont typeface="Arial" panose="020B0604020202020204" pitchFamily="34" charset="0"/>
              <a:buChar char="•"/>
            </a:pPr>
            <a:endParaRPr lang="en-US" dirty="0"/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Propose to move fragmentation under MLO to R2 to keep things simple for R1</a:t>
            </a:r>
          </a:p>
          <a:p>
            <a:pPr>
              <a:buFont typeface="Arial" panose="020B0604020202020204" pitchFamily="34" charset="0"/>
              <a:buChar char="•"/>
            </a:pPr>
            <a:endParaRPr lang="en-US" dirty="0"/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For R2, negotiate dynamic fragmentation at the MLD level which allows, a fragment may be retransmitted on any link of the MLD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F46DDEC-BA84-4452-9658-58E0B118B3C4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9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B0EBD7E-DF8E-408B-98C9-CCEB5D45ECC3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 dirty="0"/>
              <a:t>Abhishek Patil, Qualcomm Inc.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99FE283-ED0D-4E53-A893-45CB87CAD3F4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April 2020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7966854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Office Theme">
      <a:majorFont>
        <a:latin typeface="Times New Roman"/>
        <a:ea typeface="MS Gothic"/>
        <a:cs typeface=""/>
      </a:majorFont>
      <a:minorFont>
        <a:latin typeface="Times New Roman"/>
        <a:ea typeface="MS Gothic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ea typeface="MS Gothic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ea typeface="MS Gothic" charset="-128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Presentation1" id="{6F2D85B4-B705-4018-9CF0-E6E4BD03567D}" vid="{6A25E773-D890-44CD-BA7F-9C3E9F9CAE58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802-11-Submission</Template>
  <TotalTime>80959</TotalTime>
  <Words>1691</Words>
  <Application>Microsoft Office PowerPoint</Application>
  <PresentationFormat>On-screen Show (4:3)</PresentationFormat>
  <Paragraphs>227</Paragraphs>
  <Slides>16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0" baseType="lpstr">
      <vt:lpstr>Arial</vt:lpstr>
      <vt:lpstr>Calibri</vt:lpstr>
      <vt:lpstr>Times New Roman</vt:lpstr>
      <vt:lpstr>Office Theme</vt:lpstr>
      <vt:lpstr>Fragmentation in EHT</vt:lpstr>
      <vt:lpstr>Introduction</vt:lpstr>
      <vt:lpstr>Baseline Fragmentation</vt:lpstr>
      <vt:lpstr>Dynamic fragmentation</vt:lpstr>
      <vt:lpstr>Dynamic Fragmentation (Cont.)</vt:lpstr>
      <vt:lpstr>Dynamic Fragmentation (Cont.)</vt:lpstr>
      <vt:lpstr>Dynamic Fragmentation (Cont.)</vt:lpstr>
      <vt:lpstr>Disallow Fragmentation for R1</vt:lpstr>
      <vt:lpstr>Summary</vt:lpstr>
      <vt:lpstr>Additional discussion</vt:lpstr>
      <vt:lpstr>SP 1</vt:lpstr>
      <vt:lpstr>SP 2</vt:lpstr>
      <vt:lpstr>SP 3</vt:lpstr>
      <vt:lpstr>SP 4</vt:lpstr>
      <vt:lpstr>Appendix</vt:lpstr>
      <vt:lpstr>Fragmentation in EHT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TGbe Meeting Agenda</dc:title>
  <dc:creator>Alfred Asterjadhi</dc:creator>
  <cp:lastModifiedBy>Abhishek Patil</cp:lastModifiedBy>
  <cp:revision>1542</cp:revision>
  <cp:lastPrinted>2020-02-06T20:39:52Z</cp:lastPrinted>
  <dcterms:created xsi:type="dcterms:W3CDTF">2017-01-26T15:28:16Z</dcterms:created>
  <dcterms:modified xsi:type="dcterms:W3CDTF">2020-12-16T23:34:46Z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readonly">
    <vt:lpwstr/>
  </property>
  <property fmtid="{D5CDD505-2E9C-101B-9397-08002B2CF9AE}" pid="3" name="_change">
    <vt:lpwstr/>
  </property>
  <property fmtid="{D5CDD505-2E9C-101B-9397-08002B2CF9AE}" pid="4" name="_full-control">
    <vt:lpwstr/>
  </property>
  <property fmtid="{D5CDD505-2E9C-101B-9397-08002B2CF9AE}" pid="5" name="sflag">
    <vt:lpwstr>1548419121</vt:lpwstr>
  </property>
  <property fmtid="{D5CDD505-2E9C-101B-9397-08002B2CF9AE}" pid="6" name="_AdHocReviewCycleID">
    <vt:i4>1394881422</vt:i4>
  </property>
  <property fmtid="{D5CDD505-2E9C-101B-9397-08002B2CF9AE}" pid="7" name="_NewReviewCycle">
    <vt:lpwstr/>
  </property>
  <property fmtid="{D5CDD505-2E9C-101B-9397-08002B2CF9AE}" pid="8" name="_EmailSubject">
    <vt:lpwstr>11be Fragmentation</vt:lpwstr>
  </property>
  <property fmtid="{D5CDD505-2E9C-101B-9397-08002B2CF9AE}" pid="9" name="_AuthorEmail">
    <vt:lpwstr>dho@qti.qualcomm.com</vt:lpwstr>
  </property>
  <property fmtid="{D5CDD505-2E9C-101B-9397-08002B2CF9AE}" pid="10" name="_AuthorEmailDisplayName">
    <vt:lpwstr>Duncan Ho</vt:lpwstr>
  </property>
</Properties>
</file>