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69" r:id="rId2"/>
    <p:sldId id="778" r:id="rId3"/>
    <p:sldId id="779" r:id="rId4"/>
    <p:sldId id="780" r:id="rId5"/>
    <p:sldId id="784" r:id="rId6"/>
    <p:sldId id="781" r:id="rId7"/>
    <p:sldId id="782" r:id="rId8"/>
    <p:sldId id="795" r:id="rId9"/>
    <p:sldId id="783" r:id="rId10"/>
    <p:sldId id="800" r:id="rId11"/>
    <p:sldId id="789" r:id="rId12"/>
    <p:sldId id="790" r:id="rId13"/>
    <p:sldId id="801" r:id="rId14"/>
    <p:sldId id="794" r:id="rId15"/>
    <p:sldId id="797" r:id="rId16"/>
    <p:sldId id="786" r:id="rId17"/>
    <p:sldId id="788" r:id="rId18"/>
    <p:sldId id="774" r:id="rId19"/>
    <p:sldId id="799" r:id="rId20"/>
  </p:sldIdLst>
  <p:sldSz cx="9144000" cy="6858000" type="screen4x3"/>
  <p:notesSz cx="6934200" cy="9280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wen Chu" initials="LC" lastIdx="1" clrIdx="0"/>
  <p:cmAuthor id="2" name="Payam Torab" initials="PT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FF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95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23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4336" y="20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fld id="{6B3D73B2-9A3E-C249-B35A-9A802D432087}" type="datetime1">
              <a:rPr lang="en-US" smtClean="0"/>
              <a:t>6/10/20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fld id="{9F7127C5-9E36-AA48-8E4C-BBD56A5A46E4}" type="datetime1">
              <a:rPr lang="en-US" smtClean="0"/>
              <a:t>6/10/20</a:t>
            </a:fld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AC0AF77-F10E-1041-8ED8-49E3A1257808}" type="datetime1">
              <a:rPr lang="en-US" smtClean="0"/>
              <a:t>6/10/20</a:t>
            </a:fld>
            <a:endParaRPr lang="en-US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4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Diagram-1: showing a house with a family, each is running an application over Wi-Fi: video conference, virtual workroom, virtual classroom, virtual party, shopping, watching movie …</a:t>
            </a:r>
          </a:p>
          <a:p>
            <a:r>
              <a:rPr lang="en-US" dirty="0"/>
              <a:t>Diagram-2: a multi-cube/floor office building showing people joining remote whiteboard discussion, virtual desktop, virtual meeting …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0B143F3-A5E6-2C45-AE6D-4142774768B0}" type="datetime1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2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Propose goal 1 in red box for R1, and goal 2 in red box for R2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2ADA185-CBEF-E148-BE99-F6A2F7AB31D8}" type="datetime1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F0CD528-1E0C-5D4D-9282-F93D99E81C96}" type="datetime1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2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High reliability is a common requirement</a:t>
            </a:r>
          </a:p>
          <a:p>
            <a:pPr lvl="2"/>
            <a:r>
              <a:rPr lang="en-US" dirty="0"/>
              <a:t>Deliver packets successfully within certain latency bound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E9C03C9-259A-224E-BD8A-A4FEF8637A52}" type="datetime1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CF1BB2-C288-8E40-BC88-8F74C5696B21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1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 dirty="0"/>
              <a:t>Chunyu Hu et al. (multiple affiliations)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B3B72B-49CF-A740-AE67-2D338BB4AB48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89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35AE86-D5F8-EE46-B530-046079477657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3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508759"/>
            <a:ext cx="3808413" cy="50292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08759"/>
            <a:ext cx="3810000" cy="50292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1EFA9E1-901F-8A4F-AE2F-8206E0469E86}"/>
              </a:ext>
            </a:extLst>
          </p:cNvPr>
          <p:cNvSpPr>
            <a:spLocks noGrp="1"/>
          </p:cNvSpPr>
          <p:nvPr>
            <p:ph type="dt" idx="13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9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BB3C93B-1A5E-684D-A603-0432B37D9A2A}"/>
              </a:ext>
            </a:extLst>
          </p:cNvPr>
          <p:cNvSpPr>
            <a:spLocks noGrp="1"/>
          </p:cNvSpPr>
          <p:nvPr>
            <p:ph type="dt" idx="13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FF71C7E-BB34-1E41-982C-63CEF188F5CC}"/>
              </a:ext>
            </a:extLst>
          </p:cNvPr>
          <p:cNvSpPr>
            <a:spLocks noGrp="1" noChangeArrowheads="1"/>
          </p:cNvSpPr>
          <p:nvPr>
            <p:ph type="sldNum" idx="14"/>
          </p:nvPr>
        </p:nvSpPr>
        <p:spPr bwMode="auto">
          <a:xfrm>
            <a:off x="4283968" y="6537960"/>
            <a:ext cx="54864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1B8D9AA-495D-0443-9F90-F1BD7FAA3F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94960" y="6537961"/>
            <a:ext cx="3200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7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9DA8455-179A-3E4C-B4A8-A2DA81D15D88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0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0FEB86-2D24-A44F-971D-5B32DFFDD2E0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0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F99466-7356-0C41-9339-0A465D438646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85802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2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8B3328-45B1-7440-A84F-0771E0244507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5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594360"/>
            <a:ext cx="790956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829300" y="365760"/>
            <a:ext cx="27432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909560" cy="4937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797" y="594360"/>
            <a:ext cx="790956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350" dirty="0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84213" y="6537960"/>
            <a:ext cx="54864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537960"/>
            <a:ext cx="78867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35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0722E2-09F1-A440-9C67-1062A586F7ED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89F20AF-BCB3-D24B-B0BA-4D3884E11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960" y="320040"/>
            <a:ext cx="2057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1350" b="1" dirty="0">
                <a:solidFill>
                  <a:srgbClr val="000000"/>
                </a:solidFill>
              </a:rPr>
              <a:t>IEEE 802.11-20/0697r3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674C1EC-8F9C-3147-B768-BF181B2A0708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4283968" y="6537960"/>
            <a:ext cx="54864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60FBA31-6A64-BB49-9D04-A82D5434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4960" y="6537961"/>
            <a:ext cx="3200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Chunyu Hu et al. (multiple affiliations)</a:t>
            </a:r>
          </a:p>
        </p:txBody>
      </p:sp>
    </p:spTree>
    <p:extLst>
      <p:ext uri="{BB962C8B-B14F-4D97-AF65-F5344CB8AC3E}">
        <p14:creationId xmlns:p14="http://schemas.microsoft.com/office/powerpoint/2010/main" val="17976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600075" indent="-257175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Courier New" charset="0"/>
        <a:buChar char="o"/>
        <a:defRPr sz="1600">
          <a:solidFill>
            <a:srgbClr val="000000"/>
          </a:solidFill>
          <a:latin typeface="+mn-lt"/>
          <a:ea typeface="+mn-ea"/>
        </a:defRPr>
      </a:lvl2pPr>
      <a:lvl3pPr marL="900113" indent="-214313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ea typeface="+mn-ea"/>
        </a:defRPr>
      </a:lvl3pPr>
      <a:lvl4pPr marL="1243013" indent="-214313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xinzuo@tencent.com" TargetMode="External"/><Relationship Id="rId3" Type="http://schemas.openxmlformats.org/officeDocument/2006/relationships/hyperlink" Target="mailto:chunyuhu@fb.com" TargetMode="External"/><Relationship Id="rId7" Type="http://schemas.openxmlformats.org/officeDocument/2006/relationships/hyperlink" Target="mailto:taewon.song@lg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asuhiko.inoue.br@hco.ntt.co.jp" TargetMode="External"/><Relationship Id="rId5" Type="http://schemas.openxmlformats.org/officeDocument/2006/relationships/hyperlink" Target="mailto:akira.kishida.fs@hco.ntt.co.jp" TargetMode="External"/><Relationship Id="rId10" Type="http://schemas.openxmlformats.org/officeDocument/2006/relationships/hyperlink" Target="mailto:glennhu@tencent.com" TargetMode="External"/><Relationship Id="rId4" Type="http://schemas.openxmlformats.org/officeDocument/2006/relationships/hyperlink" Target="mailto:torab@ieee.org" TargetMode="External"/><Relationship Id="rId9" Type="http://schemas.openxmlformats.org/officeDocument/2006/relationships/hyperlink" Target="mailto:harryhwang@tencent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20/11-20-0418-01-00be-low-latency-service-in-802-11be.pptx" TargetMode="External"/><Relationship Id="rId3" Type="http://schemas.openxmlformats.org/officeDocument/2006/relationships/hyperlink" Target="https://www.fcc.gov/document/fcc-opens-6-ghz-band-wi-fi-and-other-unlicensed-uses-0" TargetMode="External"/><Relationship Id="rId7" Type="http://schemas.openxmlformats.org/officeDocument/2006/relationships/hyperlink" Target="https://mentor.ieee.org/802.11/dcn/20/11-20-0408-04-00be-prioritized-edca-channel-access-over-latency-sensitive-links-in-mlo.pptx" TargetMode="External"/><Relationship Id="rId2" Type="http://schemas.openxmlformats.org/officeDocument/2006/relationships/hyperlink" Target="https://www.fcc.gov/document/fcc-opens-6-ghz-band-wi-fi-and-other-unlicensed-us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9/11-19-1604-01-00be-eht-direct-link-transmission.pptx" TargetMode="External"/><Relationship Id="rId5" Type="http://schemas.openxmlformats.org/officeDocument/2006/relationships/hyperlink" Target="https://mentor.ieee.org/802.11/dcn/18/11-18-2009-06-0rta-rta-report-draft.docx" TargetMode="External"/><Relationship Id="rId4" Type="http://schemas.openxmlformats.org/officeDocument/2006/relationships/hyperlink" Target="https://docs.fcc.gov/public/attachments/DOC-363945A6.pdf" TargetMode="External"/><Relationship Id="rId9" Type="http://schemas.openxmlformats.org/officeDocument/2006/relationships/hyperlink" Target="https://mentor.ieee.org/802.11/dcn/20/11-20-0105-04-00be-link-latency-statistics-of-multi-band-operations-in-eht.ppt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8/11-18-1233-07-0eht-eht-draft-proposed-csd.docx" TargetMode="External"/><Relationship Id="rId2" Type="http://schemas.openxmlformats.org/officeDocument/2006/relationships/hyperlink" Target="https://mentor.ieee.org/802.11/dcn/18/11-18-1231-06-0eht-eht-draft-proposed-par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9/11-19-2153-04-00be-adopting-a-release-framework-to-meet-timeline.ppt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2020-05-28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GB" dirty="0"/>
              <a:t>Supporting Latency Sensitive Applications in 11be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2"/>
          </p:nvPr>
        </p:nvSpPr>
        <p:spPr>
          <a:xfrm>
            <a:off x="696913" y="332601"/>
            <a:ext cx="1051570" cy="276999"/>
          </a:xfrm>
        </p:spPr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37B96B9-0FC9-4338-A515-0485769C8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38227"/>
              </p:ext>
            </p:extLst>
          </p:nvPr>
        </p:nvGraphicFramePr>
        <p:xfrm>
          <a:off x="685800" y="2667000"/>
          <a:ext cx="7984647" cy="3040068"/>
        </p:xfrm>
        <a:graphic>
          <a:graphicData uri="http://schemas.openxmlformats.org/drawingml/2006/table">
            <a:tbl>
              <a:tblPr/>
              <a:tblGrid>
                <a:gridCol w="1827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2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Affiliations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Address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Phone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email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Chunyu Hu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Facebook Inc.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1 Hacker way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 Menlo Park, CA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3"/>
                        </a:rPr>
                        <a:t>chunyuhu@fb.com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Payam Torab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4"/>
                        </a:rPr>
                        <a:t>torab@ieee.org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942402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Akira Kishida</a:t>
                      </a:r>
                      <a:endParaRPr lang="ko-KR" altLang="en-US" sz="14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NTT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+mn-cs"/>
                          <a:hlinkClick r:id="rId5"/>
                        </a:rPr>
                        <a:t>akira.kishida.fs@hco.ntt.co.jp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7578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Yasuhiko Inoue</a:t>
                      </a:r>
                      <a:endParaRPr lang="ko-KR" altLang="en-US" sz="14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yasuhiko.inoue.br@hco.ntt.co.jp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897769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Taewon Song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LG Electronics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taewon.song@lge.com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462851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Xin </a:t>
                      </a:r>
                      <a:r>
                        <a:rPr lang="en-US" sz="13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Zuo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Tencent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Tencent Building, 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</a:rPr>
                        <a:t>Kejizhongyi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 Avenue, Hi-tech Park,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Nanshan District,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Shenzhen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 tooltip="mailto:xinzuo@tencent.com"/>
                        </a:rPr>
                        <a:t>xinzuo@tencent.com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323118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Hao Harry Wang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tooltip="mailto:harryhwang@tencent.com"/>
                        </a:rPr>
                        <a:t>harryhwang@tencent.com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891422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Glenn Hu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 tooltip="mailto:glennhu@tencent.com"/>
                        </a:rPr>
                        <a:t>glennhu@tencent.com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665363"/>
                  </a:ext>
                </a:extLst>
              </a:tr>
            </a:tbl>
          </a:graphicData>
        </a:graphic>
      </p:graphicFrame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4E1A0C1-411E-0348-8C0C-50807DC70EC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</p:spPr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5CFD31-4E47-4B6E-A069-B404937C4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Goal</a:t>
            </a:r>
            <a:r>
              <a:rPr lang="en-US" dirty="0"/>
              <a:t>: </a:t>
            </a:r>
            <a:r>
              <a:rPr lang="en-US" u="sng" dirty="0"/>
              <a:t>m</a:t>
            </a:r>
            <a:r>
              <a:rPr lang="en-US" u="sng" dirty="0">
                <a:sym typeface="Wingdings" panose="05000000000000000000" pitchFamily="2" charset="2"/>
              </a:rPr>
              <a:t>ultiple</a:t>
            </a:r>
            <a:r>
              <a:rPr lang="en-US" dirty="0">
                <a:sym typeface="Wingdings" panose="05000000000000000000" pitchFamily="2" charset="2"/>
              </a:rPr>
              <a:t> applications running simultaneously in one or more BSS’s </a:t>
            </a:r>
            <a:endParaRPr lang="en-US" dirty="0"/>
          </a:p>
          <a:p>
            <a:pPr marL="685800" lvl="1" indent="-342900">
              <a:spcBef>
                <a:spcPts val="1000"/>
              </a:spcBef>
              <a:buFont typeface="+mj-lt"/>
              <a:buAutoNum type="arabicParenR"/>
            </a:pPr>
            <a:r>
              <a:rPr lang="en-US" b="1" dirty="0"/>
              <a:t>Single BSS </a:t>
            </a:r>
            <a:r>
              <a:rPr lang="en-US" dirty="0"/>
              <a:t>(hard to meet due to contention)</a:t>
            </a:r>
          </a:p>
          <a:p>
            <a:pPr marL="685800" lvl="1" indent="-342900">
              <a:spcBef>
                <a:spcPts val="1000"/>
              </a:spcBef>
              <a:buFont typeface="+mj-lt"/>
              <a:buAutoNum type="arabicParenR"/>
            </a:pPr>
            <a:r>
              <a:rPr lang="en-US" b="1" dirty="0"/>
              <a:t>Multiple BSS </a:t>
            </a:r>
            <a:r>
              <a:rPr lang="en-US" dirty="0"/>
              <a:t>(hard to meet due to contention and lack of coordination)</a:t>
            </a:r>
          </a:p>
          <a:p>
            <a:endParaRPr lang="en-US" dirty="0"/>
          </a:p>
          <a:p>
            <a:r>
              <a:rPr lang="en-US" b="1" dirty="0"/>
              <a:t>Release 1: </a:t>
            </a:r>
            <a:r>
              <a:rPr lang="en-US" dirty="0"/>
              <a:t>Basic framework for BSS/link management | QoS provisioning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/>
              <a:t>Allocate link for latency sensitive traffic under the MLO framework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/>
              <a:t>Channel access design for low latency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Any essential TBD components for the scheme operational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Release 2: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Complete features for interested RTA categories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Multi-BSS coordination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7EF4FD-D4F7-4BF5-8422-94DB8276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Latency-related Features – Staged Development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01C45-A5BD-44C9-B1B0-5957410429D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C490E-0723-4AF7-A1DD-A47F12F55B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8F0CAA-80ED-460A-BFBF-DBC423D3780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B8F6C7-3201-C94B-A326-9ACE5B1C7D53}"/>
              </a:ext>
            </a:extLst>
          </p:cNvPr>
          <p:cNvSpPr txBox="1"/>
          <p:nvPr/>
        </p:nvSpPr>
        <p:spPr>
          <a:xfrm>
            <a:off x="7045184" y="3711696"/>
            <a:ext cx="1550176" cy="60781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Essential functions for  first wave of 11be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1DE409B-BB23-41E3-8E9A-17046C81F534}"/>
              </a:ext>
            </a:extLst>
          </p:cNvPr>
          <p:cNvSpPr/>
          <p:nvPr/>
        </p:nvSpPr>
        <p:spPr bwMode="auto">
          <a:xfrm>
            <a:off x="5463541" y="2093714"/>
            <a:ext cx="457200" cy="1676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826C7F-1319-4BB1-B4E6-F7912D199525}"/>
              </a:ext>
            </a:extLst>
          </p:cNvPr>
          <p:cNvSpPr txBox="1"/>
          <p:nvPr/>
        </p:nvSpPr>
        <p:spPr>
          <a:xfrm>
            <a:off x="5943600" y="199286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Release 1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010C219-9E42-477C-98FF-0F7132D8ADBD}"/>
              </a:ext>
            </a:extLst>
          </p:cNvPr>
          <p:cNvSpPr/>
          <p:nvPr/>
        </p:nvSpPr>
        <p:spPr bwMode="auto">
          <a:xfrm>
            <a:off x="7405141" y="2523234"/>
            <a:ext cx="457200" cy="1676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D83BCE-063A-42FE-82EF-8A2071F9B381}"/>
              </a:ext>
            </a:extLst>
          </p:cNvPr>
          <p:cNvSpPr txBox="1"/>
          <p:nvPr/>
        </p:nvSpPr>
        <p:spPr>
          <a:xfrm>
            <a:off x="7860286" y="242238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Release </a:t>
            </a:r>
            <a:r>
              <a:rPr lang="en-US" altLang="zh-CN" b="1" dirty="0">
                <a:solidFill>
                  <a:srgbClr val="00B0F0"/>
                </a:solidFill>
              </a:rPr>
              <a:t>2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4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B7753F-68C7-4438-B67C-155FB996C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63040"/>
            <a:ext cx="4701299" cy="4937760"/>
          </a:xfrm>
        </p:spPr>
        <p:txBody>
          <a:bodyPr/>
          <a:lstStyle/>
          <a:p>
            <a:r>
              <a:rPr lang="en-US" dirty="0"/>
              <a:t>Develop core mechanisms for common traffic characteristics</a:t>
            </a:r>
          </a:p>
          <a:p>
            <a:pPr lvl="1"/>
            <a:r>
              <a:rPr lang="en-US" dirty="0"/>
              <a:t>Develop basic functionality</a:t>
            </a:r>
          </a:p>
          <a:p>
            <a:pPr lvl="2"/>
            <a:r>
              <a:rPr lang="en-US" dirty="0"/>
              <a:t>Prioritized EDCA access, link allocation, admission control, …</a:t>
            </a:r>
          </a:p>
          <a:p>
            <a:pPr lvl="1"/>
            <a:r>
              <a:rPr lang="en-US" dirty="0"/>
              <a:t>Tackle critical problems and common scenarios</a:t>
            </a:r>
          </a:p>
          <a:p>
            <a:pPr lvl="1"/>
            <a:r>
              <a:rPr lang="en-US" dirty="0"/>
              <a:t>Keep solution practical and feasible</a:t>
            </a:r>
          </a:p>
          <a:p>
            <a:endParaRPr lang="en-US" dirty="0"/>
          </a:p>
          <a:p>
            <a:r>
              <a:rPr lang="en-US" dirty="0"/>
              <a:t>Define multi-class services for latency sensitive applications, in recognition of wide range of requirements</a:t>
            </a:r>
          </a:p>
          <a:p>
            <a:pPr lvl="1"/>
            <a:r>
              <a:rPr lang="en-US" sz="1400" b="1" dirty="0"/>
              <a:t>Class-0: complete framework and enabling most critical scenarios (AR/VR)</a:t>
            </a:r>
          </a:p>
          <a:p>
            <a:pPr lvl="1"/>
            <a:r>
              <a:rPr lang="en-US" sz="1400" dirty="0"/>
              <a:t>Class-1: … e.g. more fine-granularity level of scheduling and requirements, complicated scenarios</a:t>
            </a:r>
          </a:p>
          <a:p>
            <a:pPr lvl="1"/>
            <a:r>
              <a:rPr lang="en-US" sz="1400" dirty="0"/>
              <a:t>Class-2: … any special design for other RTA category</a:t>
            </a:r>
          </a:p>
          <a:p>
            <a:pPr lvl="1"/>
            <a:r>
              <a:rPr lang="en-US" sz="1400" dirty="0"/>
              <a:t>This helps staging feature development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AA8C21-3193-4BB1-98B0-7269A256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594360"/>
            <a:ext cx="7911146" cy="914400"/>
          </a:xfrm>
        </p:spPr>
        <p:txBody>
          <a:bodyPr/>
          <a:lstStyle/>
          <a:p>
            <a:r>
              <a:rPr lang="en-US" dirty="0"/>
              <a:t>More Discussion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E1443-013C-4327-8ED9-B3DA23B26A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5A74D-F03E-4280-BC7D-26B87F848F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291BAB6-A716-4C27-BEB1-A8B3AD5C188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579CCE-17F2-4542-A17B-DE5E2A618A3F}"/>
              </a:ext>
            </a:extLst>
          </p:cNvPr>
          <p:cNvGrpSpPr/>
          <p:nvPr/>
        </p:nvGrpSpPr>
        <p:grpSpPr>
          <a:xfrm>
            <a:off x="5562600" y="4114800"/>
            <a:ext cx="2895600" cy="2354520"/>
            <a:chOff x="1809750" y="1371600"/>
            <a:chExt cx="5524500" cy="4114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541F04-DD53-4350-9022-BD6F5533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9750" y="1371600"/>
              <a:ext cx="5524500" cy="41148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682857-ED7C-45AC-A61D-903F40C6D295}"/>
                </a:ext>
              </a:extLst>
            </p:cNvPr>
            <p:cNvSpPr txBox="1"/>
            <p:nvPr/>
          </p:nvSpPr>
          <p:spPr>
            <a:xfrm>
              <a:off x="2492938" y="2658293"/>
              <a:ext cx="3823285" cy="49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rgbClr val="FF9900"/>
                  </a:solidFill>
                </a:rPr>
                <a:t>High throughput, Low latency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50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070925-BED0-4C9A-AB18-4E457C03C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Discussed significance of latency sensitive applications</a:t>
            </a:r>
          </a:p>
          <a:p>
            <a:r>
              <a:rPr lang="en-US" dirty="0"/>
              <a:t>Discussed critical roadblocks for enabling such applications</a:t>
            </a:r>
          </a:p>
          <a:p>
            <a:r>
              <a:rPr lang="en-US" dirty="0"/>
              <a:t>Explored feasibility under 11be staged release plan</a:t>
            </a:r>
          </a:p>
          <a:p>
            <a:r>
              <a:rPr lang="en-US" dirty="0"/>
              <a:t>Proposed scope of supporting features and a multi-class approach for R1 and beyond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A70932-2109-4D98-9E19-A70254FCA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DEF47-0737-4F37-91CC-317CD1A8CF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99B57-6105-4FD9-AF5F-76BB000627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32D461-359F-42F1-91D7-5A94B6AB0AC0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3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BAC614-BF5E-480E-8E4A-831B9AB25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37760"/>
          </a:xfrm>
        </p:spPr>
        <p:txBody>
          <a:bodyPr/>
          <a:lstStyle/>
          <a:p>
            <a:r>
              <a:rPr lang="en-US" sz="2100" dirty="0"/>
              <a:t>Do you support a staged feature development to support latency sensitive applications as following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Release 1: </a:t>
            </a:r>
          </a:p>
          <a:p>
            <a:pPr lvl="2"/>
            <a:r>
              <a:rPr lang="en-US" sz="1800" dirty="0"/>
              <a:t>A basic framework under multi-link operation framework that includes link management and QoS provisioning</a:t>
            </a:r>
          </a:p>
          <a:p>
            <a:pPr lvl="2"/>
            <a:r>
              <a:rPr lang="en-US" sz="1800" dirty="0"/>
              <a:t>Channel access optimization/design for low latency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</a:rPr>
              <a:t>Release 2:</a:t>
            </a:r>
          </a:p>
          <a:p>
            <a:pPr marL="985838" lvl="2" indent="-342900"/>
            <a:r>
              <a:rPr lang="en-US" sz="1800" dirty="0">
                <a:solidFill>
                  <a:schemeClr val="tx1"/>
                </a:solidFill>
              </a:rPr>
              <a:t>Extend to support multi-BSS coordination for low latency</a:t>
            </a:r>
          </a:p>
          <a:p>
            <a:pPr marL="985838" lvl="2" indent="-342900"/>
            <a:r>
              <a:rPr lang="en-US" sz="1800" dirty="0">
                <a:solidFill>
                  <a:schemeClr val="tx1"/>
                </a:solidFill>
              </a:rPr>
              <a:t>Any additional features (including additional channel access improvements)</a:t>
            </a:r>
          </a:p>
          <a:p>
            <a:pPr marL="985838" lvl="2" indent="-34290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r>
              <a:rPr lang="en-US" sz="1200" b="0" u="sng" dirty="0">
                <a:solidFill>
                  <a:schemeClr val="tx1"/>
                </a:solidFill>
              </a:rPr>
              <a:t>Notes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Channel access improvement for low latency implies more predictable channel access</a:t>
            </a:r>
            <a:endParaRPr lang="en-US" sz="1200" b="0" dirty="0">
              <a:solidFill>
                <a:schemeClr val="tx1"/>
              </a:solidFill>
            </a:endParaRP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R1 can include any other essential components to make the framework functional.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Whether to introduce different mechanisms for different classes of low-latency applications is TBD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1F18B4-3C26-453F-AB0B-EE25A862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AC1A9-4508-420F-AD9D-D73BE42BE1F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FEA1E-0EC9-46C7-A6C6-5B9F0B6905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F8AAC5-8A21-4144-AA7B-76A4E85956FC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3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3AC460-1EC7-41AD-ABEC-FC28B15E8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dirty="0">
                <a:hlinkClick r:id="rId2"/>
              </a:rPr>
              <a:t>https://www.fcc.gov/document/fcc-opens-6-ghz-band-wi-fi-and-other-unlicensed-uses</a:t>
            </a:r>
            <a:r>
              <a:rPr lang="en-US" dirty="0"/>
              <a:t> : </a:t>
            </a:r>
            <a:r>
              <a:rPr lang="en-US" dirty="0">
                <a:hlinkClick r:id="rId3"/>
              </a:rPr>
              <a:t>report and order</a:t>
            </a:r>
            <a:endParaRPr lang="en-US" dirty="0"/>
          </a:p>
          <a:p>
            <a:r>
              <a:rPr lang="en-US" dirty="0"/>
              <a:t>[2] </a:t>
            </a:r>
            <a:r>
              <a:rPr lang="en-US" dirty="0">
                <a:hlinkClick r:id="rId4"/>
              </a:rPr>
              <a:t>https://docs.fcc.gov/public/attachments/DOC-363945A6.pdf</a:t>
            </a:r>
            <a:endParaRPr lang="en-US" dirty="0"/>
          </a:p>
          <a:p>
            <a:r>
              <a:rPr lang="en-US" dirty="0"/>
              <a:t>[3] RTA report draft: DCN </a:t>
            </a:r>
            <a:r>
              <a:rPr lang="en-US" dirty="0">
                <a:hlinkClick r:id="rId5"/>
              </a:rPr>
              <a:t>11-18/2009r6</a:t>
            </a:r>
            <a:endParaRPr lang="en-US" dirty="0"/>
          </a:p>
          <a:p>
            <a:r>
              <a:rPr lang="en-US" dirty="0"/>
              <a:t>[4] Triggered P2P: DCN </a:t>
            </a:r>
            <a:r>
              <a:rPr lang="en-US" dirty="0">
                <a:hlinkClick r:id="rId6"/>
              </a:rPr>
              <a:t>11-19/1604r1</a:t>
            </a:r>
            <a:endParaRPr lang="en-US" dirty="0"/>
          </a:p>
          <a:p>
            <a:r>
              <a:rPr lang="en-US" dirty="0"/>
              <a:t>[5] Prioritized EDCA channel access over latency sensitive links in MLO: DCN </a:t>
            </a:r>
            <a:r>
              <a:rPr lang="en-US" dirty="0">
                <a:hlinkClick r:id="rId7"/>
              </a:rPr>
              <a:t>11-20/408r4</a:t>
            </a:r>
            <a:endParaRPr lang="en-US" dirty="0"/>
          </a:p>
          <a:p>
            <a:r>
              <a:rPr lang="en-US" dirty="0"/>
              <a:t>[6] Low latency service in 802.11be. DCN: </a:t>
            </a:r>
            <a:r>
              <a:rPr lang="en-US" dirty="0">
                <a:hlinkClick r:id="rId8"/>
              </a:rPr>
              <a:t>11-20/418r1</a:t>
            </a:r>
            <a:endParaRPr lang="en-US" dirty="0"/>
          </a:p>
          <a:p>
            <a:r>
              <a:rPr lang="en-US" dirty="0"/>
              <a:t>[7] Link Latency Statistics of Multi-band Operations in EHT. DCN </a:t>
            </a:r>
            <a:r>
              <a:rPr lang="en-US" dirty="0">
                <a:hlinkClick r:id="rId9"/>
              </a:rPr>
              <a:t>11-20/105r4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DD5CDD-B350-4F27-80E3-882B25D1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7A843-7D73-4E50-80D5-5D802BB11DC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6E438-D8E8-45FC-A68B-8688723AA9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6BB01A-61F2-485F-B89F-A3F22B5CA985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4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166994-43D5-8F49-A486-00CF9FFB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619EE2-8AAD-BE48-9F03-6340FDA9F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C962F-E498-CC44-A0FD-62A395FE700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AB17B-BC5E-4249-BEC2-480B8008BC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EFC248-DA98-694B-AB1C-CFF520D3215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5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92ABF3-100C-4134-AD42-B90FAFB10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69918"/>
            <a:ext cx="7909560" cy="768041"/>
          </a:xfrm>
        </p:spPr>
        <p:txBody>
          <a:bodyPr/>
          <a:lstStyle/>
          <a:p>
            <a:r>
              <a:rPr lang="en-US" sz="1400" dirty="0"/>
              <a:t>From 802.11 RTA TIG report for rough categorization and characterization.</a:t>
            </a:r>
          </a:p>
          <a:p>
            <a:r>
              <a:rPr lang="en-US" sz="1400" dirty="0"/>
              <a:t>*: actual data rate range vary depending on application.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246460-EE6D-430E-A987-492472BB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RTA Applications and Requirements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329D5-43D5-4639-B1F9-6433017A16A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7FF8C-8DBD-48A9-BA88-B01CC2D73C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A60380-4877-41A8-8443-69AEE76A3AD2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8DC238-75FD-4DE0-B739-DC70D89C3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99244"/>
              </p:ext>
            </p:extLst>
          </p:nvPr>
        </p:nvGraphicFramePr>
        <p:xfrm>
          <a:off x="182686" y="1524000"/>
          <a:ext cx="8783262" cy="4230679"/>
        </p:xfrm>
        <a:graphic>
          <a:graphicData uri="http://schemas.openxmlformats.org/drawingml/2006/table">
            <a:tbl>
              <a:tblPr firstRow="1" bandRow="1"/>
              <a:tblGrid>
                <a:gridCol w="1072606">
                  <a:extLst>
                    <a:ext uri="{9D8B030D-6E8A-4147-A177-3AD203B41FA5}">
                      <a16:colId xmlns:a16="http://schemas.microsoft.com/office/drawing/2014/main" val="24694661"/>
                    </a:ext>
                  </a:extLst>
                </a:gridCol>
                <a:gridCol w="1532989">
                  <a:extLst>
                    <a:ext uri="{9D8B030D-6E8A-4147-A177-3AD203B41FA5}">
                      <a16:colId xmlns:a16="http://schemas.microsoft.com/office/drawing/2014/main" val="2349467423"/>
                    </a:ext>
                  </a:extLst>
                </a:gridCol>
                <a:gridCol w="1089619">
                  <a:extLst>
                    <a:ext uri="{9D8B030D-6E8A-4147-A177-3AD203B41FA5}">
                      <a16:colId xmlns:a16="http://schemas.microsoft.com/office/drawing/2014/main" val="2823802430"/>
                    </a:ext>
                  </a:extLst>
                </a:gridCol>
                <a:gridCol w="1240325">
                  <a:extLst>
                    <a:ext uri="{9D8B030D-6E8A-4147-A177-3AD203B41FA5}">
                      <a16:colId xmlns:a16="http://schemas.microsoft.com/office/drawing/2014/main" val="693517712"/>
                    </a:ext>
                  </a:extLst>
                </a:gridCol>
                <a:gridCol w="1312752">
                  <a:extLst>
                    <a:ext uri="{9D8B030D-6E8A-4147-A177-3AD203B41FA5}">
                      <a16:colId xmlns:a16="http://schemas.microsoft.com/office/drawing/2014/main" val="3460456464"/>
                    </a:ext>
                  </a:extLst>
                </a:gridCol>
                <a:gridCol w="2534971">
                  <a:extLst>
                    <a:ext uri="{9D8B030D-6E8A-4147-A177-3AD203B41FA5}">
                      <a16:colId xmlns:a16="http://schemas.microsoft.com/office/drawing/2014/main" val="3818197936"/>
                    </a:ext>
                  </a:extLst>
                </a:gridCol>
              </a:tblGrid>
              <a:tr h="692651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 cases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Intra-BSS latency (</a:t>
                      </a:r>
                      <a:r>
                        <a:rPr lang="en-US" sz="1400" dirty="0" err="1">
                          <a:effectLst/>
                        </a:rPr>
                        <a:t>ms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Jitter variance (</a:t>
                      </a:r>
                      <a:r>
                        <a:rPr lang="en-US" sz="1400" dirty="0" err="1">
                          <a:effectLst/>
                        </a:rPr>
                        <a:t>ms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Packet loss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Data rate*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(Mbps)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359674"/>
                  </a:ext>
                </a:extLst>
              </a:tr>
              <a:tr h="287575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Real-time mobile gaming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0.1%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60547"/>
                  </a:ext>
                </a:extLst>
              </a:tr>
              <a:tr h="659874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Cloud gaming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10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0.1 on Reverse link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 5 on Forward link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14242"/>
                  </a:ext>
                </a:extLst>
              </a:tr>
              <a:tr h="387885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Real-time video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3-10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1-2.5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100-20,000: forward link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10-100 Kbps: reverse link</a:t>
                      </a: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301070"/>
                  </a:ext>
                </a:extLst>
              </a:tr>
              <a:tr h="492031">
                <a:tc rowSpan="4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Robotics and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industrial automation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Equipment control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1-10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0.2-2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591934"/>
                  </a:ext>
                </a:extLst>
              </a:tr>
              <a:tr h="3878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 safety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1-10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0.2-2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69408"/>
                  </a:ext>
                </a:extLst>
              </a:tr>
              <a:tr h="492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Haptic technology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1-5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0.2-2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938968"/>
                  </a:ext>
                </a:extLst>
              </a:tr>
              <a:tr h="692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Drone control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 100 with video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54965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72261DD-084B-4182-9908-A48B92E70357}"/>
              </a:ext>
            </a:extLst>
          </p:cNvPr>
          <p:cNvSpPr/>
          <p:nvPr/>
        </p:nvSpPr>
        <p:spPr>
          <a:xfrm>
            <a:off x="193938" y="3175421"/>
            <a:ext cx="8783262" cy="548988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9EAB7-2677-4E9F-96F2-19E1C43854C4}"/>
              </a:ext>
            </a:extLst>
          </p:cNvPr>
          <p:cNvSpPr txBox="1"/>
          <p:nvPr/>
        </p:nvSpPr>
        <p:spPr>
          <a:xfrm>
            <a:off x="1828800" y="3398132"/>
            <a:ext cx="978153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B0F0"/>
                </a:solidFill>
              </a:rPr>
              <a:t>AR/VR/MR</a:t>
            </a:r>
          </a:p>
        </p:txBody>
      </p:sp>
    </p:spTree>
    <p:extLst>
      <p:ext uri="{BB962C8B-B14F-4D97-AF65-F5344CB8AC3E}">
        <p14:creationId xmlns:p14="http://schemas.microsoft.com/office/powerpoint/2010/main" val="713484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975AFB-B34C-43A2-805D-4247CE906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486400"/>
            <a:ext cx="7909560" cy="1051560"/>
          </a:xfrm>
        </p:spPr>
        <p:txBody>
          <a:bodyPr/>
          <a:lstStyle/>
          <a:p>
            <a:r>
              <a:rPr lang="en-US" sz="1600" dirty="0"/>
              <a:t>Latency and data rate requirements vary depending on category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>
                <a:sym typeface="Wingdings" panose="05000000000000000000" pitchFamily="2" charset="2"/>
              </a:rPr>
              <a:t> Multi-class service</a:t>
            </a:r>
          </a:p>
          <a:p>
            <a:pPr>
              <a:spcBef>
                <a:spcPts val="1200"/>
              </a:spcBef>
            </a:pPr>
            <a:r>
              <a:rPr lang="en-US" sz="1200" b="0" i="1" dirty="0">
                <a:sym typeface="Wingdings" panose="05000000000000000000" pitchFamily="2" charset="2"/>
              </a:rPr>
              <a:t>*: </a:t>
            </a:r>
            <a:r>
              <a:rPr lang="en-US" sz="1200" b="0" i="1" dirty="0"/>
              <a:t>High reliability is a common requirement: de</a:t>
            </a:r>
            <a:r>
              <a:rPr lang="en-US" sz="1100" b="0" i="1" dirty="0"/>
              <a:t>liver packets successfully within certain latency bound</a:t>
            </a:r>
            <a:endParaRPr lang="en-US" sz="1200" b="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71374F-A537-4890-91D8-E89EA6DA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(Data Rate, Latency)* Requirement Spans a Wide Range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9447F-1559-4454-9A9D-B0670DAF2DC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F207D-792E-4FD9-B6AB-ECE5C3193D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1D70CE-3692-41B3-A065-B98D325C26E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95F729-1ECF-4B4B-977D-3923BE40C259}"/>
              </a:ext>
            </a:extLst>
          </p:cNvPr>
          <p:cNvGrpSpPr/>
          <p:nvPr/>
        </p:nvGrpSpPr>
        <p:grpSpPr>
          <a:xfrm>
            <a:off x="1809750" y="1371600"/>
            <a:ext cx="5524500" cy="4114800"/>
            <a:chOff x="1809750" y="1371600"/>
            <a:chExt cx="5524500" cy="41148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01767B-FE78-4530-ACAB-EF677345A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750" y="1371600"/>
              <a:ext cx="5524500" cy="41148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AF7A28-26CC-4343-8774-8FC223A6CE55}"/>
                </a:ext>
              </a:extLst>
            </p:cNvPr>
            <p:cNvSpPr txBox="1"/>
            <p:nvPr/>
          </p:nvSpPr>
          <p:spPr>
            <a:xfrm>
              <a:off x="2808043" y="2819400"/>
              <a:ext cx="20521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FF9900"/>
                  </a:solidFill>
                </a:rPr>
                <a:t>High throughput, Low latency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460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C9E05-B199-4693-9CE3-0D8115AF7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[19/0402]</a:t>
            </a:r>
            <a:r>
              <a:rPr lang="en-US" sz="1200" b="0" dirty="0"/>
              <a:t> Multiple primary channels (M-PCH) to achieve &lt; 2 msec for 99.9% of packets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[19/0762]</a:t>
            </a:r>
            <a:r>
              <a:rPr lang="en-US" sz="1200" b="0" dirty="0"/>
              <a:t> Simple 11ax DL/UL simulations; showing optimizing throughput and latency are not the same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[19/1081]</a:t>
            </a:r>
            <a:r>
              <a:rPr lang="en-US" sz="1200" b="0" dirty="0"/>
              <a:t>	Up to 7x improvement for 95th percentile latency with 2.4 + 5 GHZ MLO for a single STA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[19/1118]</a:t>
            </a:r>
            <a:r>
              <a:rPr lang="en-US" sz="1200" b="0" dirty="0"/>
              <a:t>	RU redundancy and hopping for improved robustness, embedding a micro schedule into TF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[19/1207]</a:t>
            </a:r>
            <a:r>
              <a:rPr lang="en-US" sz="1200" b="0" dirty="0"/>
              <a:t>	Need for TSN support, admission control and scheduling to improve worst case latency in managed networks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[19/1524]</a:t>
            </a:r>
            <a:r>
              <a:rPr lang="en-US" sz="1200" b="0" dirty="0"/>
              <a:t>	More traffic queues </a:t>
            </a:r>
            <a:r>
              <a:rPr lang="en-US" sz="1200" b="0"/>
              <a:t>through 11aa </a:t>
            </a:r>
            <a:r>
              <a:rPr lang="en-US" sz="1200" b="0" dirty="0"/>
              <a:t>with different IFS, uplink OFDMA latency issues without scheduling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[19/1613]</a:t>
            </a:r>
            <a:r>
              <a:rPr lang="en-US" sz="1200" b="0" dirty="0"/>
              <a:t>	Multi-link TXOP sharing multi-STA Block Ack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[19/1615]</a:t>
            </a:r>
            <a:r>
              <a:rPr lang="en-US" sz="1200" b="0" dirty="0"/>
              <a:t>	Proposing scheduled access and admission control with MLO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[19/1622]	</a:t>
            </a:r>
            <a:r>
              <a:rPr lang="en-US" sz="1200" b="0" dirty="0"/>
              <a:t>Dedicated low latency link with auto repetition for improve robustness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[19/1851]</a:t>
            </a:r>
            <a:r>
              <a:rPr lang="en-US" sz="1200" b="0" dirty="0"/>
              <a:t>	Additional Access Categories for low latency traffic with dynamic EDCA parameters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[19/1938]</a:t>
            </a:r>
            <a:r>
              <a:rPr lang="en-US" sz="1200" b="0" dirty="0"/>
              <a:t>	Use case review proposing to set target numbers for intra-BSS average and worst-case latency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[19/1942]</a:t>
            </a:r>
            <a:r>
              <a:rPr lang="en-US" sz="1200" b="0" dirty="0"/>
              <a:t>	Need for standardized latency and jitter measurement for real time applications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[20/0003]	</a:t>
            </a:r>
            <a:r>
              <a:rPr lang="en-US" sz="1200" b="0" dirty="0"/>
              <a:t>Proposing 95</a:t>
            </a:r>
            <a:r>
              <a:rPr lang="en-US" sz="1200" b="0" baseline="30000" dirty="0"/>
              <a:t>th</a:t>
            </a:r>
            <a:r>
              <a:rPr lang="en-US" sz="1200" b="0" dirty="0"/>
              <a:t> or 99</a:t>
            </a:r>
            <a:r>
              <a:rPr lang="en-US" sz="1200" b="0" baseline="30000" dirty="0"/>
              <a:t>th</a:t>
            </a:r>
            <a:r>
              <a:rPr lang="en-US" sz="1200" b="0" dirty="0"/>
              <a:t> percentile latency as a TGbe latency metric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[20/0005]</a:t>
            </a:r>
            <a:r>
              <a:rPr lang="en-US" sz="1200" b="0" dirty="0"/>
              <a:t>  Set of ideas to handle low latency traffic, including narrowband static allocation and traffic preemption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[20/0093]</a:t>
            </a:r>
            <a:r>
              <a:rPr lang="en-US" sz="1200" b="0" dirty="0"/>
              <a:t>	Multi-link access with shared PHY and simultaneous transmit/receive constraints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[20/0105]</a:t>
            </a:r>
            <a:r>
              <a:rPr lang="en-US" sz="1200" b="0" dirty="0"/>
              <a:t>	BSS level latency metrics for measurement and distribution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[20/0408]</a:t>
            </a:r>
            <a:r>
              <a:rPr lang="en-US" sz="1200" b="0" dirty="0"/>
              <a:t>	Assigning different EDCA parameters to STAs on a scheduled basis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[20/0418]</a:t>
            </a:r>
            <a:r>
              <a:rPr lang="en-US" sz="1200" b="0" dirty="0"/>
              <a:t>	Definition of a latency sensitive traffic service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[20/0481]</a:t>
            </a:r>
            <a:r>
              <a:rPr lang="en-US" sz="1200" b="0" dirty="0"/>
              <a:t>	HARQ benefits for worst case latency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[20/0484]</a:t>
            </a:r>
            <a:r>
              <a:rPr lang="en-US" sz="1200" b="0" dirty="0"/>
              <a:t> 	Intra-BSS and inter-BSS latency statistics through measurement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F210A-71BA-4E14-A36C-34428DEB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11be latency-related studies (1)</a:t>
            </a:r>
            <a:br>
              <a:rPr lang="en-US" dirty="0"/>
            </a:br>
            <a:r>
              <a:rPr lang="en-US" sz="2000" dirty="0"/>
              <a:t>Presented or in the queue (list is not comprehensive)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BFC8D-85A9-4639-AD51-046EF7F97A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8FCDA-C662-4EE9-91B2-CF5DE7E161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33664-6E8F-4AD8-AE2A-AC85D75797D6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9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F56799-73E6-F84E-9FEE-2DE6A7312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[19/0402]</a:t>
            </a:r>
            <a:r>
              <a:rPr lang="en-US" sz="1200" b="0" dirty="0"/>
              <a:t>	Enrico Rantala et al., 11-19-0402-01-0eht-reducing-channel-access-delay.pptx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[19/0762]</a:t>
            </a:r>
            <a:r>
              <a:rPr lang="en-US" sz="1200" b="0" dirty="0"/>
              <a:t> 	Suhwook Kim et al., 11-19-0762-00-00be-latency-analysis-for-eht.pptx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[19/1081]</a:t>
            </a:r>
            <a:r>
              <a:rPr lang="en-US" sz="1200" b="0" dirty="0"/>
              <a:t>	Abhishek Patil et al.,</a:t>
            </a:r>
            <a:r>
              <a:rPr lang="en-US" sz="1200" b="0" i="1" dirty="0"/>
              <a:t> </a:t>
            </a:r>
            <a:r>
              <a:rPr lang="en-US" sz="1200" b="0" dirty="0"/>
              <a:t>11-19-1081-01-00be-multi-link-aggregation-gain-analysis-latency.pptx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[19/1118]</a:t>
            </a:r>
            <a:r>
              <a:rPr lang="en-US" sz="1200" b="0" dirty="0"/>
              <a:t>	Thomas Handte et al., 11-19-1118-01-00be-enhancements-for-time-critical-data-transmission.pptx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[19/1207]</a:t>
            </a:r>
            <a:r>
              <a:rPr lang="en-US" sz="1200" b="0" dirty="0"/>
              <a:t>	Akira Kishida et al., 11-19-1207-04-00be-views-on-latency-and-jitter-features-in-tgbe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[19/1524]</a:t>
            </a:r>
            <a:r>
              <a:rPr lang="en-US" sz="1200" b="0" dirty="0"/>
              <a:t>	Suhwook Kim et al., 11-19-1524-00-00be-latency-enhancement-for-eht.pptx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[19/1613]</a:t>
            </a:r>
            <a:r>
              <a:rPr lang="en-US" sz="1200" b="0" dirty="0"/>
              <a:t>	Yongsu Gwak et al., 11-19-1613-01-00be-multi-link-txop-sharing-for-delay-reduction.pptx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[19/1615]</a:t>
            </a:r>
            <a:r>
              <a:rPr lang="en-US" sz="1200" b="0" dirty="0"/>
              <a:t> 	Liuming Lu et al., 11-19-1615-01-00be-multi-band-multi-channel-operation-for-low-latency-and-jitter.pptx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[19/1622]</a:t>
            </a:r>
            <a:r>
              <a:rPr lang="en-US" sz="1200" b="0" dirty="0"/>
              <a:t>	Tony Zeng et al., 11-19-1622-00-00be-use-auto-repetition-in-low-latency-queue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[19/1851]</a:t>
            </a:r>
            <a:r>
              <a:rPr lang="en-US" sz="1200" b="0" dirty="0"/>
              <a:t>	Suhwook Kim et al., 11-19-1851-01-00be-latency-enhancement-in-multi-link.pptx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[19/1938]</a:t>
            </a:r>
            <a:r>
              <a:rPr lang="en-US" sz="1200" b="0" dirty="0"/>
              <a:t>	Kazuyuki Sakoda et al., 11-19-1938-02-00be-discussion-on-low-latency-capability-for-802-11be.pptx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[19/1942]</a:t>
            </a:r>
            <a:r>
              <a:rPr lang="en-US" sz="1200" b="0" dirty="0"/>
              <a:t>	Akira Kishida et al., 11-19-1942-07-00be-timing-measurement-for-low-latency-features.pptx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[20/0003]</a:t>
            </a:r>
            <a:r>
              <a:rPr lang="en-US" sz="1200" b="0" dirty="0"/>
              <a:t>	Suhwook Kim et al., 11-20-0003-00-00be-discussion-on-latency-metric.pptx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[20/0005]</a:t>
            </a:r>
            <a:r>
              <a:rPr lang="en-US" sz="1200" b="0" dirty="0"/>
              <a:t>	Shubhodeep Adhikari et al., 11-20-0005-01-00be-proposals-on-latency-reduction.pptx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[20/0093]</a:t>
            </a:r>
            <a:r>
              <a:rPr lang="en-US" sz="1200" b="0" dirty="0"/>
              <a:t>	Adrian Garcia-Rodriguez et al., 11-20-0093-03-00be-multi-link-for-low-latency.pptx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[20/0105]</a:t>
            </a:r>
            <a:r>
              <a:rPr lang="en-US" sz="1200" b="0" dirty="0"/>
              <a:t>	Frank Hsu et al., 11-20-0105-04-00be-link-latency-statistics-of-multi-band-operations-in-eht.pptx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[20/0408]</a:t>
            </a:r>
            <a:r>
              <a:rPr lang="en-US" sz="1200" b="0" dirty="0"/>
              <a:t>	Chunyu Hu et al., 11-20-0408-02-00be-prioritized-edca-channel-access-over-latency-sensitive-links-in-mlo.pptx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[20/0418]</a:t>
            </a:r>
            <a:r>
              <a:rPr lang="en-US" sz="1200" b="0" dirty="0"/>
              <a:t>	Dave Cavalcanti et al., 11-20-0418-01-00be-low-latency-service-in-802-11be.pptx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[20/0481]</a:t>
            </a:r>
            <a:r>
              <a:rPr lang="en-US" sz="1200" b="0" dirty="0"/>
              <a:t>	Shimi Shilo et al., 11-20-0481-00-00be-impact-of-harq-on-latency-system-level-simulation-analysis.pptx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[20/0484]</a:t>
            </a:r>
            <a:r>
              <a:rPr lang="en-US" sz="1200" b="0" dirty="0"/>
              <a:t>	Liuming Lu et al., 11-20-0484-00-00be-latency-measurement-for-low-latency-applications.pptx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1B9823-0754-774B-9365-87DB674A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11be latency-related studies (2)</a:t>
            </a:r>
            <a:br>
              <a:rPr lang="en-US" dirty="0"/>
            </a:br>
            <a:r>
              <a:rPr lang="en-US" sz="2000" dirty="0"/>
              <a:t>Presented or in the queue (list is not comprehensive)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C7F91-0321-AF42-B981-90CAB8F547F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26325-4F3C-534E-AAAB-77BAC09517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AFCB7E-65E4-AC4B-8E0D-098DC54F02C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3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D564AA-1BDD-484A-8FB5-16A5AFC2A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Background: new emerging technology and social demand</a:t>
            </a:r>
          </a:p>
          <a:p>
            <a:r>
              <a:rPr lang="en-US" sz="2400" dirty="0"/>
              <a:t>Background: 11be goal and staged release</a:t>
            </a:r>
          </a:p>
          <a:p>
            <a:r>
              <a:rPr lang="en-US" sz="2400" dirty="0"/>
              <a:t>Review of latency sensitive service enabling feature</a:t>
            </a:r>
          </a:p>
          <a:p>
            <a:r>
              <a:rPr lang="en-US" sz="2400" dirty="0"/>
              <a:t>Discuss a feasible path inline with 11be timeline</a:t>
            </a:r>
          </a:p>
          <a:p>
            <a:r>
              <a:rPr lang="en-US" sz="2400" dirty="0"/>
              <a:t>Straw polls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DCF611-A6AC-174C-830A-DE5BD870C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E074D-D0C0-6F4D-99BC-E66FC246E3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033F6-69C5-C040-91AA-F1EBCC1168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503CCD-5AC5-504E-AC1A-66C5EA4A3FD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6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6734A3-C8EC-44D4-B269-007DEACD2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AR/VR/MR has been widely viewed as new emerging enabling technologies in many areas:</a:t>
            </a:r>
          </a:p>
          <a:p>
            <a:pPr lvl="1"/>
            <a:r>
              <a:rPr lang="en-US" sz="1800" dirty="0"/>
              <a:t>Remote work, healthcare, education, e-commerce, entertainment, tourism …</a:t>
            </a:r>
          </a:p>
          <a:p>
            <a:pPr lvl="1"/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000" dirty="0"/>
              <a:t>FCC opens 6GHz band to Wi-Fi and other unlicensed uses on April 23, 2020</a:t>
            </a:r>
          </a:p>
          <a:p>
            <a:pPr lvl="1"/>
            <a:r>
              <a:rPr lang="en-US" i="1" baseline="30000" dirty="0"/>
              <a:t>[1]</a:t>
            </a:r>
            <a:r>
              <a:rPr lang="en-US" i="1" dirty="0"/>
              <a:t> </a:t>
            </a:r>
            <a:r>
              <a:rPr lang="en-US" b="0" i="1" dirty="0"/>
              <a:t>The Report and Order authorizes indoor low-power operations over the full 1,200 megahertz and standard-power devices in 850 megahertz in the 6 GHz band. …</a:t>
            </a:r>
            <a:endParaRPr lang="en-US" i="1" dirty="0"/>
          </a:p>
          <a:p>
            <a:pPr lvl="1"/>
            <a:r>
              <a:rPr lang="en-US" i="1" baseline="30000" dirty="0"/>
              <a:t>[1]</a:t>
            </a:r>
            <a:r>
              <a:rPr lang="en-US" i="1" dirty="0"/>
              <a:t> The Further Notice of Proposed Rulemaking seeks comment on a proposal to permit very low power devices to operate across the 6 GHz band to support high data rate applications including </a:t>
            </a:r>
            <a:r>
              <a:rPr lang="en-US" b="1" i="1" dirty="0"/>
              <a:t>high-performance, wearable, augmented-reality and virtual-reality devices</a:t>
            </a:r>
            <a:r>
              <a:rPr lang="en-US" i="1" dirty="0"/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672F96-2EDF-4C37-BD67-FA3DB1AB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Emerging Technology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010A1-1E2F-493A-B337-8FF3B3CBD2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D1186-3656-4123-A245-B198E975FC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6B2F05-A9C9-44CE-937A-3E76BD0B6544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2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F249D3-E55C-4451-994F-AE6ECC361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909560" cy="5166360"/>
          </a:xfrm>
        </p:spPr>
        <p:txBody>
          <a:bodyPr/>
          <a:lstStyle/>
          <a:p>
            <a:r>
              <a:rPr lang="en-US" dirty="0"/>
              <a:t>In the pandemic time, it’s ever paramount important to be virtually present (meetings, parties), to collaborate remotely, to do remote learning, to “see” doctor and be seen remotely … </a:t>
            </a:r>
          </a:p>
          <a:p>
            <a:pPr>
              <a:spcBef>
                <a:spcPts val="1200"/>
              </a:spcBef>
            </a:pPr>
            <a:r>
              <a:rPr lang="en-US" dirty="0"/>
              <a:t>AR/VR/MR can bring people “together” while maintaining “social distance”</a:t>
            </a:r>
          </a:p>
          <a:p>
            <a:pPr lvl="1"/>
            <a:r>
              <a:rPr lang="en-US" dirty="0"/>
              <a:t>They are needed in both home and enterprise environments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Key requirement: </a:t>
            </a:r>
            <a:r>
              <a:rPr lang="en-US" i="1" dirty="0">
                <a:sym typeface="Wingdings" panose="05000000000000000000" pitchFamily="2" charset="2"/>
              </a:rPr>
              <a:t>multiple</a:t>
            </a:r>
            <a:r>
              <a:rPr lang="en-US" dirty="0">
                <a:sym typeface="Wingdings" panose="05000000000000000000" pitchFamily="2" charset="2"/>
              </a:rPr>
              <a:t> applications running simultaneously in one or more BSS’s  </a:t>
            </a:r>
            <a:r>
              <a:rPr lang="en-US" i="1" dirty="0">
                <a:sym typeface="Wingdings" panose="05000000000000000000" pitchFamily="2" charset="2"/>
              </a:rPr>
              <a:t>(virtual reality is no longer a solo gaming experience)</a:t>
            </a:r>
            <a:endParaRPr lang="en-US" i="1" dirty="0"/>
          </a:p>
          <a:p>
            <a:pPr>
              <a:spcBef>
                <a:spcPts val="1200"/>
              </a:spcBef>
            </a:pPr>
            <a:r>
              <a:rPr lang="en-US" dirty="0"/>
              <a:t>FCC commissioner G. Starks comments [2]:</a:t>
            </a:r>
          </a:p>
          <a:p>
            <a:pPr lvl="1"/>
            <a:r>
              <a:rPr lang="en-US" sz="1200" i="1" dirty="0"/>
              <a:t>The COVID-19 pandemic may be the most challenging event of our generation … </a:t>
            </a:r>
          </a:p>
          <a:p>
            <a:pPr marL="342900" lvl="1" indent="0">
              <a:buNone/>
            </a:pPr>
            <a:r>
              <a:rPr lang="en-US" sz="1200" i="1" dirty="0"/>
              <a:t>The 6 GHz spectrum is expected to complement 5G wireless service and unleash a wave of innovation for the Internet of Things. It will allow doctors to conduct complex examinations and procedures remotely, enable the training of students and workers </a:t>
            </a:r>
            <a:r>
              <a:rPr lang="en-US" sz="1200" b="1" i="1" dirty="0"/>
              <a:t>using virtual and augmented reality</a:t>
            </a:r>
            <a:r>
              <a:rPr lang="en-US" sz="1200" i="1" dirty="0"/>
              <a:t>, and spur the next generation of streaming content and gaming</a:t>
            </a:r>
          </a:p>
          <a:p>
            <a:pPr lvl="1"/>
            <a:r>
              <a:rPr lang="en-US" sz="1400" dirty="0"/>
              <a:t>Multiple comments mentioned AR/VR as important applications in the current situation [1] 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94B7E0-E4D9-457F-B853-4C378CA0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Demand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342BA-1A1A-418E-AEB1-1699E176B29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E3A44-03F3-484B-8D6A-88F889B4B0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3D64C8-E779-4D62-93BD-A99A290B09A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4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D9C21-7894-40E4-8180-3ED4031335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EA376-411C-4624-9ED8-AE5C64089F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5D63AF-ADE4-4503-AA81-5082FEE2A47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BA4F88-E67D-4962-A129-0C93D2AEA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2626551" cy="1733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7A5E22-C965-43DE-BD62-27A2F46CA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54" y="3551973"/>
            <a:ext cx="4318112" cy="2700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FAC885-F269-4E91-BBCA-1D53F060D2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66" y="914400"/>
            <a:ext cx="2728834" cy="17339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E8FE74-95E2-437F-AD0A-C0871DFFE1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66" y="4497641"/>
            <a:ext cx="2686210" cy="177810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851709-D0AB-4763-8819-C6AA751F9DC5}"/>
              </a:ext>
            </a:extLst>
          </p:cNvPr>
          <p:cNvSpPr/>
          <p:nvPr/>
        </p:nvSpPr>
        <p:spPr bwMode="auto">
          <a:xfrm>
            <a:off x="5394198" y="914399"/>
            <a:ext cx="397002" cy="53613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Work from Office or Anywhere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E244D79-248C-4E0E-97E5-ECDB833527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66" y="2706329"/>
            <a:ext cx="2684920" cy="16912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98A211-C9AA-4469-BA13-E8CEDF4C1E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51" y="789907"/>
            <a:ext cx="1530528" cy="996805"/>
          </a:xfrm>
          <a:prstGeom prst="rect">
            <a:avLst/>
          </a:prstGeom>
        </p:spPr>
      </p:pic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B1D8350D-2466-41CF-9D6F-446A0FB5E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45" y="1873590"/>
            <a:ext cx="1605894" cy="1068628"/>
          </a:xfr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FDDC067-8A3F-4FF2-8897-59DE74122186}"/>
              </a:ext>
            </a:extLst>
          </p:cNvPr>
          <p:cNvSpPr/>
          <p:nvPr/>
        </p:nvSpPr>
        <p:spPr bwMode="auto">
          <a:xfrm>
            <a:off x="684214" y="685800"/>
            <a:ext cx="4539665" cy="2500414"/>
          </a:xfrm>
          <a:prstGeom prst="rect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0154DC-594E-463D-9F77-E691BB29AC9D}"/>
              </a:ext>
            </a:extLst>
          </p:cNvPr>
          <p:cNvSpPr txBox="1"/>
          <p:nvPr/>
        </p:nvSpPr>
        <p:spPr>
          <a:xfrm>
            <a:off x="704700" y="280949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5117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DBF9DD-DBFF-48E1-8AB3-0955ADA59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63040"/>
            <a:ext cx="7909560" cy="4937760"/>
          </a:xfrm>
        </p:spPr>
        <p:txBody>
          <a:bodyPr/>
          <a:lstStyle/>
          <a:p>
            <a:r>
              <a:rPr lang="en-US" sz="2000" dirty="0"/>
              <a:t>Latency improvement is one of TGbe goals</a:t>
            </a:r>
          </a:p>
          <a:p>
            <a:pPr lvl="1"/>
            <a:r>
              <a:rPr lang="en-US" dirty="0"/>
              <a:t>802.11be PAR [</a:t>
            </a:r>
            <a:r>
              <a:rPr lang="en-US" dirty="0">
                <a:hlinkClick r:id="rId2"/>
              </a:rPr>
              <a:t>18/1231r6</a:t>
            </a:r>
            <a:r>
              <a:rPr lang="en-US" dirty="0"/>
              <a:t>]</a:t>
            </a:r>
          </a:p>
          <a:p>
            <a:pPr marL="642938" lvl="2" indent="0">
              <a:buNone/>
            </a:pPr>
            <a:r>
              <a:rPr lang="en-US" sz="1050" b="1" dirty="0"/>
              <a:t>5.5 Need for the project</a:t>
            </a:r>
          </a:p>
          <a:p>
            <a:pPr marL="642938" lvl="2" indent="0">
              <a:buNone/>
            </a:pPr>
            <a:r>
              <a:rPr lang="en-US" sz="1000" i="1" dirty="0"/>
              <a:t>… New high-throughput, low latency applications will proliferate such as virtual reality or augmented reality, gaming, remote office and cloud computing.</a:t>
            </a:r>
          </a:p>
          <a:p>
            <a:pPr marL="642938" lvl="2" indent="0">
              <a:buNone/>
            </a:pPr>
            <a:r>
              <a:rPr lang="en-US" sz="1000" i="1" dirty="0"/>
              <a:t> …</a:t>
            </a:r>
          </a:p>
          <a:p>
            <a:pPr marL="642938" lvl="2" indent="0">
              <a:spcAft>
                <a:spcPts val="600"/>
              </a:spcAft>
              <a:buNone/>
            </a:pPr>
            <a:r>
              <a:rPr lang="en-US" sz="1000" i="1" dirty="0"/>
              <a:t>With the high throughput and stringent real-time delay requirements of these applications, users will expect enhanced throughput, enhanced reliability, reduced latency and jitter, and improved power efficiency in supporting their applications over WLAN.</a:t>
            </a:r>
          </a:p>
          <a:p>
            <a:pPr lvl="1"/>
            <a:r>
              <a:rPr lang="en-US" dirty="0"/>
              <a:t>802.11be CSD [</a:t>
            </a:r>
            <a:r>
              <a:rPr lang="en-US" dirty="0">
                <a:hlinkClick r:id="rId3"/>
              </a:rPr>
              <a:t>18/1233r7</a:t>
            </a:r>
            <a:r>
              <a:rPr lang="en-US" dirty="0"/>
              <a:t>]</a:t>
            </a:r>
          </a:p>
          <a:p>
            <a:pPr marL="642938" lvl="2" indent="0">
              <a:buNone/>
            </a:pPr>
            <a:r>
              <a:rPr lang="en-US" sz="1200" b="1" dirty="0"/>
              <a:t>1.2.1 Broad market potential</a:t>
            </a:r>
          </a:p>
          <a:p>
            <a:pPr marL="642938" lvl="2" indent="0">
              <a:buNone/>
            </a:pPr>
            <a:r>
              <a:rPr lang="en-US" sz="1000" i="1" dirty="0"/>
              <a:t>… </a:t>
            </a:r>
            <a:r>
              <a:rPr lang="en-GB" sz="1000" i="1" dirty="0"/>
              <a:t>The throughput requirements of these [video] applications is in constant evolution with the emergence of 4k and 8k video, and new high-throughput applications will proliferate such as Virtual Reality or Augmented Reality, gaming, remote office, cloud computing. </a:t>
            </a:r>
            <a:endParaRPr lang="en-US" sz="1000" i="1" dirty="0"/>
          </a:p>
          <a:p>
            <a:pPr marL="642938" lvl="2" indent="0">
              <a:buNone/>
            </a:pPr>
            <a:r>
              <a:rPr lang="en-GB" sz="1000" i="1" dirty="0"/>
              <a:t>With the throughput and real-time requirements of these applications, WLAN users demand improved throughput and performance in delivering their applications in many environments.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IEEE 802.11be Staged Release [</a:t>
            </a:r>
            <a:r>
              <a:rPr lang="en-GB" sz="2000" dirty="0">
                <a:hlinkClick r:id="rId4"/>
              </a:rPr>
              <a:t>11-19/2153</a:t>
            </a:r>
            <a:r>
              <a:rPr lang="en-GB" sz="2000" dirty="0"/>
              <a:t>]:</a:t>
            </a:r>
          </a:p>
          <a:p>
            <a:pPr lvl="1"/>
            <a:r>
              <a:rPr lang="en-GB" sz="1400" dirty="0"/>
              <a:t>R1 and R2: R1 include MLO etc.</a:t>
            </a:r>
          </a:p>
          <a:p>
            <a:pPr lvl="1"/>
            <a:r>
              <a:rPr lang="en-GB" sz="1400" dirty="0"/>
              <a:t>R1 and R2 features need to be stable in agreed target timeline</a:t>
            </a:r>
          </a:p>
          <a:p>
            <a:pPr lvl="1"/>
            <a:r>
              <a:rPr lang="en-GB" sz="1400" i="1" dirty="0"/>
              <a:t>Notes: all release target increasing throughput and/or reducing worst case latency and/or improving power efficiency</a:t>
            </a:r>
            <a:endParaRPr lang="en-US" sz="140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63C57B-3761-461B-8966-E88FC5D9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TGbe Goal and Staged Release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454B0-21A3-42B3-8F77-A8BB8AB55F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A9F1E-ADB5-434F-BAD7-9B199C8AD6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7F2D45-642A-4C3D-AD41-41528CF02F5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5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6076BD-C12F-4956-BA0A-054BEA74014A}"/>
              </a:ext>
            </a:extLst>
          </p:cNvPr>
          <p:cNvSpPr/>
          <p:nvPr/>
        </p:nvSpPr>
        <p:spPr bwMode="auto">
          <a:xfrm>
            <a:off x="914400" y="2363997"/>
            <a:ext cx="7658100" cy="296987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1C03E5-BD4C-4F9F-8D3A-904C357B6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909560" cy="5090160"/>
          </a:xfrm>
        </p:spPr>
        <p:txBody>
          <a:bodyPr/>
          <a:lstStyle/>
          <a:p>
            <a:r>
              <a:rPr lang="en-US" dirty="0"/>
              <a:t>Technical gap review</a:t>
            </a:r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Peak PHY rate is sufficient, especially with wide bandwidth support and 4K QAM</a:t>
            </a:r>
            <a:endParaRPr lang="en-US" sz="1400" dirty="0"/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b="1" dirty="0"/>
              <a:t>Single</a:t>
            </a:r>
            <a:r>
              <a:rPr lang="en-US" dirty="0"/>
              <a:t> application in clean channel: requirements </a:t>
            </a:r>
            <a:r>
              <a:rPr lang="en-US" baseline="30000" dirty="0"/>
              <a:t>[3] </a:t>
            </a:r>
            <a:r>
              <a:rPr lang="en-US" dirty="0"/>
              <a:t>can be met in most cases</a:t>
            </a:r>
            <a:endParaRPr lang="en-US" sz="1400" dirty="0"/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Single application in noisy channel: hard to meet requirements.</a:t>
            </a:r>
            <a:endParaRPr lang="en-US" sz="1400" dirty="0"/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b="1" dirty="0"/>
              <a:t>Multiple</a:t>
            </a:r>
            <a:r>
              <a:rPr lang="en-US" dirty="0"/>
              <a:t> applications in clean channel: hard to meet due to contention.</a:t>
            </a:r>
            <a:endParaRPr lang="en-US" sz="1400" dirty="0"/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Multiple applications in neighboring BSS’s: cannot meet due to contention and lack of coordination/scheduling.</a:t>
            </a:r>
          </a:p>
          <a:p>
            <a:pPr>
              <a:spcBef>
                <a:spcPts val="1200"/>
              </a:spcBef>
            </a:pPr>
            <a:r>
              <a:rPr lang="en-US" altLang="zh-CN" dirty="0"/>
              <a:t>Requirements in green/orange box c</a:t>
            </a:r>
            <a:r>
              <a:rPr lang="en-US" dirty="0"/>
              <a:t>an be largely fulfilled or addressed by: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Increase peak PHY rate in SU/MU: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Increased bandwidth and efficient spectrum utilization such as </a:t>
            </a:r>
            <a:r>
              <a:rPr lang="en-US" sz="1200" dirty="0" err="1"/>
              <a:t>bw</a:t>
            </a:r>
            <a:r>
              <a:rPr lang="en-US" sz="1200" dirty="0"/>
              <a:t> 320/240 MHz, multi-RU for STAs, preamble puncture;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Higher modulation: 4K QAM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Applications reduce bandwidth requirements:</a:t>
            </a:r>
          </a:p>
          <a:p>
            <a:pPr lvl="2">
              <a:spcBef>
                <a:spcPts val="200"/>
              </a:spcBef>
            </a:pPr>
            <a:r>
              <a:rPr lang="en-US" sz="1200" dirty="0"/>
              <a:t>Uncompressed </a:t>
            </a:r>
            <a:r>
              <a:rPr lang="en-US" sz="1200" dirty="0">
                <a:sym typeface="Wingdings" panose="05000000000000000000" pitchFamily="2" charset="2"/>
              </a:rPr>
              <a:t> compressed</a:t>
            </a:r>
          </a:p>
          <a:p>
            <a:pPr lvl="2">
              <a:spcBef>
                <a:spcPts val="200"/>
              </a:spcBef>
            </a:pPr>
            <a:r>
              <a:rPr lang="en-US" sz="1200" dirty="0"/>
              <a:t>More efficient encoding, split rendering (server + local computation), …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Choose a clean channel with sufficient BW</a:t>
            </a:r>
          </a:p>
          <a:p>
            <a:pPr lvl="2">
              <a:spcBef>
                <a:spcPts val="200"/>
              </a:spcBef>
            </a:pPr>
            <a:r>
              <a:rPr lang="en-US" sz="1200" dirty="0"/>
              <a:t>New 6GHz release for Wi-Fi and other unlicensed use</a:t>
            </a:r>
          </a:p>
          <a:p>
            <a:pPr lvl="2">
              <a:spcBef>
                <a:spcPts val="200"/>
              </a:spcBef>
            </a:pPr>
            <a:r>
              <a:rPr lang="en-US" sz="1200" dirty="0"/>
              <a:t>Homes in not dense area 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89662-E3EF-419D-A6CD-B3009077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Latency Sensitive Applications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46BEF-9B68-4E78-B8AF-07120930D8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2D099-5A66-42AB-8ADF-73DB2B23E3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5DE408-FDAE-431C-ACE6-9094E4CFEDD5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629607-85F9-4421-899C-2DFE5EEDA130}"/>
              </a:ext>
            </a:extLst>
          </p:cNvPr>
          <p:cNvSpPr/>
          <p:nvPr/>
        </p:nvSpPr>
        <p:spPr bwMode="auto">
          <a:xfrm>
            <a:off x="914400" y="1743978"/>
            <a:ext cx="7658100" cy="586740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9DEB18-9FA3-4962-BC21-DC2F0B220DE7}"/>
              </a:ext>
            </a:extLst>
          </p:cNvPr>
          <p:cNvSpPr/>
          <p:nvPr/>
        </p:nvSpPr>
        <p:spPr bwMode="auto">
          <a:xfrm>
            <a:off x="914400" y="2691064"/>
            <a:ext cx="7680960" cy="91440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622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A4F9AA-BDDD-45AB-9047-2ED3B97D3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MLO basic operation has been focusing on the throughput and latency from viewpoint of a single stream in presence of OBSS</a:t>
            </a:r>
          </a:p>
          <a:p>
            <a:pPr lvl="1"/>
            <a:r>
              <a:rPr lang="en-US" dirty="0"/>
              <a:t>Single BA session over multiple links</a:t>
            </a:r>
          </a:p>
          <a:p>
            <a:pPr lvl="1"/>
            <a:r>
              <a:rPr lang="en-US" dirty="0"/>
              <a:t>Asynchronous/synchronous mode</a:t>
            </a:r>
          </a:p>
          <a:p>
            <a:pPr lvl="1"/>
            <a:r>
              <a:rPr lang="en-US" dirty="0"/>
              <a:t>MLO single radio operation</a:t>
            </a:r>
          </a:p>
          <a:p>
            <a:pPr lvl="1"/>
            <a:endParaRPr lang="en-US" dirty="0"/>
          </a:p>
          <a:p>
            <a:r>
              <a:rPr lang="en-US" dirty="0"/>
              <a:t>Throughput is not the first-order bottleneck with compressed video</a:t>
            </a:r>
          </a:p>
          <a:p>
            <a:endParaRPr lang="en-US" dirty="0"/>
          </a:p>
          <a:p>
            <a:r>
              <a:rPr lang="en-US" dirty="0"/>
              <a:t>Need to improve co-channel operation of multiple latency sensitive application within single </a:t>
            </a:r>
            <a:r>
              <a:rPr lang="en-US"/>
              <a:t>or multiple </a:t>
            </a:r>
            <a:r>
              <a:rPr lang="en-US" dirty="0"/>
              <a:t>BSS’s</a:t>
            </a:r>
          </a:p>
          <a:p>
            <a:endParaRPr lang="en-US" dirty="0"/>
          </a:p>
          <a:p>
            <a:r>
              <a:rPr lang="en-US" dirty="0"/>
              <a:t>Tethered link scheduling needs to be inherently supported</a:t>
            </a:r>
          </a:p>
          <a:p>
            <a:pPr lvl="1"/>
            <a:r>
              <a:rPr lang="en-US" dirty="0"/>
              <a:t>Challenge: AP doesn’t know traffic info over tethered link. It’s not realistic to have AP schedule for tethered link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394998-FBCE-4C4A-8CBC-CF57896D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Are Still Lacking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43872-B4EB-49A9-89E9-F06F3E2C9C0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8225D-6BE4-492C-B404-76874561C4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3FD0F5-2531-4D5A-B184-FB103FF68B9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3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1C03E5-BD4C-4F9F-8D3A-904C357B6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937760"/>
          </a:xfrm>
        </p:spPr>
        <p:txBody>
          <a:bodyPr/>
          <a:lstStyle/>
          <a:p>
            <a:r>
              <a:rPr lang="en-US" dirty="0"/>
              <a:t>Enabling components to meet the goal in red box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Allocate sufficient network bandwidth for such applications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Prioritize over regular traffic; and distribute priority over streams of similar requirement (priority is a relative concept)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Necessary QoS provisioning, e.g. limiting maximum </a:t>
            </a:r>
            <a:r>
              <a:rPr lang="en-US" dirty="0" err="1"/>
              <a:t>txop</a:t>
            </a:r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Build in support of tethered link in above bullets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Extend intra-BSS coordination to across BSS’s</a:t>
            </a:r>
          </a:p>
          <a:p>
            <a:endParaRPr lang="en-US" dirty="0"/>
          </a:p>
          <a:p>
            <a:r>
              <a:rPr lang="en-US" dirty="0"/>
              <a:t>Proposals are being made towards the direction</a:t>
            </a:r>
          </a:p>
          <a:p>
            <a:pPr lvl="1"/>
            <a:r>
              <a:rPr lang="en-US" dirty="0"/>
              <a:t>Proposal of the framework: latency sensitive link in MLO [5]</a:t>
            </a:r>
          </a:p>
          <a:p>
            <a:pPr lvl="2"/>
            <a:r>
              <a:rPr lang="en-US" dirty="0"/>
              <a:t>Latency sensitive link: a subset of links in MLO allocated for latency sensitive applications</a:t>
            </a:r>
          </a:p>
          <a:p>
            <a:pPr lvl="2"/>
            <a:r>
              <a:rPr lang="en-US" dirty="0"/>
              <a:t>Prioritized EDCA access to time-slotted channel</a:t>
            </a:r>
          </a:p>
          <a:p>
            <a:pPr lvl="2"/>
            <a:r>
              <a:rPr lang="en-US" dirty="0"/>
              <a:t>More details TBD (welcome contribute/collaborate)</a:t>
            </a:r>
          </a:p>
          <a:p>
            <a:pPr lvl="1"/>
            <a:r>
              <a:rPr lang="en-US" dirty="0"/>
              <a:t>Admission control policy [6]</a:t>
            </a:r>
          </a:p>
          <a:p>
            <a:pPr lvl="1"/>
            <a:r>
              <a:rPr lang="en-US" dirty="0"/>
              <a:t>Triggered P2P [7]</a:t>
            </a:r>
          </a:p>
          <a:p>
            <a:pPr lvl="1"/>
            <a:r>
              <a:rPr lang="en-US" dirty="0"/>
              <a:t>Other studies – see back up slides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89662-E3EF-419D-A6CD-B3009077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Latency Sensitive Application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46BEF-9B68-4E78-B8AF-07120930D8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2D099-5A66-42AB-8ADF-73DB2B23E3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5DE408-FDAE-431C-ACE6-9094E4CFEDD5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80665"/>
      </p:ext>
    </p:extLst>
  </p:cSld>
  <p:clrMapOvr>
    <a:masterClrMapping/>
  </p:clrMapOvr>
</p:sld>
</file>

<file path=ppt/theme/theme1.xml><?xml version="1.0" encoding="utf-8"?>
<a:theme xmlns:a="http://schemas.openxmlformats.org/drawingml/2006/main" name="iee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eee" id="{C6B0AF35-4A93-B445-96F5-0B751B41F27C}" vid="{ED04804B-1694-8442-95DB-4C07514B8E0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</Template>
  <TotalTime>18109</TotalTime>
  <Words>2676</Words>
  <Application>Microsoft Macintosh PowerPoint</Application>
  <PresentationFormat>On-screen Show (4:3)</PresentationFormat>
  <Paragraphs>353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Wingdings</vt:lpstr>
      <vt:lpstr>ieee</vt:lpstr>
      <vt:lpstr>Supporting Latency Sensitive Applications in 11be</vt:lpstr>
      <vt:lpstr>Abstract</vt:lpstr>
      <vt:lpstr>New Emerging Technology</vt:lpstr>
      <vt:lpstr>Social Demand</vt:lpstr>
      <vt:lpstr>PowerPoint Presentation</vt:lpstr>
      <vt:lpstr>TGbe Goal and Staged Release</vt:lpstr>
      <vt:lpstr>Supporting Latency Sensitive Applications</vt:lpstr>
      <vt:lpstr>What We Are Still Lacking …</vt:lpstr>
      <vt:lpstr>Supporting Latency Sensitive Application</vt:lpstr>
      <vt:lpstr>Latency-related Features – Staged Development</vt:lpstr>
      <vt:lpstr>More Discussion</vt:lpstr>
      <vt:lpstr>Summary</vt:lpstr>
      <vt:lpstr>Straw Poll 1</vt:lpstr>
      <vt:lpstr>References</vt:lpstr>
      <vt:lpstr>Backup Slides</vt:lpstr>
      <vt:lpstr>Review RTA Applications and Requirements</vt:lpstr>
      <vt:lpstr>(Data Rate, Latency)* Requirement Spans a Wide Range</vt:lpstr>
      <vt:lpstr>11be latency-related studies (1) Presented or in the queue (list is not comprehensive)</vt:lpstr>
      <vt:lpstr>11be latency-related studies (2) Presented or in the queue (list is not comprehensive)</vt:lpstr>
    </vt:vector>
  </TitlesOfParts>
  <Manager>Hongyuan Zhang</Manager>
  <Company>Marvell Semiconductor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Ditributed MUMIMO</dc:title>
  <dc:subject/>
  <dc:creator>Hongyuan Zhang</dc:creator>
  <cp:keywords>September 2017</cp:keywords>
  <dc:description/>
  <cp:lastModifiedBy>Chunyu Hu</cp:lastModifiedBy>
  <cp:revision>2969</cp:revision>
  <cp:lastPrinted>1998-02-10T13:28:06Z</cp:lastPrinted>
  <dcterms:created xsi:type="dcterms:W3CDTF">2007-05-21T21:00:37Z</dcterms:created>
  <dcterms:modified xsi:type="dcterms:W3CDTF">2020-06-11T00:36:00Z</dcterms:modified>
  <cp:category>Submission</cp:category>
</cp:coreProperties>
</file>