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377" r:id="rId3"/>
    <p:sldId id="378" r:id="rId4"/>
    <p:sldId id="379" r:id="rId5"/>
    <p:sldId id="381" r:id="rId6"/>
    <p:sldId id="380" r:id="rId7"/>
    <p:sldId id="382" r:id="rId8"/>
    <p:sldId id="383" r:id="rId9"/>
    <p:sldId id="348" r:id="rId10"/>
    <p:sldId id="384" r:id="rId11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x" initials="yx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00B050"/>
    <a:srgbClr val="90FA93"/>
    <a:srgbClr val="FAE690"/>
    <a:srgbClr val="FD9491"/>
    <a:srgbClr val="DFB7D9"/>
    <a:srgbClr val="C2C2FE"/>
    <a:srgbClr val="1E1EFA"/>
    <a:srgbClr val="F49088"/>
    <a:srgbClr val="FFA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3732" y="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7BB2AFA7-5586-BD46-B254-20B26FA49A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744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51921" y="79930"/>
            <a:ext cx="19107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 b="1"/>
            </a:lvl1pPr>
            <a:lvl5pPr>
              <a:defRPr sz="1200" b="1"/>
            </a:lvl5pPr>
          </a:lstStyle>
          <a:p>
            <a:pPr marL="0" lvl="4" algn="r" defTabSz="933450"/>
            <a:r>
              <a:rPr lang="en-US" smtClean="0"/>
              <a:t>doc.: IEEE 802.11-13/1421r1</a:t>
            </a:r>
          </a:p>
          <a:p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3B191D38-BDD1-6541-816B-CB820FB164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580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BDEF6872-0A84-C942-A3A2-ABF96B18CF88}" type="slidenum">
              <a:rPr lang="en-US"/>
              <a:pPr/>
              <a:t>1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89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ECEF215-4BA6-7E4B-B3E6-576F7C1A872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3909A9A-17AB-D64E-ABDB-B2DAB46BA19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5849896-531F-E649-85B6-C4BB428659A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303B08C7-0CD1-8846-8502-BF7BB64F44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CE281B3-A5CB-F64F-B915-055FA19C701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4693F8C-6A96-8140-9ED0-8C47DF1C828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FF52CB4B-E5D4-424D-A7DD-3DCF430E6D2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A5ED327D-21C3-674C-981C-8A8BC9E6D25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1A22FF3-B0EE-3C41-8A57-F9CEF858FB7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03FA230-405D-B44B-BF48-A2D0EC29C97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276F568-1379-2143-A0B7-604112B6CE9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 </a:t>
            </a:r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59305" y="6475413"/>
            <a:ext cx="118462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4C64FA26-C19D-454E-AC49-D681356F58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534108" y="332601"/>
            <a:ext cx="39113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/>
              <a:t>doc.: </a:t>
            </a:r>
            <a:r>
              <a:rPr lang="en-US" sz="1800" b="1" dirty="0" smtClean="0"/>
              <a:t>IEEE </a:t>
            </a:r>
            <a:r>
              <a:rPr lang="en-US" sz="1800" b="1" kern="1200" dirty="0" smtClean="0">
                <a:solidFill>
                  <a:schemeClr val="tx1"/>
                </a:solidFill>
                <a:latin typeface="Times New Roman" charset="0"/>
                <a:ea typeface="+mn-ea"/>
                <a:cs typeface="+mn-cs"/>
              </a:rPr>
              <a:t>802.11-20/0661-02-00be</a:t>
            </a:r>
            <a:endParaRPr lang="en-US" sz="1800" b="1" kern="1200" dirty="0">
              <a:solidFill>
                <a:schemeClr val="tx1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__1.doc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/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A1DF4EA4-62C6-4747-AA37-39380629ED0A}" type="slidenum">
              <a:rPr lang="en-US"/>
              <a:pPr/>
              <a:t>1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8763000" cy="762000"/>
          </a:xfrm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altLang="zh-CN" dirty="0">
                <a:solidFill>
                  <a:schemeClr val="tx1"/>
                </a:solidFill>
              </a:rPr>
              <a:t>Group addressed frames delivery for MLO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2020-</a:t>
            </a:r>
            <a:r>
              <a:rPr lang="en-US" altLang="zh-CN" sz="2000" b="0" dirty="0" smtClean="0"/>
              <a:t>04</a:t>
            </a:r>
            <a:r>
              <a:rPr lang="en-US" sz="2000" b="0" dirty="0" smtClean="0"/>
              <a:t>-20</a:t>
            </a:r>
            <a:endParaRPr lang="en-US" sz="2000" b="0" dirty="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762000" y="20574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9303805"/>
              </p:ext>
            </p:extLst>
          </p:nvPr>
        </p:nvGraphicFramePr>
        <p:xfrm>
          <a:off x="1144587" y="2819400"/>
          <a:ext cx="6931025" cy="399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73" name="Document" r:id="rId5" imgW="8377264" imgH="4838877" progId="Word.Document.8">
                  <p:embed/>
                </p:oleObj>
              </mc:Choice>
              <mc:Fallback>
                <p:oleObj name="Document" r:id="rId5" imgW="8377264" imgH="483887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4587" y="2819400"/>
                        <a:ext cx="6931025" cy="3992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日期占位符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SP 1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Do you agree that group addressed BUs transmission </a:t>
            </a:r>
            <a:r>
              <a:rPr lang="en-US" altLang="zh-CN" dirty="0" smtClean="0"/>
              <a:t>immediately </a:t>
            </a:r>
            <a:r>
              <a:rPr lang="en-US" altLang="zh-CN" dirty="0" smtClean="0"/>
              <a:t>after DTIM beacon is link specific for an AP MLD</a:t>
            </a:r>
            <a:endParaRPr lang="en-US" altLang="zh-CN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April</a:t>
            </a:r>
            <a:r>
              <a:rPr lang="en-US" smtClean="0"/>
              <a:t>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7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Background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96913" y="1981200"/>
            <a:ext cx="7772400" cy="4114800"/>
          </a:xfrm>
        </p:spPr>
        <p:txBody>
          <a:bodyPr/>
          <a:lstStyle/>
          <a:p>
            <a:r>
              <a:rPr lang="en-US" altLang="zh-CN" dirty="0" smtClean="0"/>
              <a:t>In the SFD, we agreed that 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GB" altLang="zh-CN" sz="1600" dirty="0"/>
              <a:t>A non-AP MLD monitors and performs basic operations (such as traffic indication, BSS parameter updates, etc.) on one or more link(s).</a:t>
            </a:r>
            <a:endParaRPr lang="zh-CN" altLang="zh-CN" sz="1600" dirty="0"/>
          </a:p>
          <a:p>
            <a:pPr marL="342900" lvl="1" indent="-342900">
              <a:buChar char="•"/>
            </a:pPr>
            <a:r>
              <a:rPr lang="en-US" altLang="zh-CN" sz="2400" b="1" dirty="0">
                <a:ea typeface="+mn-ea"/>
                <a:cs typeface="+mn-cs"/>
              </a:rPr>
              <a:t>As per reference [1] [2</a:t>
            </a:r>
            <a:r>
              <a:rPr lang="en-US" altLang="zh-CN" sz="2400" b="1" dirty="0" smtClean="0">
                <a:ea typeface="+mn-ea"/>
                <a:cs typeface="+mn-cs"/>
              </a:rPr>
              <a:t>], it is straight forward to just have one link to monitor the traffic notification</a:t>
            </a:r>
          </a:p>
          <a:p>
            <a:pPr marL="342900" lvl="1" indent="-342900">
              <a:buChar char="•"/>
            </a:pPr>
            <a:r>
              <a:rPr lang="en-US" altLang="zh-CN" sz="2400" b="1" dirty="0" smtClean="0">
                <a:ea typeface="+mn-ea"/>
                <a:cs typeface="+mn-cs"/>
              </a:rPr>
              <a:t>Today, DL traffic includes DL individual addressed BUs and group addressed BUs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/>
              <a:t>DL traffic </a:t>
            </a:r>
            <a:r>
              <a:rPr lang="en-US" altLang="zh-CN" sz="1600" dirty="0" smtClean="0"/>
              <a:t>notification </a:t>
            </a:r>
            <a:r>
              <a:rPr lang="en-US" altLang="zh-CN" sz="1600" dirty="0"/>
              <a:t>is carried in Beacon frame</a:t>
            </a:r>
          </a:p>
          <a:p>
            <a:pPr marL="342900" lvl="1" indent="-342900">
              <a:buChar char="•"/>
            </a:pPr>
            <a:r>
              <a:rPr lang="en-US" altLang="zh-CN" sz="2400" b="1" dirty="0" smtClean="0">
                <a:ea typeface="+mn-ea"/>
                <a:cs typeface="+mn-cs"/>
              </a:rPr>
              <a:t>In this contribution, we focus on </a:t>
            </a:r>
            <a:r>
              <a:rPr lang="en-US" altLang="zh-CN" sz="2400" b="1" dirty="0"/>
              <a:t>group addressed </a:t>
            </a:r>
            <a:r>
              <a:rPr lang="en-US" altLang="zh-CN" sz="2400" b="1" dirty="0" smtClean="0"/>
              <a:t>BUs delivery 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/>
              <a:t>These group </a:t>
            </a:r>
            <a:r>
              <a:rPr lang="en-US" altLang="zh-CN" sz="1600" dirty="0" smtClean="0"/>
              <a:t>addressed </a:t>
            </a:r>
            <a:r>
              <a:rPr lang="en-US" altLang="zh-CN" sz="1600" dirty="0"/>
              <a:t>BUs </a:t>
            </a:r>
            <a:r>
              <a:rPr lang="en-US" altLang="zh-CN" sz="1600" dirty="0" smtClean="0"/>
              <a:t>do not require acknowledgement</a:t>
            </a:r>
            <a:r>
              <a:rPr lang="en-US" altLang="zh-CN" sz="1600" dirty="0"/>
              <a:t>,</a:t>
            </a:r>
            <a:r>
              <a:rPr lang="en-US" altLang="zh-CN" sz="1600" dirty="0" smtClean="0"/>
              <a:t> like GCR </a:t>
            </a:r>
            <a:r>
              <a:rPr lang="en-US" altLang="zh-CN" sz="1600" dirty="0"/>
              <a:t>group address </a:t>
            </a:r>
            <a:r>
              <a:rPr lang="en-US" altLang="zh-CN" sz="1600" dirty="0" smtClean="0"/>
              <a:t>frames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 smtClean="0"/>
              <a:t>Try</a:t>
            </a:r>
            <a:r>
              <a:rPr lang="zh-CN" altLang="en-US" sz="1600" dirty="0"/>
              <a:t> </a:t>
            </a:r>
            <a:r>
              <a:rPr lang="en-US" altLang="zh-CN" sz="1600" dirty="0" smtClean="0"/>
              <a:t>to reuse the existing </a:t>
            </a:r>
            <a:r>
              <a:rPr lang="en-US" altLang="zh-CN" sz="1600" dirty="0"/>
              <a:t>group addressed BUs delivery </a:t>
            </a:r>
            <a:r>
              <a:rPr lang="en-US" altLang="zh-CN" sz="1600" dirty="0" smtClean="0"/>
              <a:t>mechanism for multi-link</a:t>
            </a:r>
            <a:endParaRPr lang="en-US" altLang="zh-CN" sz="1600" dirty="0"/>
          </a:p>
          <a:p>
            <a:pPr lvl="1">
              <a:buFont typeface="Arial" panose="020B0604020202020204" pitchFamily="34" charset="0"/>
              <a:buChar char="–"/>
            </a:pPr>
            <a:endParaRPr lang="en-US" altLang="zh-CN" sz="1600" dirty="0" smtClean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April</a:t>
            </a:r>
            <a:r>
              <a:rPr lang="en-US" smtClean="0"/>
              <a:t>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26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Group addressed BUs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From frame type perspective, group </a:t>
            </a:r>
            <a:r>
              <a:rPr lang="en-US" altLang="zh-CN" dirty="0"/>
              <a:t>addressed </a:t>
            </a:r>
            <a:r>
              <a:rPr lang="en-US" altLang="zh-CN" dirty="0" smtClean="0"/>
              <a:t>BUs contain the following two types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/>
              <a:t>Group addressed management </a:t>
            </a:r>
            <a:r>
              <a:rPr lang="en-US" altLang="zh-CN" sz="1600" dirty="0" smtClean="0"/>
              <a:t>frames</a:t>
            </a:r>
            <a:endParaRPr lang="en-US" altLang="zh-CN" sz="1600" dirty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 smtClean="0"/>
              <a:t>Group addressed </a:t>
            </a:r>
            <a:r>
              <a:rPr lang="en-US" altLang="zh-CN" sz="1600" dirty="0"/>
              <a:t>data </a:t>
            </a:r>
            <a:r>
              <a:rPr lang="en-US" altLang="zh-CN" sz="1600" dirty="0" smtClean="0"/>
              <a:t>frames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altLang="zh-CN" sz="2400" b="1" dirty="0">
                <a:ea typeface="+mn-ea"/>
                <a:cs typeface="+mn-cs"/>
              </a:rPr>
              <a:t>From </a:t>
            </a:r>
            <a:r>
              <a:rPr lang="en-US" altLang="zh-CN" sz="2400" b="1" dirty="0" smtClean="0">
                <a:ea typeface="+mn-ea"/>
                <a:cs typeface="+mn-cs"/>
              </a:rPr>
              <a:t>transmission scheme perspective</a:t>
            </a:r>
            <a:r>
              <a:rPr lang="en-US" altLang="zh-CN" sz="2400" b="1" dirty="0">
                <a:ea typeface="+mn-ea"/>
                <a:cs typeface="+mn-cs"/>
              </a:rPr>
              <a:t>, </a:t>
            </a:r>
            <a:r>
              <a:rPr lang="en-US" altLang="zh-CN" sz="2400" b="1" dirty="0" smtClean="0">
                <a:ea typeface="+mn-ea"/>
                <a:cs typeface="+mn-cs"/>
              </a:rPr>
              <a:t>group </a:t>
            </a:r>
            <a:r>
              <a:rPr lang="en-US" altLang="zh-CN" sz="2400" b="1" dirty="0">
                <a:ea typeface="+mn-ea"/>
                <a:cs typeface="+mn-cs"/>
              </a:rPr>
              <a:t>addressed BUs </a:t>
            </a:r>
            <a:r>
              <a:rPr lang="en-US" altLang="zh-CN" sz="2400" b="1" dirty="0" smtClean="0">
                <a:ea typeface="+mn-ea"/>
                <a:cs typeface="+mn-cs"/>
              </a:rPr>
              <a:t>can also be classified as 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/>
              <a:t>Broadcast BUs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 smtClean="0"/>
              <a:t>Multicast BUs</a:t>
            </a:r>
            <a:endParaRPr lang="en-US" altLang="zh-CN" sz="16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altLang="zh-CN" sz="2400" b="1" dirty="0">
                <a:ea typeface="+mn-ea"/>
                <a:cs typeface="+mn-cs"/>
              </a:rPr>
              <a:t>In</a:t>
            </a:r>
            <a:r>
              <a:rPr lang="zh-CN" altLang="en-US" sz="2400" b="1" dirty="0">
                <a:ea typeface="+mn-ea"/>
                <a:cs typeface="+mn-cs"/>
              </a:rPr>
              <a:t> </a:t>
            </a:r>
            <a:r>
              <a:rPr lang="en-US" altLang="zh-CN" sz="2400" b="1" dirty="0">
                <a:ea typeface="+mn-ea"/>
                <a:cs typeface="+mn-cs"/>
              </a:rPr>
              <a:t>the existing spec, </a:t>
            </a:r>
            <a:r>
              <a:rPr lang="en-US" altLang="zh-CN" sz="2400" b="1" dirty="0" smtClean="0">
                <a:ea typeface="+mn-ea"/>
                <a:cs typeface="+mn-cs"/>
              </a:rPr>
              <a:t>group addressed BUs (if any</a:t>
            </a:r>
            <a:r>
              <a:rPr lang="en-US" altLang="zh-CN" sz="2400" b="1" dirty="0">
                <a:ea typeface="+mn-ea"/>
                <a:cs typeface="+mn-cs"/>
              </a:rPr>
              <a:t>)</a:t>
            </a:r>
            <a:r>
              <a:rPr lang="en-US" altLang="zh-CN" sz="2400" b="1" dirty="0" smtClean="0">
                <a:ea typeface="+mn-ea"/>
                <a:cs typeface="+mn-cs"/>
              </a:rPr>
              <a:t> are immediately delivered after DTIM beacon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/>
              <a:t>Whether there </a:t>
            </a:r>
            <a:r>
              <a:rPr lang="en-US" altLang="zh-CN" sz="1600" dirty="0" smtClean="0"/>
              <a:t>are </a:t>
            </a:r>
            <a:r>
              <a:rPr lang="en-US" altLang="zh-CN" sz="1600" dirty="0"/>
              <a:t>group addressed </a:t>
            </a:r>
            <a:r>
              <a:rPr lang="en-US" altLang="zh-CN" sz="1600" dirty="0" smtClean="0"/>
              <a:t>BUs </a:t>
            </a:r>
            <a:r>
              <a:rPr lang="en-US" altLang="zh-CN" sz="1600" dirty="0"/>
              <a:t>is indicated by the first bit of Bitmap Control field in the TIM </a:t>
            </a:r>
            <a:r>
              <a:rPr lang="en-US" altLang="zh-CN" sz="1600" dirty="0" smtClean="0"/>
              <a:t>element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 smtClean="0"/>
              <a:t>No further finer mechanisms for different types of group addressed BUs</a:t>
            </a:r>
          </a:p>
          <a:p>
            <a:pPr lvl="1">
              <a:buFont typeface="Arial" panose="020B0604020202020204" pitchFamily="34" charset="0"/>
              <a:buChar char="–"/>
            </a:pPr>
            <a:endParaRPr lang="en-US" altLang="zh-CN" sz="16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April</a:t>
            </a:r>
            <a:r>
              <a:rPr lang="en-US" smtClean="0"/>
              <a:t>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00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Group addressed </a:t>
            </a:r>
            <a:r>
              <a:rPr lang="en-US" altLang="zh-CN" dirty="0" smtClean="0"/>
              <a:t>BUs delivery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9799" y="1656567"/>
            <a:ext cx="8064125" cy="4114800"/>
          </a:xfrm>
        </p:spPr>
        <p:txBody>
          <a:bodyPr/>
          <a:lstStyle/>
          <a:p>
            <a:r>
              <a:rPr lang="en-US" altLang="zh-CN" sz="2000" dirty="0" smtClean="0"/>
              <a:t>There may exist two schemes to delivery group addressed BUs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altLang="zh-CN" b="1" dirty="0">
                <a:ea typeface="+mn-ea"/>
                <a:cs typeface="+mn-cs"/>
              </a:rPr>
              <a:t>Opt 1</a:t>
            </a:r>
            <a:r>
              <a:rPr lang="zh-CN" altLang="en-US" b="1" dirty="0">
                <a:ea typeface="+mn-ea"/>
                <a:cs typeface="+mn-cs"/>
              </a:rPr>
              <a:t>： </a:t>
            </a:r>
            <a:r>
              <a:rPr lang="en-US" altLang="zh-CN" b="1" dirty="0">
                <a:ea typeface="+mn-ea"/>
                <a:cs typeface="+mn-cs"/>
              </a:rPr>
              <a:t>Deliver all the group </a:t>
            </a:r>
            <a:r>
              <a:rPr lang="en-US" altLang="zh-CN" b="1" dirty="0" smtClean="0">
                <a:ea typeface="+mn-ea"/>
                <a:cs typeface="+mn-cs"/>
              </a:rPr>
              <a:t>addressed </a:t>
            </a:r>
            <a:r>
              <a:rPr lang="en-US" altLang="zh-CN" b="1" dirty="0">
                <a:ea typeface="+mn-ea"/>
                <a:cs typeface="+mn-cs"/>
              </a:rPr>
              <a:t>BUs of all the links to the STA MLD on a configured link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 smtClean="0"/>
              <a:t>It may be applied to multicast addressed data frames 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 smtClean="0"/>
              <a:t>But it can not be applied to either group addressed management frames or broadcast addressed data frames because of coexistence of legacy STAs </a:t>
            </a:r>
          </a:p>
          <a:p>
            <a:pPr lvl="1" indent="285750">
              <a:buFont typeface="Arial" panose="020B0604020202020204" pitchFamily="34" charset="0"/>
              <a:buChar char="–"/>
            </a:pPr>
            <a:r>
              <a:rPr lang="en-US" altLang="zh-CN" sz="1200" dirty="0" smtClean="0"/>
              <a:t>Broadcast addressed data frames shall be sent on all the links of the AP MLD</a:t>
            </a:r>
          </a:p>
          <a:p>
            <a:pPr lvl="1" indent="285750">
              <a:buFont typeface="Arial" panose="020B0604020202020204" pitchFamily="34" charset="0"/>
              <a:buChar char="–"/>
            </a:pPr>
            <a:r>
              <a:rPr lang="en-US" altLang="zh-CN" sz="1200" dirty="0" smtClean="0"/>
              <a:t>Group addressed management frames shall be sent on its related link, otherwise it would bloat the group addressed BUs transmission time on a configured link and waste the power of the legacy STA and single link STA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 smtClean="0"/>
              <a:t>In this option, </a:t>
            </a:r>
            <a:r>
              <a:rPr lang="en-US" altLang="zh-CN" sz="1600" dirty="0"/>
              <a:t>i</a:t>
            </a:r>
            <a:r>
              <a:rPr lang="en-US" altLang="zh-CN" sz="1600" dirty="0" smtClean="0"/>
              <a:t>t is likely to have duplicated group addressed BU on every link if each STA MLD </a:t>
            </a:r>
            <a:r>
              <a:rPr lang="en-US" altLang="zh-CN" sz="1600" dirty="0"/>
              <a:t>has </a:t>
            </a:r>
            <a:r>
              <a:rPr lang="en-US" altLang="zh-CN" sz="1600" dirty="0" smtClean="0"/>
              <a:t>a different </a:t>
            </a:r>
            <a:r>
              <a:rPr lang="en-US" altLang="zh-CN" sz="1600" dirty="0"/>
              <a:t>configured </a:t>
            </a:r>
            <a:r>
              <a:rPr lang="en-US" altLang="zh-CN" sz="1600" dirty="0" smtClean="0"/>
              <a:t>link</a:t>
            </a:r>
          </a:p>
          <a:p>
            <a:pPr lvl="1">
              <a:buFont typeface="Arial" panose="020B0604020202020204" pitchFamily="34" charset="0"/>
              <a:buChar char="–"/>
            </a:pPr>
            <a:endParaRPr lang="en-US" altLang="zh-CN" sz="1600" dirty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April</a:t>
            </a:r>
            <a:r>
              <a:rPr lang="en-US" smtClean="0"/>
              <a:t> 2020</a:t>
            </a:r>
            <a:endParaRPr lang="en-US" dirty="0"/>
          </a:p>
        </p:txBody>
      </p:sp>
      <p:grpSp>
        <p:nvGrpSpPr>
          <p:cNvPr id="95" name="组合 94"/>
          <p:cNvGrpSpPr/>
          <p:nvPr/>
        </p:nvGrpSpPr>
        <p:grpSpPr>
          <a:xfrm>
            <a:off x="76200" y="4800600"/>
            <a:ext cx="8955081" cy="1673982"/>
            <a:chOff x="76200" y="4401593"/>
            <a:chExt cx="8955081" cy="2072407"/>
          </a:xfrm>
        </p:grpSpPr>
        <p:sp>
          <p:nvSpPr>
            <p:cNvPr id="39" name="Rectangle 27"/>
            <p:cNvSpPr/>
            <p:nvPr/>
          </p:nvSpPr>
          <p:spPr bwMode="auto">
            <a:xfrm>
              <a:off x="213246" y="4506816"/>
              <a:ext cx="489521" cy="374735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AP 1</a:t>
              </a:r>
            </a:p>
          </p:txBody>
        </p:sp>
        <p:sp>
          <p:nvSpPr>
            <p:cNvPr id="40" name="Rectangle 58"/>
            <p:cNvSpPr/>
            <p:nvPr/>
          </p:nvSpPr>
          <p:spPr bwMode="auto">
            <a:xfrm>
              <a:off x="222390" y="5144327"/>
              <a:ext cx="489521" cy="374735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AP 2</a:t>
              </a:r>
            </a:p>
          </p:txBody>
        </p:sp>
        <p:sp>
          <p:nvSpPr>
            <p:cNvPr id="41" name="Rectangle 78"/>
            <p:cNvSpPr/>
            <p:nvPr/>
          </p:nvSpPr>
          <p:spPr bwMode="auto">
            <a:xfrm>
              <a:off x="76200" y="4401593"/>
              <a:ext cx="778967" cy="1906971"/>
            </a:xfrm>
            <a:prstGeom prst="rect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111"/>
            <p:cNvSpPr txBox="1"/>
            <p:nvPr/>
          </p:nvSpPr>
          <p:spPr>
            <a:xfrm>
              <a:off x="855167" y="4598950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Link 1</a:t>
              </a:r>
            </a:p>
          </p:txBody>
        </p:sp>
        <p:sp>
          <p:nvSpPr>
            <p:cNvPr id="44" name="TextBox 120"/>
            <p:cNvSpPr txBox="1"/>
            <p:nvPr/>
          </p:nvSpPr>
          <p:spPr>
            <a:xfrm>
              <a:off x="7570615" y="4789461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STA1</a:t>
              </a:r>
            </a:p>
          </p:txBody>
        </p:sp>
        <p:sp>
          <p:nvSpPr>
            <p:cNvPr id="45" name="TextBox 121"/>
            <p:cNvSpPr txBox="1"/>
            <p:nvPr/>
          </p:nvSpPr>
          <p:spPr>
            <a:xfrm>
              <a:off x="1394816" y="4500551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AP1</a:t>
              </a:r>
            </a:p>
          </p:txBody>
        </p:sp>
        <p:sp>
          <p:nvSpPr>
            <p:cNvPr id="46" name="TextBox 129"/>
            <p:cNvSpPr txBox="1"/>
            <p:nvPr/>
          </p:nvSpPr>
          <p:spPr>
            <a:xfrm>
              <a:off x="7570615" y="5542757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STA2</a:t>
              </a:r>
              <a:endPara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130"/>
            <p:cNvSpPr txBox="1"/>
            <p:nvPr/>
          </p:nvSpPr>
          <p:spPr>
            <a:xfrm>
              <a:off x="1379396" y="5262551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AP2</a:t>
              </a:r>
            </a:p>
          </p:txBody>
        </p:sp>
        <p:cxnSp>
          <p:nvCxnSpPr>
            <p:cNvPr id="48" name="Straight Connector 127"/>
            <p:cNvCxnSpPr/>
            <p:nvPr/>
          </p:nvCxnSpPr>
          <p:spPr bwMode="auto">
            <a:xfrm flipV="1">
              <a:off x="1385833" y="5519062"/>
              <a:ext cx="6777092" cy="14883"/>
            </a:xfrm>
            <a:prstGeom prst="line">
              <a:avLst/>
            </a:prstGeom>
            <a:solidFill>
              <a:srgbClr val="00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triangle" w="med" len="med"/>
            </a:ln>
            <a:effectLst/>
          </p:spPr>
        </p:cxnSp>
        <p:cxnSp>
          <p:nvCxnSpPr>
            <p:cNvPr id="49" name="Straight Connector 102"/>
            <p:cNvCxnSpPr/>
            <p:nvPr/>
          </p:nvCxnSpPr>
          <p:spPr bwMode="auto">
            <a:xfrm flipV="1">
              <a:off x="1444098" y="4805962"/>
              <a:ext cx="6791230" cy="4293"/>
            </a:xfrm>
            <a:prstGeom prst="line">
              <a:avLst/>
            </a:prstGeom>
            <a:solidFill>
              <a:srgbClr val="00CC9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 w="med" len="med"/>
            </a:ln>
            <a:effectLst/>
          </p:spPr>
        </p:cxnSp>
        <p:sp>
          <p:nvSpPr>
            <p:cNvPr id="50" name="TextBox 169"/>
            <p:cNvSpPr txBox="1"/>
            <p:nvPr/>
          </p:nvSpPr>
          <p:spPr>
            <a:xfrm>
              <a:off x="796780" y="5375475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Link 2</a:t>
              </a:r>
            </a:p>
          </p:txBody>
        </p:sp>
        <p:sp>
          <p:nvSpPr>
            <p:cNvPr id="54" name="Rectangle 134"/>
            <p:cNvSpPr/>
            <p:nvPr/>
          </p:nvSpPr>
          <p:spPr bwMode="auto">
            <a:xfrm>
              <a:off x="2247539" y="4555631"/>
              <a:ext cx="717675" cy="249535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DTIM B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 bwMode="auto">
            <a:xfrm>
              <a:off x="2765544" y="5393455"/>
              <a:ext cx="40627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56" name="直接连接符 55"/>
            <p:cNvCxnSpPr/>
            <p:nvPr/>
          </p:nvCxnSpPr>
          <p:spPr bwMode="auto">
            <a:xfrm flipH="1">
              <a:off x="2674469" y="5393455"/>
              <a:ext cx="91075" cy="1337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57" name="直接连接符 56"/>
            <p:cNvCxnSpPr/>
            <p:nvPr/>
          </p:nvCxnSpPr>
          <p:spPr bwMode="auto">
            <a:xfrm flipH="1">
              <a:off x="2846028" y="5403966"/>
              <a:ext cx="91075" cy="1337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58" name="直接连接符 57"/>
            <p:cNvCxnSpPr/>
            <p:nvPr/>
          </p:nvCxnSpPr>
          <p:spPr bwMode="auto">
            <a:xfrm flipH="1">
              <a:off x="2997382" y="5399095"/>
              <a:ext cx="91075" cy="1337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59" name="直接连接符 58"/>
            <p:cNvCxnSpPr/>
            <p:nvPr/>
          </p:nvCxnSpPr>
          <p:spPr bwMode="auto">
            <a:xfrm>
              <a:off x="1843675" y="4661531"/>
              <a:ext cx="40627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60" name="直接连接符 59"/>
            <p:cNvCxnSpPr/>
            <p:nvPr/>
          </p:nvCxnSpPr>
          <p:spPr bwMode="auto">
            <a:xfrm flipH="1">
              <a:off x="1752600" y="4661531"/>
              <a:ext cx="91075" cy="1337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61" name="直接连接符 60"/>
            <p:cNvCxnSpPr/>
            <p:nvPr/>
          </p:nvCxnSpPr>
          <p:spPr bwMode="auto">
            <a:xfrm flipH="1">
              <a:off x="1924159" y="4672042"/>
              <a:ext cx="91075" cy="1337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62" name="直接连接符 61"/>
            <p:cNvCxnSpPr/>
            <p:nvPr/>
          </p:nvCxnSpPr>
          <p:spPr bwMode="auto">
            <a:xfrm flipH="1">
              <a:off x="2075513" y="4667171"/>
              <a:ext cx="91075" cy="1337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63" name="Rectangle 134"/>
            <p:cNvSpPr/>
            <p:nvPr/>
          </p:nvSpPr>
          <p:spPr bwMode="auto">
            <a:xfrm>
              <a:off x="3197519" y="4555632"/>
              <a:ext cx="910002" cy="268396"/>
            </a:xfrm>
            <a:prstGeom prst="rect">
              <a:avLst/>
            </a:prstGeom>
            <a:solidFill>
              <a:srgbClr val="00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Group BU 1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Rectangle 58"/>
            <p:cNvSpPr/>
            <p:nvPr/>
          </p:nvSpPr>
          <p:spPr bwMode="auto">
            <a:xfrm>
              <a:off x="246465" y="5872151"/>
              <a:ext cx="489521" cy="374735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AP 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Rectangle 134"/>
            <p:cNvSpPr/>
            <p:nvPr/>
          </p:nvSpPr>
          <p:spPr bwMode="auto">
            <a:xfrm>
              <a:off x="3145045" y="5279321"/>
              <a:ext cx="717675" cy="249535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DTIM B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Rectangle 134"/>
            <p:cNvSpPr/>
            <p:nvPr/>
          </p:nvSpPr>
          <p:spPr bwMode="auto">
            <a:xfrm>
              <a:off x="4007255" y="5286567"/>
              <a:ext cx="874529" cy="232495"/>
            </a:xfrm>
            <a:prstGeom prst="rect">
              <a:avLst/>
            </a:prstGeom>
            <a:solidFill>
              <a:srgbClr val="00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Group BU 2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Rectangle 126"/>
            <p:cNvSpPr/>
            <p:nvPr/>
          </p:nvSpPr>
          <p:spPr bwMode="auto">
            <a:xfrm>
              <a:off x="1389350" y="6043790"/>
              <a:ext cx="6535450" cy="85615"/>
            </a:xfrm>
            <a:prstGeom prst="rect">
              <a:avLst/>
            </a:prstGeom>
            <a:solidFill>
              <a:srgbClr val="A6A6A6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TextBox 129"/>
            <p:cNvSpPr txBox="1"/>
            <p:nvPr/>
          </p:nvSpPr>
          <p:spPr>
            <a:xfrm>
              <a:off x="7620000" y="6154579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 3</a:t>
              </a:r>
              <a:endPara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Box 130"/>
            <p:cNvSpPr txBox="1"/>
            <p:nvPr/>
          </p:nvSpPr>
          <p:spPr>
            <a:xfrm>
              <a:off x="1379396" y="5858335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AP3</a:t>
              </a:r>
              <a:endPara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3" name="Straight Connector 127"/>
            <p:cNvCxnSpPr/>
            <p:nvPr/>
          </p:nvCxnSpPr>
          <p:spPr bwMode="auto">
            <a:xfrm>
              <a:off x="1385833" y="6129729"/>
              <a:ext cx="6777092" cy="0"/>
            </a:xfrm>
            <a:prstGeom prst="line">
              <a:avLst/>
            </a:prstGeom>
            <a:solidFill>
              <a:srgbClr val="00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triangle" w="med" len="med"/>
            </a:ln>
            <a:effectLst/>
          </p:spPr>
        </p:cxnSp>
        <p:sp>
          <p:nvSpPr>
            <p:cNvPr id="74" name="TextBox 169"/>
            <p:cNvSpPr txBox="1"/>
            <p:nvPr/>
          </p:nvSpPr>
          <p:spPr>
            <a:xfrm>
              <a:off x="796780" y="5971259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Link </a:t>
              </a:r>
              <a:r>
                <a:rPr lang="en-US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5" name="直接连接符 74"/>
            <p:cNvCxnSpPr/>
            <p:nvPr/>
          </p:nvCxnSpPr>
          <p:spPr bwMode="auto">
            <a:xfrm>
              <a:off x="3784608" y="5989239"/>
              <a:ext cx="40627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6" name="直接连接符 75"/>
            <p:cNvCxnSpPr/>
            <p:nvPr/>
          </p:nvCxnSpPr>
          <p:spPr bwMode="auto">
            <a:xfrm flipH="1">
              <a:off x="3693533" y="5989239"/>
              <a:ext cx="91075" cy="1337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7" name="直接连接符 76"/>
            <p:cNvCxnSpPr/>
            <p:nvPr/>
          </p:nvCxnSpPr>
          <p:spPr bwMode="auto">
            <a:xfrm flipH="1">
              <a:off x="3865092" y="5999750"/>
              <a:ext cx="91075" cy="1337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8" name="直接连接符 77"/>
            <p:cNvCxnSpPr/>
            <p:nvPr/>
          </p:nvCxnSpPr>
          <p:spPr bwMode="auto">
            <a:xfrm flipH="1">
              <a:off x="4016446" y="5994879"/>
              <a:ext cx="91075" cy="1337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79" name="Rectangle 134"/>
            <p:cNvSpPr/>
            <p:nvPr/>
          </p:nvSpPr>
          <p:spPr bwMode="auto">
            <a:xfrm>
              <a:off x="4164109" y="5875105"/>
              <a:ext cx="717675" cy="249535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DTIM B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Rectangle 134"/>
            <p:cNvSpPr/>
            <p:nvPr/>
          </p:nvSpPr>
          <p:spPr bwMode="auto">
            <a:xfrm>
              <a:off x="5026319" y="5882351"/>
              <a:ext cx="2593681" cy="247378"/>
            </a:xfrm>
            <a:prstGeom prst="rect">
              <a:avLst/>
            </a:prstGeom>
            <a:solidFill>
              <a:srgbClr val="00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Group BU 1+2+3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Rectangle 27"/>
            <p:cNvSpPr/>
            <p:nvPr/>
          </p:nvSpPr>
          <p:spPr bwMode="auto">
            <a:xfrm>
              <a:off x="8389360" y="4555703"/>
              <a:ext cx="489521" cy="374735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STA 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90" name="Rectangle 58"/>
            <p:cNvSpPr/>
            <p:nvPr/>
          </p:nvSpPr>
          <p:spPr bwMode="auto">
            <a:xfrm>
              <a:off x="8398504" y="5193214"/>
              <a:ext cx="489521" cy="374735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kern="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91" name="Rectangle 78"/>
            <p:cNvSpPr/>
            <p:nvPr/>
          </p:nvSpPr>
          <p:spPr bwMode="auto">
            <a:xfrm>
              <a:off x="8252314" y="4450480"/>
              <a:ext cx="778967" cy="1906971"/>
            </a:xfrm>
            <a:prstGeom prst="rect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Rectangle 58"/>
            <p:cNvSpPr/>
            <p:nvPr/>
          </p:nvSpPr>
          <p:spPr bwMode="auto">
            <a:xfrm>
              <a:off x="8422579" y="5921038"/>
              <a:ext cx="489521" cy="374735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STA 3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Rectangle 126"/>
            <p:cNvSpPr/>
            <p:nvPr/>
          </p:nvSpPr>
          <p:spPr bwMode="auto">
            <a:xfrm>
              <a:off x="2432514" y="6286401"/>
              <a:ext cx="918102" cy="116939"/>
            </a:xfrm>
            <a:prstGeom prst="rect">
              <a:avLst/>
            </a:prstGeom>
            <a:solidFill>
              <a:srgbClr val="A6A6A6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3396812" y="6159688"/>
              <a:ext cx="1419408" cy="314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FF0000"/>
                  </a:solidFill>
                </a:rPr>
                <a:t>Configured link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96" name="文本框 95"/>
          <p:cNvSpPr txBox="1"/>
          <p:nvPr/>
        </p:nvSpPr>
        <p:spPr>
          <a:xfrm>
            <a:off x="6197810" y="6198442"/>
            <a:ext cx="1188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Legacy STA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33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Group addressed BUs delivery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96913" y="1600200"/>
            <a:ext cx="7772400" cy="4114800"/>
          </a:xfrm>
        </p:spPr>
        <p:txBody>
          <a:bodyPr/>
          <a:lstStyle/>
          <a:p>
            <a:r>
              <a:rPr lang="en-US" altLang="zh-CN" sz="2000" dirty="0"/>
              <a:t>Opt </a:t>
            </a:r>
            <a:r>
              <a:rPr lang="en-US" altLang="zh-CN" sz="2000" dirty="0" smtClean="0"/>
              <a:t>2: Deliver the </a:t>
            </a:r>
            <a:r>
              <a:rPr lang="en-US" altLang="zh-CN" sz="2000" dirty="0"/>
              <a:t>group </a:t>
            </a:r>
            <a:r>
              <a:rPr lang="en-US" altLang="zh-CN" sz="2000" dirty="0" smtClean="0"/>
              <a:t>addressed </a:t>
            </a:r>
            <a:r>
              <a:rPr lang="en-US" altLang="zh-CN" sz="2000" dirty="0"/>
              <a:t>BUs </a:t>
            </a:r>
            <a:r>
              <a:rPr lang="en-US" altLang="zh-CN" sz="2000" dirty="0" smtClean="0"/>
              <a:t>on a </a:t>
            </a:r>
            <a:r>
              <a:rPr lang="en-US" altLang="zh-CN" sz="2000" dirty="0" err="1" smtClean="0"/>
              <a:t>corresoding</a:t>
            </a:r>
            <a:r>
              <a:rPr lang="en-US" altLang="zh-CN" sz="2000" dirty="0" smtClean="0"/>
              <a:t> link immediately after DTIM beacon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/>
              <a:t>Follow the existing group </a:t>
            </a:r>
            <a:r>
              <a:rPr lang="en-US" altLang="zh-CN" sz="1600" dirty="0" smtClean="0"/>
              <a:t>addressed BUs </a:t>
            </a:r>
            <a:r>
              <a:rPr lang="en-US" altLang="zh-CN" sz="1600" dirty="0"/>
              <a:t>delivery </a:t>
            </a:r>
            <a:r>
              <a:rPr lang="en-US" altLang="zh-CN" sz="1600" dirty="0" smtClean="0"/>
              <a:t>mechanisms, no need to have separate schemes for different group BU types 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 smtClean="0"/>
              <a:t>Group </a:t>
            </a:r>
            <a:r>
              <a:rPr lang="en-US" altLang="zh-CN" sz="1600" dirty="0"/>
              <a:t>addressed management frames </a:t>
            </a:r>
            <a:r>
              <a:rPr lang="en-US" altLang="zh-CN" sz="1600" dirty="0" smtClean="0"/>
              <a:t>are sent </a:t>
            </a:r>
            <a:r>
              <a:rPr lang="en-US" altLang="zh-CN" sz="1600" dirty="0"/>
              <a:t>on its </a:t>
            </a:r>
            <a:r>
              <a:rPr lang="en-US" altLang="zh-CN" sz="1600" dirty="0" smtClean="0"/>
              <a:t>corresponding link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 smtClean="0"/>
              <a:t>Broadcast </a:t>
            </a:r>
            <a:r>
              <a:rPr lang="en-US" altLang="zh-CN" sz="1600" dirty="0"/>
              <a:t>addressed data frames </a:t>
            </a:r>
            <a:r>
              <a:rPr lang="en-US" altLang="zh-CN" sz="1600" dirty="0" smtClean="0"/>
              <a:t>are sent </a:t>
            </a:r>
            <a:r>
              <a:rPr lang="en-US" altLang="zh-CN" sz="1600" dirty="0"/>
              <a:t>on all the links of the AP </a:t>
            </a:r>
            <a:r>
              <a:rPr lang="en-US" altLang="zh-CN" sz="1600" dirty="0" smtClean="0"/>
              <a:t>MLD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 smtClean="0"/>
              <a:t>Multicast addressed data frames are sent in some link(s) as per AP</a:t>
            </a:r>
            <a:r>
              <a:rPr lang="zh-CN" altLang="en-US" sz="1600" dirty="0"/>
              <a:t> </a:t>
            </a:r>
            <a:r>
              <a:rPr lang="en-US" altLang="zh-CN" sz="1600" dirty="0" smtClean="0"/>
              <a:t>MLD’s implementation algorithm</a:t>
            </a:r>
          </a:p>
          <a:p>
            <a:pPr lvl="1" indent="285750">
              <a:buFont typeface="Arial" panose="020B0604020202020204" pitchFamily="34" charset="0"/>
              <a:buChar char="–"/>
            </a:pPr>
            <a:r>
              <a:rPr lang="en-US" altLang="zh-CN" sz="1200" dirty="0"/>
              <a:t>Multicast addressed data </a:t>
            </a:r>
            <a:r>
              <a:rPr lang="en-US" altLang="zh-CN" sz="1200" dirty="0" smtClean="0"/>
              <a:t>frames are sent to a specific group of STAs, not to all the STAs</a:t>
            </a:r>
          </a:p>
          <a:p>
            <a:pPr lvl="1" indent="285750">
              <a:buFont typeface="Arial" panose="020B0604020202020204" pitchFamily="34" charset="0"/>
              <a:buChar char="–"/>
            </a:pPr>
            <a:r>
              <a:rPr lang="en-US" altLang="zh-CN" sz="1200" dirty="0" smtClean="0"/>
              <a:t>However, each STA MLD in this specific group may configure a different link to monitor traffic indication. </a:t>
            </a:r>
          </a:p>
          <a:p>
            <a:pPr lvl="1" indent="285750">
              <a:buFont typeface="Arial" panose="020B0604020202020204" pitchFamily="34" charset="0"/>
              <a:buChar char="–"/>
            </a:pPr>
            <a:r>
              <a:rPr lang="en-US" altLang="zh-CN" sz="1200" dirty="0" smtClean="0"/>
              <a:t>Maybe AP could </a:t>
            </a:r>
            <a:r>
              <a:rPr lang="en-US" altLang="zh-CN" sz="1200" dirty="0"/>
              <a:t>choose some </a:t>
            </a:r>
            <a:r>
              <a:rPr lang="en-US" altLang="zh-CN" sz="1200" dirty="0" smtClean="0"/>
              <a:t>implementation algorithm to deliver them separately on one or more links as </a:t>
            </a:r>
            <a:r>
              <a:rPr lang="en-US" altLang="zh-CN" sz="1200" dirty="0"/>
              <a:t>AP know this specific group </a:t>
            </a:r>
            <a:r>
              <a:rPr lang="en-US" altLang="zh-CN" sz="1200" dirty="0" smtClean="0"/>
              <a:t>, not duplicate them of all the links and send them on a configured link</a:t>
            </a:r>
          </a:p>
          <a:p>
            <a:pPr lvl="1" indent="285750">
              <a:buFont typeface="Arial" panose="020B0604020202020204" pitchFamily="34" charset="0"/>
              <a:buChar char="–"/>
            </a:pPr>
            <a:endParaRPr lang="en-US" altLang="zh-CN" sz="1200" dirty="0"/>
          </a:p>
          <a:p>
            <a:pPr lvl="1" indent="285750">
              <a:buFont typeface="Arial" panose="020B0604020202020204" pitchFamily="34" charset="0"/>
              <a:buChar char="–"/>
            </a:pPr>
            <a:endParaRPr lang="en-US" altLang="zh-CN" sz="1200" dirty="0" smtClean="0"/>
          </a:p>
          <a:p>
            <a:pPr lvl="1">
              <a:buFont typeface="Arial" panose="020B0604020202020204" pitchFamily="34" charset="0"/>
              <a:buChar char="–"/>
            </a:pPr>
            <a:endParaRPr lang="en-US" altLang="zh-CN" sz="1600" dirty="0" smtClean="0"/>
          </a:p>
          <a:p>
            <a:pPr lvl="1">
              <a:buFont typeface="Arial" panose="020B0604020202020204" pitchFamily="34" charset="0"/>
              <a:buChar char="–"/>
            </a:pPr>
            <a:endParaRPr lang="en-US" altLang="zh-CN" sz="1600" dirty="0"/>
          </a:p>
          <a:p>
            <a:pPr lvl="1">
              <a:buFont typeface="Arial" panose="020B0604020202020204" pitchFamily="34" charset="0"/>
              <a:buChar char="–"/>
            </a:pPr>
            <a:endParaRPr lang="en-US" altLang="zh-CN" sz="1600" dirty="0"/>
          </a:p>
          <a:p>
            <a:pPr lvl="1">
              <a:buFont typeface="Arial" panose="020B0604020202020204" pitchFamily="34" charset="0"/>
              <a:buChar char="–"/>
            </a:pPr>
            <a:endParaRPr lang="en-US" altLang="zh-CN" sz="1600" dirty="0" smtClean="0"/>
          </a:p>
          <a:p>
            <a:pPr lvl="1">
              <a:buFont typeface="Arial" panose="020B0604020202020204" pitchFamily="34" charset="0"/>
              <a:buChar char="–"/>
            </a:pPr>
            <a:endParaRPr lang="en-US" altLang="zh-CN" sz="1600" dirty="0" smtClean="0"/>
          </a:p>
          <a:p>
            <a:pPr lvl="1">
              <a:buFont typeface="Arial" panose="020B0604020202020204" pitchFamily="34" charset="0"/>
              <a:buChar char="–"/>
            </a:pPr>
            <a:endParaRPr lang="en-US" altLang="zh-CN" sz="1600" dirty="0"/>
          </a:p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April</a:t>
            </a:r>
            <a:r>
              <a:rPr lang="en-US" smtClean="0"/>
              <a:t> 2020</a:t>
            </a:r>
            <a:endParaRPr 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76200" y="4953000"/>
            <a:ext cx="8955081" cy="1521582"/>
            <a:chOff x="76200" y="4401593"/>
            <a:chExt cx="8955081" cy="2072407"/>
          </a:xfrm>
        </p:grpSpPr>
        <p:sp>
          <p:nvSpPr>
            <p:cNvPr id="8" name="Rectangle 27"/>
            <p:cNvSpPr/>
            <p:nvPr/>
          </p:nvSpPr>
          <p:spPr bwMode="auto">
            <a:xfrm>
              <a:off x="213246" y="4506816"/>
              <a:ext cx="489521" cy="374735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AP 1</a:t>
              </a:r>
            </a:p>
          </p:txBody>
        </p:sp>
        <p:sp>
          <p:nvSpPr>
            <p:cNvPr id="9" name="Rectangle 58"/>
            <p:cNvSpPr/>
            <p:nvPr/>
          </p:nvSpPr>
          <p:spPr bwMode="auto">
            <a:xfrm>
              <a:off x="222390" y="5144327"/>
              <a:ext cx="489521" cy="374735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AP 2</a:t>
              </a:r>
            </a:p>
          </p:txBody>
        </p:sp>
        <p:sp>
          <p:nvSpPr>
            <p:cNvPr id="10" name="Rectangle 78"/>
            <p:cNvSpPr/>
            <p:nvPr/>
          </p:nvSpPr>
          <p:spPr bwMode="auto">
            <a:xfrm>
              <a:off x="76200" y="4401593"/>
              <a:ext cx="778967" cy="1906971"/>
            </a:xfrm>
            <a:prstGeom prst="rect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11"/>
            <p:cNvSpPr txBox="1"/>
            <p:nvPr/>
          </p:nvSpPr>
          <p:spPr>
            <a:xfrm>
              <a:off x="855167" y="4598950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Link 1</a:t>
              </a:r>
            </a:p>
          </p:txBody>
        </p:sp>
        <p:sp>
          <p:nvSpPr>
            <p:cNvPr id="12" name="TextBox 120"/>
            <p:cNvSpPr txBox="1"/>
            <p:nvPr/>
          </p:nvSpPr>
          <p:spPr>
            <a:xfrm>
              <a:off x="7570615" y="4789461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STA1</a:t>
              </a:r>
            </a:p>
          </p:txBody>
        </p:sp>
        <p:sp>
          <p:nvSpPr>
            <p:cNvPr id="13" name="TextBox 121"/>
            <p:cNvSpPr txBox="1"/>
            <p:nvPr/>
          </p:nvSpPr>
          <p:spPr>
            <a:xfrm>
              <a:off x="1394816" y="4500551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AP1</a:t>
              </a:r>
            </a:p>
          </p:txBody>
        </p:sp>
        <p:sp>
          <p:nvSpPr>
            <p:cNvPr id="14" name="TextBox 129"/>
            <p:cNvSpPr txBox="1"/>
            <p:nvPr/>
          </p:nvSpPr>
          <p:spPr>
            <a:xfrm>
              <a:off x="7570615" y="5542757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STA2</a:t>
              </a:r>
              <a:endPara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30"/>
            <p:cNvSpPr txBox="1"/>
            <p:nvPr/>
          </p:nvSpPr>
          <p:spPr>
            <a:xfrm>
              <a:off x="1379396" y="5262551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AP2</a:t>
              </a:r>
            </a:p>
          </p:txBody>
        </p:sp>
        <p:cxnSp>
          <p:nvCxnSpPr>
            <p:cNvPr id="16" name="Straight Connector 127"/>
            <p:cNvCxnSpPr/>
            <p:nvPr/>
          </p:nvCxnSpPr>
          <p:spPr bwMode="auto">
            <a:xfrm flipV="1">
              <a:off x="1385833" y="5519062"/>
              <a:ext cx="6777092" cy="14883"/>
            </a:xfrm>
            <a:prstGeom prst="line">
              <a:avLst/>
            </a:prstGeom>
            <a:solidFill>
              <a:srgbClr val="00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triangle" w="med" len="med"/>
            </a:ln>
            <a:effectLst/>
          </p:spPr>
        </p:cxnSp>
        <p:cxnSp>
          <p:nvCxnSpPr>
            <p:cNvPr id="17" name="Straight Connector 102"/>
            <p:cNvCxnSpPr/>
            <p:nvPr/>
          </p:nvCxnSpPr>
          <p:spPr bwMode="auto">
            <a:xfrm flipV="1">
              <a:off x="1444098" y="4805962"/>
              <a:ext cx="6791230" cy="4293"/>
            </a:xfrm>
            <a:prstGeom prst="line">
              <a:avLst/>
            </a:prstGeom>
            <a:solidFill>
              <a:srgbClr val="00CC9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 w="med" len="med"/>
            </a:ln>
            <a:effectLst/>
          </p:spPr>
        </p:cxnSp>
        <p:sp>
          <p:nvSpPr>
            <p:cNvPr id="18" name="TextBox 169"/>
            <p:cNvSpPr txBox="1"/>
            <p:nvPr/>
          </p:nvSpPr>
          <p:spPr>
            <a:xfrm>
              <a:off x="796780" y="5375475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Link 2</a:t>
              </a:r>
            </a:p>
          </p:txBody>
        </p:sp>
        <p:sp>
          <p:nvSpPr>
            <p:cNvPr id="19" name="Rectangle 134"/>
            <p:cNvSpPr/>
            <p:nvPr/>
          </p:nvSpPr>
          <p:spPr bwMode="auto">
            <a:xfrm>
              <a:off x="2247539" y="4555631"/>
              <a:ext cx="717675" cy="249535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DTIM B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 bwMode="auto">
            <a:xfrm>
              <a:off x="2765544" y="5393455"/>
              <a:ext cx="40627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1" name="直接连接符 20"/>
            <p:cNvCxnSpPr/>
            <p:nvPr/>
          </p:nvCxnSpPr>
          <p:spPr bwMode="auto">
            <a:xfrm flipH="1">
              <a:off x="2674469" y="5393455"/>
              <a:ext cx="91075" cy="1337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2" name="直接连接符 21"/>
            <p:cNvCxnSpPr/>
            <p:nvPr/>
          </p:nvCxnSpPr>
          <p:spPr bwMode="auto">
            <a:xfrm flipH="1">
              <a:off x="2846028" y="5403966"/>
              <a:ext cx="91075" cy="1337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3" name="直接连接符 22"/>
            <p:cNvCxnSpPr/>
            <p:nvPr/>
          </p:nvCxnSpPr>
          <p:spPr bwMode="auto">
            <a:xfrm flipH="1">
              <a:off x="2997382" y="5399095"/>
              <a:ext cx="91075" cy="1337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4" name="直接连接符 23"/>
            <p:cNvCxnSpPr/>
            <p:nvPr/>
          </p:nvCxnSpPr>
          <p:spPr bwMode="auto">
            <a:xfrm>
              <a:off x="1843675" y="4661531"/>
              <a:ext cx="40627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5" name="直接连接符 24"/>
            <p:cNvCxnSpPr/>
            <p:nvPr/>
          </p:nvCxnSpPr>
          <p:spPr bwMode="auto">
            <a:xfrm flipH="1">
              <a:off x="1752600" y="4661531"/>
              <a:ext cx="91075" cy="1337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6" name="直接连接符 25"/>
            <p:cNvCxnSpPr/>
            <p:nvPr/>
          </p:nvCxnSpPr>
          <p:spPr bwMode="auto">
            <a:xfrm flipH="1">
              <a:off x="1924159" y="4672042"/>
              <a:ext cx="91075" cy="1337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7" name="直接连接符 26"/>
            <p:cNvCxnSpPr/>
            <p:nvPr/>
          </p:nvCxnSpPr>
          <p:spPr bwMode="auto">
            <a:xfrm flipH="1">
              <a:off x="2075513" y="4667171"/>
              <a:ext cx="91075" cy="1337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28" name="Rectangle 134"/>
            <p:cNvSpPr/>
            <p:nvPr/>
          </p:nvSpPr>
          <p:spPr bwMode="auto">
            <a:xfrm>
              <a:off x="3197519" y="4555632"/>
              <a:ext cx="910002" cy="268396"/>
            </a:xfrm>
            <a:prstGeom prst="rect">
              <a:avLst/>
            </a:prstGeom>
            <a:solidFill>
              <a:srgbClr val="00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Group BU 1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tangle 58"/>
            <p:cNvSpPr/>
            <p:nvPr/>
          </p:nvSpPr>
          <p:spPr bwMode="auto">
            <a:xfrm>
              <a:off x="246465" y="5872151"/>
              <a:ext cx="489521" cy="374735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AP 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Rectangle 134"/>
            <p:cNvSpPr/>
            <p:nvPr/>
          </p:nvSpPr>
          <p:spPr bwMode="auto">
            <a:xfrm>
              <a:off x="3145045" y="5279321"/>
              <a:ext cx="717675" cy="249535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DTIM B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Rectangle 134"/>
            <p:cNvSpPr/>
            <p:nvPr/>
          </p:nvSpPr>
          <p:spPr bwMode="auto">
            <a:xfrm>
              <a:off x="4007255" y="5286567"/>
              <a:ext cx="874529" cy="232495"/>
            </a:xfrm>
            <a:prstGeom prst="rect">
              <a:avLst/>
            </a:prstGeom>
            <a:solidFill>
              <a:srgbClr val="00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Group BU 2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Rectangle 126"/>
            <p:cNvSpPr/>
            <p:nvPr/>
          </p:nvSpPr>
          <p:spPr bwMode="auto">
            <a:xfrm>
              <a:off x="1389350" y="6043790"/>
              <a:ext cx="6535450" cy="85615"/>
            </a:xfrm>
            <a:prstGeom prst="rect">
              <a:avLst/>
            </a:prstGeom>
            <a:solidFill>
              <a:srgbClr val="A6A6A6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129"/>
            <p:cNvSpPr txBox="1"/>
            <p:nvPr/>
          </p:nvSpPr>
          <p:spPr>
            <a:xfrm>
              <a:off x="7620000" y="6154579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 3</a:t>
              </a:r>
              <a:endPara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130"/>
            <p:cNvSpPr txBox="1"/>
            <p:nvPr/>
          </p:nvSpPr>
          <p:spPr>
            <a:xfrm>
              <a:off x="1379396" y="5858335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AP3</a:t>
              </a:r>
              <a:endPara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5" name="Straight Connector 127"/>
            <p:cNvCxnSpPr/>
            <p:nvPr/>
          </p:nvCxnSpPr>
          <p:spPr bwMode="auto">
            <a:xfrm>
              <a:off x="1385833" y="6129729"/>
              <a:ext cx="6777092" cy="0"/>
            </a:xfrm>
            <a:prstGeom prst="line">
              <a:avLst/>
            </a:prstGeom>
            <a:solidFill>
              <a:srgbClr val="00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triangle" w="med" len="med"/>
            </a:ln>
            <a:effectLst/>
          </p:spPr>
        </p:cxnSp>
        <p:sp>
          <p:nvSpPr>
            <p:cNvPr id="36" name="TextBox 169"/>
            <p:cNvSpPr txBox="1"/>
            <p:nvPr/>
          </p:nvSpPr>
          <p:spPr>
            <a:xfrm>
              <a:off x="796780" y="5971259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Link </a:t>
              </a:r>
              <a:r>
                <a:rPr lang="en-US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 bwMode="auto">
            <a:xfrm>
              <a:off x="3784608" y="5989239"/>
              <a:ext cx="40627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8" name="直接连接符 37"/>
            <p:cNvCxnSpPr/>
            <p:nvPr/>
          </p:nvCxnSpPr>
          <p:spPr bwMode="auto">
            <a:xfrm flipH="1">
              <a:off x="3693533" y="5989239"/>
              <a:ext cx="91075" cy="1337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9" name="直接连接符 38"/>
            <p:cNvCxnSpPr/>
            <p:nvPr/>
          </p:nvCxnSpPr>
          <p:spPr bwMode="auto">
            <a:xfrm flipH="1">
              <a:off x="3865092" y="5999750"/>
              <a:ext cx="91075" cy="1337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40" name="直接连接符 39"/>
            <p:cNvCxnSpPr/>
            <p:nvPr/>
          </p:nvCxnSpPr>
          <p:spPr bwMode="auto">
            <a:xfrm flipH="1">
              <a:off x="4016446" y="5994879"/>
              <a:ext cx="91075" cy="1337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41" name="Rectangle 134"/>
            <p:cNvSpPr/>
            <p:nvPr/>
          </p:nvSpPr>
          <p:spPr bwMode="auto">
            <a:xfrm>
              <a:off x="4164109" y="5875105"/>
              <a:ext cx="717675" cy="249535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DTIM B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Rectangle 134"/>
            <p:cNvSpPr/>
            <p:nvPr/>
          </p:nvSpPr>
          <p:spPr bwMode="auto">
            <a:xfrm>
              <a:off x="5026320" y="5882350"/>
              <a:ext cx="1115948" cy="272229"/>
            </a:xfrm>
            <a:prstGeom prst="rect">
              <a:avLst/>
            </a:prstGeom>
            <a:solidFill>
              <a:srgbClr val="00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Group BU 3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Rectangle 27"/>
            <p:cNvSpPr/>
            <p:nvPr/>
          </p:nvSpPr>
          <p:spPr bwMode="auto">
            <a:xfrm>
              <a:off x="8389360" y="4555703"/>
              <a:ext cx="489521" cy="374735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STA 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44" name="Rectangle 58"/>
            <p:cNvSpPr/>
            <p:nvPr/>
          </p:nvSpPr>
          <p:spPr bwMode="auto">
            <a:xfrm>
              <a:off x="8398504" y="5193214"/>
              <a:ext cx="489521" cy="374735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kern="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45" name="Rectangle 78"/>
            <p:cNvSpPr/>
            <p:nvPr/>
          </p:nvSpPr>
          <p:spPr bwMode="auto">
            <a:xfrm>
              <a:off x="8252314" y="4450480"/>
              <a:ext cx="778967" cy="1906971"/>
            </a:xfrm>
            <a:prstGeom prst="rect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Rectangle 58"/>
            <p:cNvSpPr/>
            <p:nvPr/>
          </p:nvSpPr>
          <p:spPr bwMode="auto">
            <a:xfrm>
              <a:off x="8422579" y="5921038"/>
              <a:ext cx="489521" cy="374735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STA 3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Rectangle 126"/>
            <p:cNvSpPr/>
            <p:nvPr/>
          </p:nvSpPr>
          <p:spPr bwMode="auto">
            <a:xfrm>
              <a:off x="2432514" y="6286401"/>
              <a:ext cx="918102" cy="116939"/>
            </a:xfrm>
            <a:prstGeom prst="rect">
              <a:avLst/>
            </a:prstGeom>
            <a:solidFill>
              <a:srgbClr val="A6A6A6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3396812" y="6159688"/>
              <a:ext cx="1419408" cy="314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FF0000"/>
                  </a:solidFill>
                </a:rPr>
                <a:t>Configured link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6280194" y="6207592"/>
            <a:ext cx="1188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Legacy STA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59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Group addressed BUs </a:t>
            </a:r>
            <a:r>
              <a:rPr lang="en-US" altLang="zh-CN" dirty="0" smtClean="0"/>
              <a:t>delivery with configured link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02631" y="1832392"/>
            <a:ext cx="7772400" cy="4114800"/>
          </a:xfrm>
        </p:spPr>
        <p:txBody>
          <a:bodyPr/>
          <a:lstStyle/>
          <a:p>
            <a:r>
              <a:rPr lang="en-US" altLang="zh-CN" sz="2000" dirty="0" smtClean="0"/>
              <a:t>For option 1, it requires a configured link to receive traffic for a STA MLD, otherwise the AP MLD does not know how to deliver them (lazy scheme-do duplication)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/>
              <a:t>Actually if there </a:t>
            </a:r>
            <a:r>
              <a:rPr lang="en-US" altLang="zh-CN" sz="1600" dirty="0" smtClean="0"/>
              <a:t>is a </a:t>
            </a:r>
            <a:r>
              <a:rPr lang="en-US" altLang="zh-CN" sz="1600" dirty="0"/>
              <a:t>configured </a:t>
            </a:r>
            <a:r>
              <a:rPr lang="en-US" altLang="zh-CN" sz="1600" dirty="0" smtClean="0"/>
              <a:t>link but different configured link </a:t>
            </a:r>
            <a:r>
              <a:rPr lang="en-US" altLang="zh-CN" sz="1600" dirty="0"/>
              <a:t>for each STA </a:t>
            </a:r>
            <a:r>
              <a:rPr lang="en-US" altLang="zh-CN" sz="1600" dirty="0" smtClean="0"/>
              <a:t>MLD</a:t>
            </a:r>
            <a:r>
              <a:rPr lang="zh-CN" altLang="en-US" sz="1600" dirty="0" smtClean="0"/>
              <a:t>，</a:t>
            </a:r>
            <a:r>
              <a:rPr lang="en-US" altLang="zh-CN" sz="1600" dirty="0" smtClean="0"/>
              <a:t>it still needs duplication</a:t>
            </a:r>
            <a:endParaRPr lang="en-US" altLang="zh-CN" sz="1600" dirty="0"/>
          </a:p>
          <a:p>
            <a:r>
              <a:rPr lang="en-US" altLang="zh-CN" sz="2000" dirty="0" smtClean="0"/>
              <a:t>Example without configured link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/>
              <a:t>No need group BUs duplication of all the </a:t>
            </a:r>
            <a:r>
              <a:rPr lang="en-US" altLang="zh-CN" sz="1600" dirty="0" smtClean="0"/>
              <a:t>links </a:t>
            </a:r>
            <a:r>
              <a:rPr lang="en-US" altLang="zh-CN" sz="1600" dirty="0"/>
              <a:t>in option 2</a:t>
            </a:r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/>
          </a:p>
          <a:p>
            <a:r>
              <a:rPr lang="en-US" altLang="zh-CN" sz="2000" dirty="0"/>
              <a:t>Example </a:t>
            </a:r>
            <a:r>
              <a:rPr lang="en-US" altLang="zh-CN" sz="2000" dirty="0" smtClean="0"/>
              <a:t>with configured link</a:t>
            </a:r>
            <a:endParaRPr lang="en-US" altLang="zh-CN" sz="2000" dirty="0"/>
          </a:p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April</a:t>
            </a:r>
            <a:r>
              <a:rPr lang="en-US" smtClean="0"/>
              <a:t> 2020</a:t>
            </a:r>
            <a:endParaRPr lang="en-US" dirty="0"/>
          </a:p>
        </p:txBody>
      </p:sp>
      <p:grpSp>
        <p:nvGrpSpPr>
          <p:cNvPr id="84" name="组合 83"/>
          <p:cNvGrpSpPr/>
          <p:nvPr/>
        </p:nvGrpSpPr>
        <p:grpSpPr>
          <a:xfrm>
            <a:off x="1219200" y="5454093"/>
            <a:ext cx="6781800" cy="951780"/>
            <a:chOff x="76200" y="4902528"/>
            <a:chExt cx="6096000" cy="1266172"/>
          </a:xfrm>
        </p:grpSpPr>
        <p:sp>
          <p:nvSpPr>
            <p:cNvPr id="38" name="Rectangle 27"/>
            <p:cNvSpPr/>
            <p:nvPr/>
          </p:nvSpPr>
          <p:spPr bwMode="auto">
            <a:xfrm>
              <a:off x="213246" y="5030256"/>
              <a:ext cx="489521" cy="275134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AP 1</a:t>
              </a:r>
            </a:p>
          </p:txBody>
        </p:sp>
        <p:sp>
          <p:nvSpPr>
            <p:cNvPr id="40" name="Rectangle 78"/>
            <p:cNvSpPr/>
            <p:nvPr/>
          </p:nvSpPr>
          <p:spPr bwMode="auto">
            <a:xfrm>
              <a:off x="76200" y="4953001"/>
              <a:ext cx="778967" cy="1162148"/>
            </a:xfrm>
            <a:prstGeom prst="rect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111"/>
            <p:cNvSpPr txBox="1"/>
            <p:nvPr/>
          </p:nvSpPr>
          <p:spPr>
            <a:xfrm>
              <a:off x="838200" y="5097901"/>
              <a:ext cx="647318" cy="180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Link 1</a:t>
              </a:r>
            </a:p>
          </p:txBody>
        </p:sp>
        <p:sp>
          <p:nvSpPr>
            <p:cNvPr id="42" name="TextBox 120"/>
            <p:cNvSpPr txBox="1"/>
            <p:nvPr/>
          </p:nvSpPr>
          <p:spPr>
            <a:xfrm>
              <a:off x="4711534" y="5228496"/>
              <a:ext cx="647318" cy="180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STA1</a:t>
              </a:r>
            </a:p>
          </p:txBody>
        </p:sp>
        <p:sp>
          <p:nvSpPr>
            <p:cNvPr id="43" name="TextBox 121"/>
            <p:cNvSpPr txBox="1"/>
            <p:nvPr/>
          </p:nvSpPr>
          <p:spPr>
            <a:xfrm>
              <a:off x="1377849" y="5025656"/>
              <a:ext cx="647318" cy="180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AP1</a:t>
              </a:r>
            </a:p>
          </p:txBody>
        </p:sp>
        <p:cxnSp>
          <p:nvCxnSpPr>
            <p:cNvPr id="47" name="Straight Connector 102"/>
            <p:cNvCxnSpPr/>
            <p:nvPr/>
          </p:nvCxnSpPr>
          <p:spPr bwMode="auto">
            <a:xfrm>
              <a:off x="1427131" y="5253044"/>
              <a:ext cx="3678269" cy="27429"/>
            </a:xfrm>
            <a:prstGeom prst="line">
              <a:avLst/>
            </a:prstGeom>
            <a:solidFill>
              <a:srgbClr val="00CC9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 w="med" len="med"/>
            </a:ln>
            <a:effectLst/>
          </p:spPr>
        </p:cxnSp>
        <p:sp>
          <p:nvSpPr>
            <p:cNvPr id="49" name="Rectangle 134"/>
            <p:cNvSpPr/>
            <p:nvPr/>
          </p:nvSpPr>
          <p:spPr bwMode="auto">
            <a:xfrm>
              <a:off x="2230572" y="4937023"/>
              <a:ext cx="717675" cy="312285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DTIM B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4" name="直接连接符 53"/>
            <p:cNvCxnSpPr/>
            <p:nvPr/>
          </p:nvCxnSpPr>
          <p:spPr bwMode="auto">
            <a:xfrm>
              <a:off x="1826708" y="5143849"/>
              <a:ext cx="40627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55" name="直接连接符 54"/>
            <p:cNvCxnSpPr/>
            <p:nvPr/>
          </p:nvCxnSpPr>
          <p:spPr bwMode="auto">
            <a:xfrm flipH="1">
              <a:off x="1735633" y="5143849"/>
              <a:ext cx="91075" cy="9816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56" name="直接连接符 55"/>
            <p:cNvCxnSpPr/>
            <p:nvPr/>
          </p:nvCxnSpPr>
          <p:spPr bwMode="auto">
            <a:xfrm flipH="1">
              <a:off x="1907192" y="5151566"/>
              <a:ext cx="91075" cy="9816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57" name="直接连接符 56"/>
            <p:cNvCxnSpPr/>
            <p:nvPr/>
          </p:nvCxnSpPr>
          <p:spPr bwMode="auto">
            <a:xfrm flipH="1">
              <a:off x="2058546" y="5147990"/>
              <a:ext cx="91075" cy="9816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58" name="Rectangle 134"/>
            <p:cNvSpPr/>
            <p:nvPr/>
          </p:nvSpPr>
          <p:spPr bwMode="auto">
            <a:xfrm>
              <a:off x="3180553" y="4902528"/>
              <a:ext cx="866878" cy="370349"/>
            </a:xfrm>
            <a:prstGeom prst="rect">
              <a:avLst/>
            </a:prstGeom>
            <a:solidFill>
              <a:srgbClr val="00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Group BU 1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192152" y="5754156"/>
              <a:ext cx="489521" cy="275134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AP 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Rectangle 126"/>
            <p:cNvSpPr/>
            <p:nvPr/>
          </p:nvSpPr>
          <p:spPr bwMode="auto">
            <a:xfrm>
              <a:off x="1389350" y="5851163"/>
              <a:ext cx="3716050" cy="68825"/>
            </a:xfrm>
            <a:prstGeom prst="rect">
              <a:avLst/>
            </a:prstGeom>
            <a:solidFill>
              <a:srgbClr val="A6A6A6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129"/>
            <p:cNvSpPr txBox="1"/>
            <p:nvPr/>
          </p:nvSpPr>
          <p:spPr>
            <a:xfrm>
              <a:off x="4719369" y="5922479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 2</a:t>
              </a:r>
              <a:endPara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130"/>
            <p:cNvSpPr txBox="1"/>
            <p:nvPr/>
          </p:nvSpPr>
          <p:spPr>
            <a:xfrm>
              <a:off x="1396094" y="5665549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AP2</a:t>
              </a:r>
              <a:endPara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5" name="Straight Connector 127"/>
            <p:cNvCxnSpPr/>
            <p:nvPr/>
          </p:nvCxnSpPr>
          <p:spPr bwMode="auto">
            <a:xfrm>
              <a:off x="1385833" y="5914260"/>
              <a:ext cx="3871967" cy="0"/>
            </a:xfrm>
            <a:prstGeom prst="line">
              <a:avLst/>
            </a:prstGeom>
            <a:solidFill>
              <a:srgbClr val="00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triangle" w="med" len="med"/>
            </a:ln>
            <a:effectLst/>
          </p:spPr>
        </p:cxnSp>
        <p:sp>
          <p:nvSpPr>
            <p:cNvPr id="66" name="TextBox 169"/>
            <p:cNvSpPr txBox="1"/>
            <p:nvPr/>
          </p:nvSpPr>
          <p:spPr>
            <a:xfrm>
              <a:off x="796780" y="5797910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Link </a:t>
              </a:r>
              <a:r>
                <a:rPr lang="en-US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7" name="直接连接符 66"/>
            <p:cNvCxnSpPr/>
            <p:nvPr/>
          </p:nvCxnSpPr>
          <p:spPr bwMode="auto">
            <a:xfrm>
              <a:off x="2453275" y="5811111"/>
              <a:ext cx="40627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68" name="直接连接符 67"/>
            <p:cNvCxnSpPr/>
            <p:nvPr/>
          </p:nvCxnSpPr>
          <p:spPr bwMode="auto">
            <a:xfrm flipH="1">
              <a:off x="2362200" y="5811111"/>
              <a:ext cx="91075" cy="9816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69" name="直接连接符 68"/>
            <p:cNvCxnSpPr/>
            <p:nvPr/>
          </p:nvCxnSpPr>
          <p:spPr bwMode="auto">
            <a:xfrm flipH="1">
              <a:off x="2533759" y="5818828"/>
              <a:ext cx="91075" cy="9816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0" name="直接连接符 69"/>
            <p:cNvCxnSpPr/>
            <p:nvPr/>
          </p:nvCxnSpPr>
          <p:spPr bwMode="auto">
            <a:xfrm flipH="1">
              <a:off x="2685113" y="5815252"/>
              <a:ext cx="91075" cy="9816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71" name="Rectangle 134"/>
            <p:cNvSpPr/>
            <p:nvPr/>
          </p:nvSpPr>
          <p:spPr bwMode="auto">
            <a:xfrm>
              <a:off x="2832776" y="5596496"/>
              <a:ext cx="717675" cy="314028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DTIM B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Rectangle 134"/>
            <p:cNvSpPr/>
            <p:nvPr/>
          </p:nvSpPr>
          <p:spPr bwMode="auto">
            <a:xfrm>
              <a:off x="3694987" y="5518470"/>
              <a:ext cx="894373" cy="414036"/>
            </a:xfrm>
            <a:prstGeom prst="rect">
              <a:avLst/>
            </a:prstGeom>
            <a:solidFill>
              <a:srgbClr val="00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Group BU 2</a:t>
              </a: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Rectangle 27"/>
            <p:cNvSpPr/>
            <p:nvPr/>
          </p:nvSpPr>
          <p:spPr bwMode="auto">
            <a:xfrm>
              <a:off x="5530279" y="5056867"/>
              <a:ext cx="489521" cy="352406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STA 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75" name="Rectangle 78"/>
            <p:cNvSpPr/>
            <p:nvPr/>
          </p:nvSpPr>
          <p:spPr bwMode="auto">
            <a:xfrm>
              <a:off x="5393233" y="4979613"/>
              <a:ext cx="778967" cy="1135536"/>
            </a:xfrm>
            <a:prstGeom prst="rect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Rectangle 58"/>
            <p:cNvSpPr/>
            <p:nvPr/>
          </p:nvSpPr>
          <p:spPr bwMode="auto">
            <a:xfrm>
              <a:off x="5518996" y="5708059"/>
              <a:ext cx="489521" cy="322675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STA 2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Rectangle 126"/>
            <p:cNvSpPr/>
            <p:nvPr/>
          </p:nvSpPr>
          <p:spPr bwMode="auto">
            <a:xfrm>
              <a:off x="2859548" y="6029290"/>
              <a:ext cx="491067" cy="135900"/>
            </a:xfrm>
            <a:prstGeom prst="rect">
              <a:avLst/>
            </a:prstGeom>
            <a:solidFill>
              <a:srgbClr val="A6A6A6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3396812" y="5936256"/>
              <a:ext cx="1419408" cy="230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FF0000"/>
                  </a:solidFill>
                </a:rPr>
                <a:t>Configured link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1219200" y="4160043"/>
            <a:ext cx="6781800" cy="926410"/>
            <a:chOff x="76200" y="4937023"/>
            <a:chExt cx="6096000" cy="1232422"/>
          </a:xfrm>
        </p:grpSpPr>
        <p:sp>
          <p:nvSpPr>
            <p:cNvPr id="86" name="Rectangle 27"/>
            <p:cNvSpPr/>
            <p:nvPr/>
          </p:nvSpPr>
          <p:spPr bwMode="auto">
            <a:xfrm>
              <a:off x="213246" y="5030256"/>
              <a:ext cx="489521" cy="275134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AP 1</a:t>
              </a:r>
            </a:p>
          </p:txBody>
        </p:sp>
        <p:sp>
          <p:nvSpPr>
            <p:cNvPr id="87" name="Rectangle 78"/>
            <p:cNvSpPr/>
            <p:nvPr/>
          </p:nvSpPr>
          <p:spPr bwMode="auto">
            <a:xfrm>
              <a:off x="76200" y="4953001"/>
              <a:ext cx="778967" cy="1162148"/>
            </a:xfrm>
            <a:prstGeom prst="rect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TextBox 111"/>
            <p:cNvSpPr txBox="1"/>
            <p:nvPr/>
          </p:nvSpPr>
          <p:spPr>
            <a:xfrm>
              <a:off x="838200" y="5097901"/>
              <a:ext cx="647318" cy="180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Link 1</a:t>
              </a:r>
            </a:p>
          </p:txBody>
        </p:sp>
        <p:sp>
          <p:nvSpPr>
            <p:cNvPr id="89" name="TextBox 120"/>
            <p:cNvSpPr txBox="1"/>
            <p:nvPr/>
          </p:nvSpPr>
          <p:spPr>
            <a:xfrm>
              <a:off x="4711534" y="5228496"/>
              <a:ext cx="647318" cy="180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STA1</a:t>
              </a:r>
            </a:p>
          </p:txBody>
        </p:sp>
        <p:sp>
          <p:nvSpPr>
            <p:cNvPr id="90" name="TextBox 121"/>
            <p:cNvSpPr txBox="1"/>
            <p:nvPr/>
          </p:nvSpPr>
          <p:spPr>
            <a:xfrm>
              <a:off x="1370000" y="5013979"/>
              <a:ext cx="647318" cy="180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AP1</a:t>
              </a:r>
            </a:p>
          </p:txBody>
        </p:sp>
        <p:cxnSp>
          <p:nvCxnSpPr>
            <p:cNvPr id="91" name="Straight Connector 102"/>
            <p:cNvCxnSpPr/>
            <p:nvPr/>
          </p:nvCxnSpPr>
          <p:spPr bwMode="auto">
            <a:xfrm>
              <a:off x="1427131" y="5253044"/>
              <a:ext cx="3678269" cy="27429"/>
            </a:xfrm>
            <a:prstGeom prst="line">
              <a:avLst/>
            </a:prstGeom>
            <a:solidFill>
              <a:srgbClr val="00CC9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 w="med" len="med"/>
            </a:ln>
            <a:effectLst/>
          </p:spPr>
        </p:cxnSp>
        <p:sp>
          <p:nvSpPr>
            <p:cNvPr id="92" name="Rectangle 134"/>
            <p:cNvSpPr/>
            <p:nvPr/>
          </p:nvSpPr>
          <p:spPr bwMode="auto">
            <a:xfrm>
              <a:off x="2230572" y="4937023"/>
              <a:ext cx="717675" cy="312285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DTIM B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3" name="直接连接符 92"/>
            <p:cNvCxnSpPr/>
            <p:nvPr/>
          </p:nvCxnSpPr>
          <p:spPr bwMode="auto">
            <a:xfrm>
              <a:off x="1826708" y="5143849"/>
              <a:ext cx="40627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94" name="直接连接符 93"/>
            <p:cNvCxnSpPr/>
            <p:nvPr/>
          </p:nvCxnSpPr>
          <p:spPr bwMode="auto">
            <a:xfrm flipH="1">
              <a:off x="1735633" y="5143849"/>
              <a:ext cx="91075" cy="9816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95" name="直接连接符 94"/>
            <p:cNvCxnSpPr/>
            <p:nvPr/>
          </p:nvCxnSpPr>
          <p:spPr bwMode="auto">
            <a:xfrm flipH="1">
              <a:off x="1907192" y="5151566"/>
              <a:ext cx="91075" cy="9816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96" name="直接连接符 95"/>
            <p:cNvCxnSpPr/>
            <p:nvPr/>
          </p:nvCxnSpPr>
          <p:spPr bwMode="auto">
            <a:xfrm flipH="1">
              <a:off x="2058546" y="5147990"/>
              <a:ext cx="91075" cy="9816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97" name="Rectangle 134"/>
            <p:cNvSpPr/>
            <p:nvPr/>
          </p:nvSpPr>
          <p:spPr bwMode="auto">
            <a:xfrm>
              <a:off x="3180552" y="4979613"/>
              <a:ext cx="1359422" cy="296019"/>
            </a:xfrm>
            <a:prstGeom prst="rect">
              <a:avLst/>
            </a:prstGeom>
            <a:solidFill>
              <a:srgbClr val="00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Group BU 1+2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Rectangle 58"/>
            <p:cNvSpPr/>
            <p:nvPr/>
          </p:nvSpPr>
          <p:spPr bwMode="auto">
            <a:xfrm>
              <a:off x="192152" y="5754156"/>
              <a:ext cx="489521" cy="275134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AP 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Rectangle 126"/>
            <p:cNvSpPr/>
            <p:nvPr/>
          </p:nvSpPr>
          <p:spPr bwMode="auto">
            <a:xfrm>
              <a:off x="1389350" y="5851163"/>
              <a:ext cx="3716050" cy="68825"/>
            </a:xfrm>
            <a:prstGeom prst="rect">
              <a:avLst/>
            </a:prstGeom>
            <a:solidFill>
              <a:srgbClr val="A6A6A6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TextBox 129"/>
            <p:cNvSpPr txBox="1"/>
            <p:nvPr/>
          </p:nvSpPr>
          <p:spPr>
            <a:xfrm>
              <a:off x="4760919" y="5923224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 2</a:t>
              </a:r>
              <a:endPara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TextBox 130"/>
            <p:cNvSpPr txBox="1"/>
            <p:nvPr/>
          </p:nvSpPr>
          <p:spPr>
            <a:xfrm>
              <a:off x="1380393" y="5639880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AP2</a:t>
              </a:r>
              <a:endPara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2" name="Straight Connector 127"/>
            <p:cNvCxnSpPr/>
            <p:nvPr/>
          </p:nvCxnSpPr>
          <p:spPr bwMode="auto">
            <a:xfrm>
              <a:off x="1385833" y="5914260"/>
              <a:ext cx="3871967" cy="0"/>
            </a:xfrm>
            <a:prstGeom prst="line">
              <a:avLst/>
            </a:prstGeom>
            <a:solidFill>
              <a:srgbClr val="00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triangle" w="med" len="med"/>
            </a:ln>
            <a:effectLst/>
          </p:spPr>
        </p:cxnSp>
        <p:sp>
          <p:nvSpPr>
            <p:cNvPr id="103" name="TextBox 169"/>
            <p:cNvSpPr txBox="1"/>
            <p:nvPr/>
          </p:nvSpPr>
          <p:spPr>
            <a:xfrm>
              <a:off x="796780" y="5797910"/>
              <a:ext cx="6473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Link </a:t>
              </a:r>
              <a:r>
                <a:rPr lang="en-US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4" name="直接连接符 103"/>
            <p:cNvCxnSpPr/>
            <p:nvPr/>
          </p:nvCxnSpPr>
          <p:spPr bwMode="auto">
            <a:xfrm>
              <a:off x="2453275" y="5811111"/>
              <a:ext cx="40627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05" name="直接连接符 104"/>
            <p:cNvCxnSpPr/>
            <p:nvPr/>
          </p:nvCxnSpPr>
          <p:spPr bwMode="auto">
            <a:xfrm flipH="1">
              <a:off x="2362200" y="5811111"/>
              <a:ext cx="91075" cy="9816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06" name="直接连接符 105"/>
            <p:cNvCxnSpPr/>
            <p:nvPr/>
          </p:nvCxnSpPr>
          <p:spPr bwMode="auto">
            <a:xfrm flipH="1">
              <a:off x="2533759" y="5818828"/>
              <a:ext cx="91075" cy="9816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07" name="直接连接符 106"/>
            <p:cNvCxnSpPr/>
            <p:nvPr/>
          </p:nvCxnSpPr>
          <p:spPr bwMode="auto">
            <a:xfrm flipH="1">
              <a:off x="2685113" y="5815252"/>
              <a:ext cx="91075" cy="9816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108" name="Rectangle 134"/>
            <p:cNvSpPr/>
            <p:nvPr/>
          </p:nvSpPr>
          <p:spPr bwMode="auto">
            <a:xfrm>
              <a:off x="2832776" y="5596496"/>
              <a:ext cx="717675" cy="314028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DTIM B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Rectangle 134"/>
            <p:cNvSpPr/>
            <p:nvPr/>
          </p:nvSpPr>
          <p:spPr bwMode="auto">
            <a:xfrm>
              <a:off x="3694987" y="5596223"/>
              <a:ext cx="1375332" cy="331071"/>
            </a:xfrm>
            <a:prstGeom prst="rect">
              <a:avLst/>
            </a:prstGeom>
            <a:solidFill>
              <a:srgbClr val="00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Group BU</a:t>
              </a:r>
              <a:r>
                <a:rPr kumimoji="0" lang="en-US" altLang="zh-CN" sz="900" b="0" i="0" u="none" strike="noStrike" kern="0" cap="none" spc="0" normalizeH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1+2</a:t>
              </a: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Rectangle 27"/>
            <p:cNvSpPr/>
            <p:nvPr/>
          </p:nvSpPr>
          <p:spPr bwMode="auto">
            <a:xfrm>
              <a:off x="5530279" y="5056867"/>
              <a:ext cx="489521" cy="352406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STA 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11" name="Rectangle 78"/>
            <p:cNvSpPr/>
            <p:nvPr/>
          </p:nvSpPr>
          <p:spPr bwMode="auto">
            <a:xfrm>
              <a:off x="5393233" y="4979613"/>
              <a:ext cx="778967" cy="1135536"/>
            </a:xfrm>
            <a:prstGeom prst="rect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Rectangle 58"/>
            <p:cNvSpPr/>
            <p:nvPr/>
          </p:nvSpPr>
          <p:spPr bwMode="auto">
            <a:xfrm>
              <a:off x="5518996" y="5708059"/>
              <a:ext cx="489521" cy="322675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STA 2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816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Group addressed BUs delivery with configured link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8788" y="1741035"/>
            <a:ext cx="7772400" cy="4114800"/>
          </a:xfrm>
        </p:spPr>
        <p:txBody>
          <a:bodyPr/>
          <a:lstStyle/>
          <a:p>
            <a:r>
              <a:rPr lang="en-US" altLang="zh-CN" sz="1800" dirty="0" smtClean="0"/>
              <a:t>In option 1, </a:t>
            </a:r>
            <a:r>
              <a:rPr lang="en-US" altLang="zh-CN" sz="1800" dirty="0"/>
              <a:t>a STA MLD </a:t>
            </a:r>
            <a:r>
              <a:rPr lang="en-US" altLang="zh-CN" sz="1800" dirty="0" smtClean="0"/>
              <a:t>uses a configured link to receive group addressed BUs </a:t>
            </a:r>
          </a:p>
          <a:p>
            <a:r>
              <a:rPr lang="en-US" altLang="zh-CN" sz="1800" dirty="0" smtClean="0"/>
              <a:t>However in option 2, a STA MLD could use one or more links to monitor the group addressed BUs notification and then to receive its group addressed BUs on the corresponding link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/>
              <a:t>The same </a:t>
            </a:r>
            <a:r>
              <a:rPr lang="en-US" altLang="zh-CN" sz="1600" dirty="0" smtClean="0"/>
              <a:t>design philosophy as the existing group BU delivery mechanism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 smtClean="0"/>
              <a:t>The same way as Wake up Radio where it uses group BUs notification to tell the STA whether there are group BUs after DTIM beacon for primary connective radio</a:t>
            </a:r>
            <a:endParaRPr lang="en-US" altLang="zh-CN" sz="1600" dirty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/>
              <a:t>No burden to separate different group addressed </a:t>
            </a:r>
            <a:r>
              <a:rPr lang="en-US" altLang="zh-CN" sz="1600" dirty="0" smtClean="0"/>
              <a:t>BUs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altLang="zh-CN" sz="1800" b="1" dirty="0" smtClean="0">
                <a:ea typeface="+mn-ea"/>
                <a:cs typeface="+mn-cs"/>
              </a:rPr>
              <a:t>Note that option </a:t>
            </a:r>
            <a:r>
              <a:rPr lang="en-US" altLang="zh-CN" sz="1800" b="1" dirty="0">
                <a:ea typeface="+mn-ea"/>
                <a:cs typeface="+mn-cs"/>
              </a:rPr>
              <a:t>2 can still work </a:t>
            </a:r>
            <a:r>
              <a:rPr lang="en-US" altLang="zh-CN" sz="1800" b="1" dirty="0" smtClean="0">
                <a:ea typeface="+mn-ea"/>
                <a:cs typeface="+mn-cs"/>
              </a:rPr>
              <a:t>without obvious overhead increment if there is no </a:t>
            </a:r>
            <a:r>
              <a:rPr lang="en-US" altLang="zh-CN" sz="1800" b="1" dirty="0">
                <a:ea typeface="+mn-ea"/>
                <a:cs typeface="+mn-cs"/>
              </a:rPr>
              <a:t>configured </a:t>
            </a:r>
            <a:r>
              <a:rPr lang="en-US" altLang="zh-CN" sz="1800" b="1" dirty="0" smtClean="0">
                <a:ea typeface="+mn-ea"/>
                <a:cs typeface="+mn-cs"/>
              </a:rPr>
              <a:t>link for the non-AP MLD</a:t>
            </a:r>
            <a:endParaRPr lang="zh-CN" altLang="en-US" sz="1800" b="1" dirty="0"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7391400" y="6475413"/>
            <a:ext cx="1184620" cy="184666"/>
          </a:xfrm>
        </p:spPr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April</a:t>
            </a:r>
            <a:r>
              <a:rPr lang="en-US" smtClean="0"/>
              <a:t> 2020</a:t>
            </a:r>
            <a:endParaRPr lang="en-US" dirty="0"/>
          </a:p>
        </p:txBody>
      </p:sp>
      <p:grpSp>
        <p:nvGrpSpPr>
          <p:cNvPr id="82" name="组合 81"/>
          <p:cNvGrpSpPr/>
          <p:nvPr/>
        </p:nvGrpSpPr>
        <p:grpSpPr>
          <a:xfrm>
            <a:off x="1066800" y="4835108"/>
            <a:ext cx="6781800" cy="1731586"/>
            <a:chOff x="954088" y="4439897"/>
            <a:chExt cx="6781800" cy="1731586"/>
          </a:xfrm>
        </p:grpSpPr>
        <p:sp>
          <p:nvSpPr>
            <p:cNvPr id="74" name="Rectangle 126"/>
            <p:cNvSpPr/>
            <p:nvPr/>
          </p:nvSpPr>
          <p:spPr bwMode="auto">
            <a:xfrm>
              <a:off x="3824123" y="4733816"/>
              <a:ext cx="2652877" cy="10103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tangle 27"/>
            <p:cNvSpPr/>
            <p:nvPr/>
          </p:nvSpPr>
          <p:spPr bwMode="auto">
            <a:xfrm>
              <a:off x="1106552" y="4530611"/>
              <a:ext cx="544592" cy="323068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AP 1</a:t>
              </a:r>
            </a:p>
          </p:txBody>
        </p:sp>
        <p:sp>
          <p:nvSpPr>
            <p:cNvPr id="9" name="Rectangle 78"/>
            <p:cNvSpPr/>
            <p:nvPr/>
          </p:nvSpPr>
          <p:spPr bwMode="auto">
            <a:xfrm>
              <a:off x="954088" y="4439897"/>
              <a:ext cx="866601" cy="1364619"/>
            </a:xfrm>
            <a:prstGeom prst="rect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111"/>
            <p:cNvSpPr txBox="1"/>
            <p:nvPr/>
          </p:nvSpPr>
          <p:spPr>
            <a:xfrm>
              <a:off x="1801813" y="4610042"/>
              <a:ext cx="720141" cy="212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Link 1</a:t>
              </a:r>
            </a:p>
          </p:txBody>
        </p:sp>
        <p:sp>
          <p:nvSpPr>
            <p:cNvPr id="11" name="TextBox 120"/>
            <p:cNvSpPr txBox="1"/>
            <p:nvPr/>
          </p:nvSpPr>
          <p:spPr>
            <a:xfrm>
              <a:off x="6110897" y="4763389"/>
              <a:ext cx="720141" cy="212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STA1</a:t>
              </a:r>
            </a:p>
          </p:txBody>
        </p:sp>
        <p:sp>
          <p:nvSpPr>
            <p:cNvPr id="12" name="TextBox 121"/>
            <p:cNvSpPr txBox="1"/>
            <p:nvPr/>
          </p:nvSpPr>
          <p:spPr>
            <a:xfrm>
              <a:off x="2402173" y="4525210"/>
              <a:ext cx="720141" cy="212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AP1</a:t>
              </a:r>
            </a:p>
          </p:txBody>
        </p:sp>
        <p:cxnSp>
          <p:nvCxnSpPr>
            <p:cNvPr id="13" name="Straight Connector 102"/>
            <p:cNvCxnSpPr/>
            <p:nvPr/>
          </p:nvCxnSpPr>
          <p:spPr bwMode="auto">
            <a:xfrm>
              <a:off x="2613526" y="4792214"/>
              <a:ext cx="4092074" cy="32208"/>
            </a:xfrm>
            <a:prstGeom prst="line">
              <a:avLst/>
            </a:prstGeom>
            <a:solidFill>
              <a:srgbClr val="00CC9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 w="med" len="med"/>
            </a:ln>
            <a:effectLst/>
          </p:spPr>
        </p:cxnSp>
        <p:sp>
          <p:nvSpPr>
            <p:cNvPr id="14" name="Rectangle 134"/>
            <p:cNvSpPr/>
            <p:nvPr/>
          </p:nvSpPr>
          <p:spPr bwMode="auto">
            <a:xfrm>
              <a:off x="4227144" y="4525209"/>
              <a:ext cx="798413" cy="262617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DTIM B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 bwMode="auto">
            <a:xfrm>
              <a:off x="3777845" y="4663995"/>
              <a:ext cx="45198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6" name="直接连接符 15"/>
            <p:cNvCxnSpPr/>
            <p:nvPr/>
          </p:nvCxnSpPr>
          <p:spPr bwMode="auto">
            <a:xfrm flipH="1">
              <a:off x="3676525" y="4663995"/>
              <a:ext cx="101321" cy="11527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7" name="直接连接符 16"/>
            <p:cNvCxnSpPr/>
            <p:nvPr/>
          </p:nvCxnSpPr>
          <p:spPr bwMode="auto">
            <a:xfrm flipH="1">
              <a:off x="3867385" y="4673056"/>
              <a:ext cx="101321" cy="11527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8" name="直接连接符 17"/>
            <p:cNvCxnSpPr/>
            <p:nvPr/>
          </p:nvCxnSpPr>
          <p:spPr bwMode="auto">
            <a:xfrm flipH="1">
              <a:off x="4035766" y="4668857"/>
              <a:ext cx="101321" cy="11527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19" name="Rectangle 134"/>
            <p:cNvSpPr/>
            <p:nvPr/>
          </p:nvSpPr>
          <p:spPr bwMode="auto">
            <a:xfrm>
              <a:off x="5283998" y="4531996"/>
              <a:ext cx="964402" cy="283506"/>
            </a:xfrm>
            <a:prstGeom prst="rect">
              <a:avLst/>
            </a:prstGeom>
            <a:solidFill>
              <a:srgbClr val="00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Group BU 1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Rectangle 58"/>
            <p:cNvSpPr/>
            <p:nvPr/>
          </p:nvSpPr>
          <p:spPr bwMode="auto">
            <a:xfrm>
              <a:off x="1083085" y="5380630"/>
              <a:ext cx="544592" cy="323068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AP 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126"/>
            <p:cNvSpPr/>
            <p:nvPr/>
          </p:nvSpPr>
          <p:spPr bwMode="auto">
            <a:xfrm>
              <a:off x="2414967" y="5494538"/>
              <a:ext cx="4134106" cy="80816"/>
            </a:xfrm>
            <a:prstGeom prst="rect">
              <a:avLst/>
            </a:prstGeom>
            <a:solidFill>
              <a:srgbClr val="A6A6A6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129"/>
            <p:cNvSpPr txBox="1"/>
            <p:nvPr/>
          </p:nvSpPr>
          <p:spPr>
            <a:xfrm>
              <a:off x="6119614" y="5578279"/>
              <a:ext cx="720141" cy="289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 2</a:t>
              </a:r>
              <a:endPara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130"/>
            <p:cNvSpPr txBox="1"/>
            <p:nvPr/>
          </p:nvSpPr>
          <p:spPr>
            <a:xfrm>
              <a:off x="2422470" y="5276586"/>
              <a:ext cx="720141" cy="289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AP2</a:t>
              </a:r>
              <a:endPara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4" name="Straight Connector 127"/>
            <p:cNvCxnSpPr/>
            <p:nvPr/>
          </p:nvCxnSpPr>
          <p:spPr bwMode="auto">
            <a:xfrm>
              <a:off x="2456318" y="5571840"/>
              <a:ext cx="4307563" cy="0"/>
            </a:xfrm>
            <a:prstGeom prst="line">
              <a:avLst/>
            </a:prstGeom>
            <a:solidFill>
              <a:srgbClr val="00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triangle" w="med" len="med"/>
            </a:ln>
            <a:effectLst/>
          </p:spPr>
        </p:cxnSp>
        <p:sp>
          <p:nvSpPr>
            <p:cNvPr id="25" name="TextBox 169"/>
            <p:cNvSpPr txBox="1"/>
            <p:nvPr/>
          </p:nvSpPr>
          <p:spPr>
            <a:xfrm>
              <a:off x="1755733" y="5432007"/>
              <a:ext cx="720141" cy="289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Link </a:t>
              </a:r>
              <a:r>
                <a:rPr lang="en-US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 bwMode="auto">
            <a:xfrm>
              <a:off x="2920721" y="5447508"/>
              <a:ext cx="45198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7" name="直接连接符 26"/>
            <p:cNvCxnSpPr/>
            <p:nvPr/>
          </p:nvCxnSpPr>
          <p:spPr bwMode="auto">
            <a:xfrm flipH="1">
              <a:off x="2819400" y="5447508"/>
              <a:ext cx="101321" cy="11527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8" name="直接连接符 27"/>
            <p:cNvCxnSpPr/>
            <p:nvPr/>
          </p:nvCxnSpPr>
          <p:spPr bwMode="auto">
            <a:xfrm flipH="1">
              <a:off x="3010259" y="5456570"/>
              <a:ext cx="101321" cy="11527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9" name="直接连接符 28"/>
            <p:cNvCxnSpPr/>
            <p:nvPr/>
          </p:nvCxnSpPr>
          <p:spPr bwMode="auto">
            <a:xfrm flipH="1">
              <a:off x="3178641" y="5452371"/>
              <a:ext cx="101321" cy="11527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30" name="Rectangle 134"/>
            <p:cNvSpPr/>
            <p:nvPr/>
          </p:nvSpPr>
          <p:spPr bwMode="auto">
            <a:xfrm>
              <a:off x="3342916" y="5306703"/>
              <a:ext cx="798413" cy="257538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DTIM B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Rectangle 27"/>
            <p:cNvSpPr/>
            <p:nvPr/>
          </p:nvSpPr>
          <p:spPr bwMode="auto">
            <a:xfrm>
              <a:off x="7021751" y="4561859"/>
              <a:ext cx="544592" cy="413803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STA 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33" name="Rectangle 78"/>
            <p:cNvSpPr/>
            <p:nvPr/>
          </p:nvSpPr>
          <p:spPr bwMode="auto">
            <a:xfrm>
              <a:off x="6869287" y="4471145"/>
              <a:ext cx="866601" cy="1333371"/>
            </a:xfrm>
            <a:prstGeom prst="rect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Rectangle 58"/>
            <p:cNvSpPr/>
            <p:nvPr/>
          </p:nvSpPr>
          <p:spPr bwMode="auto">
            <a:xfrm>
              <a:off x="7009199" y="5326502"/>
              <a:ext cx="544592" cy="378892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STA 2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496574" y="5709818"/>
              <a:ext cx="14263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STA MLD has group BU on link 1</a:t>
              </a:r>
              <a:endParaRPr lang="zh-CN" altLang="en-US" dirty="0"/>
            </a:p>
          </p:txBody>
        </p:sp>
        <p:cxnSp>
          <p:nvCxnSpPr>
            <p:cNvPr id="43" name="直接箭头连接符 42"/>
            <p:cNvCxnSpPr>
              <a:endCxn id="41" idx="0"/>
            </p:cNvCxnSpPr>
            <p:nvPr/>
          </p:nvCxnSpPr>
          <p:spPr bwMode="auto">
            <a:xfrm flipH="1">
              <a:off x="3209741" y="5575727"/>
              <a:ext cx="386865" cy="13409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75" name="Rectangle 126"/>
            <p:cNvSpPr/>
            <p:nvPr/>
          </p:nvSpPr>
          <p:spPr bwMode="auto">
            <a:xfrm>
              <a:off x="4544306" y="5721125"/>
              <a:ext cx="546312" cy="102156"/>
            </a:xfrm>
            <a:prstGeom prst="rect">
              <a:avLst/>
            </a:prstGeom>
            <a:solidFill>
              <a:srgbClr val="A6A6A6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5068150" y="5649811"/>
              <a:ext cx="1579091" cy="173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FF0000"/>
                  </a:solidFill>
                </a:rPr>
                <a:t>Configured link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77" name="Rectangle 126"/>
            <p:cNvSpPr/>
            <p:nvPr/>
          </p:nvSpPr>
          <p:spPr bwMode="auto">
            <a:xfrm>
              <a:off x="4532376" y="5969052"/>
              <a:ext cx="546312" cy="102156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5090618" y="5882317"/>
              <a:ext cx="15790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FF0000"/>
                  </a:solidFill>
                </a:rPr>
                <a:t>Reception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358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We propose that the group addressed BUs delivery immediately </a:t>
            </a:r>
            <a:r>
              <a:rPr lang="en-US" altLang="zh-CN" dirty="0"/>
              <a:t>after DTIM </a:t>
            </a:r>
            <a:r>
              <a:rPr lang="en-US" altLang="zh-CN" dirty="0" smtClean="0"/>
              <a:t>beacon is link specific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zh-CN" sz="1600" dirty="0"/>
              <a:t>Follow the existing group addressed </a:t>
            </a:r>
            <a:r>
              <a:rPr lang="en-US" altLang="zh-CN" sz="1600" dirty="0" smtClean="0"/>
              <a:t>BUs </a:t>
            </a:r>
            <a:r>
              <a:rPr lang="en-US" altLang="zh-CN" sz="1600" dirty="0"/>
              <a:t>delivery mechanisms, no need to have separate schemes for different types </a:t>
            </a:r>
            <a:endParaRPr lang="en-US" altLang="zh-CN" sz="1600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April</a:t>
            </a:r>
            <a:r>
              <a:rPr lang="en-US" smtClean="0"/>
              <a:t>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67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References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[1]</a:t>
            </a:r>
            <a:r>
              <a:rPr lang="en-US" altLang="zh-CN" b="0" dirty="0"/>
              <a:t> </a:t>
            </a:r>
            <a:r>
              <a:rPr lang="en-US" altLang="zh-CN" dirty="0"/>
              <a:t>IEEE </a:t>
            </a:r>
            <a:r>
              <a:rPr lang="en-US" altLang="zh-CN" dirty="0" smtClean="0"/>
              <a:t>802.11-19/1988</a:t>
            </a:r>
            <a:r>
              <a:rPr lang="it-IT" altLang="zh-CN" dirty="0" smtClean="0"/>
              <a:t>r0 </a:t>
            </a:r>
            <a:r>
              <a:rPr lang="en-US" altLang="zh-CN" dirty="0" smtClean="0"/>
              <a:t>Power save for Multi-link</a:t>
            </a:r>
          </a:p>
          <a:p>
            <a:r>
              <a:rPr lang="en-US" altLang="zh-CN" dirty="0" smtClean="0"/>
              <a:t>[2]</a:t>
            </a:r>
            <a:r>
              <a:rPr lang="en-US" altLang="zh-CN" b="0" dirty="0" smtClean="0"/>
              <a:t> </a:t>
            </a:r>
            <a:r>
              <a:rPr lang="en-US" altLang="zh-CN" dirty="0"/>
              <a:t>IEEE </a:t>
            </a:r>
            <a:r>
              <a:rPr lang="en-US" altLang="zh-CN" dirty="0" smtClean="0"/>
              <a:t>802.11-19/1526</a:t>
            </a:r>
            <a:r>
              <a:rPr lang="it-IT" altLang="zh-CN" dirty="0" smtClean="0"/>
              <a:t>r3 </a:t>
            </a:r>
            <a:r>
              <a:rPr lang="en-GB" altLang="zh-CN" dirty="0" smtClean="0"/>
              <a:t>Multi-link </a:t>
            </a:r>
            <a:r>
              <a:rPr lang="en-GB" altLang="zh-CN" dirty="0"/>
              <a:t>operation: anchor </a:t>
            </a:r>
            <a:r>
              <a:rPr lang="en-GB" altLang="zh-CN" dirty="0" smtClean="0"/>
              <a:t>channel</a:t>
            </a:r>
          </a:p>
          <a:p>
            <a:r>
              <a:rPr lang="en-US" altLang="zh-CN" dirty="0" smtClean="0"/>
              <a:t>[3] </a:t>
            </a:r>
            <a:r>
              <a:rPr lang="en-US" altLang="zh-CN" dirty="0"/>
              <a:t>IEEE </a:t>
            </a:r>
            <a:r>
              <a:rPr lang="en-US" altLang="zh-CN" dirty="0" smtClean="0"/>
              <a:t>802.11-20/0488</a:t>
            </a:r>
            <a:r>
              <a:rPr lang="it-IT" altLang="zh-CN" dirty="0" smtClean="0"/>
              <a:t>r0 </a:t>
            </a:r>
            <a:r>
              <a:rPr lang="en-GB" altLang="en-US" dirty="0" smtClean="0"/>
              <a:t>Multi-link </a:t>
            </a:r>
            <a:r>
              <a:rPr lang="en-GB" altLang="en-US" dirty="0"/>
              <a:t>Group Addressed Data Delivery</a:t>
            </a:r>
            <a:endParaRPr lang="en-US" altLang="zh-CN" dirty="0" smtClean="0"/>
          </a:p>
          <a:p>
            <a:endParaRPr lang="en-US" altLang="zh-CN" sz="2000" dirty="0"/>
          </a:p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April</a:t>
            </a:r>
            <a:r>
              <a:rPr lang="en-US" smtClean="0"/>
              <a:t>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23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802-11-Submission.pot</Template>
  <TotalTime>73042</TotalTime>
  <Words>1080</Words>
  <Application>Microsoft Office PowerPoint</Application>
  <PresentationFormat>全屏显示(4:3)</PresentationFormat>
  <Paragraphs>199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MS PGothic</vt:lpstr>
      <vt:lpstr>Arial</vt:lpstr>
      <vt:lpstr>Times New Roman</vt:lpstr>
      <vt:lpstr>802-11-Submission</vt:lpstr>
      <vt:lpstr>Document</vt:lpstr>
      <vt:lpstr>Group addressed frames delivery for MLO</vt:lpstr>
      <vt:lpstr>Background</vt:lpstr>
      <vt:lpstr>Group addressed BUs</vt:lpstr>
      <vt:lpstr>Group addressed BUs delivery</vt:lpstr>
      <vt:lpstr>Group addressed BUs delivery</vt:lpstr>
      <vt:lpstr>Group addressed BUs delivery with configured link</vt:lpstr>
      <vt:lpstr>Group addressed BUs delivery with configured link</vt:lpstr>
      <vt:lpstr>Summary</vt:lpstr>
      <vt:lpstr>References</vt:lpstr>
      <vt:lpstr>SP 1</vt:lpstr>
    </vt:vector>
  </TitlesOfParts>
  <Company>Stanford University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Duplex Wireless</dc:title>
  <dc:creator>MING GAN</dc:creator>
  <cp:lastModifiedBy>Ming Gan</cp:lastModifiedBy>
  <cp:revision>611</cp:revision>
  <cp:lastPrinted>1998-02-10T13:28:06Z</cp:lastPrinted>
  <dcterms:created xsi:type="dcterms:W3CDTF">2013-11-12T18:41:50Z</dcterms:created>
  <dcterms:modified xsi:type="dcterms:W3CDTF">2020-07-02T13:30:55Z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(1)O48q+nWDiKNAVXoAwq58w6onvO4eaK+wzpVW8jJCkaAk5P9kKngByeTmJxmoV2pCi42L9Tdp_x000d_
SdaonAmUIS8vKo/eqcHwCuE1YjVPXt4H6YHsSuVJYzAQCkNZjIaFaF2CAfHMCVDwVEjuHrGa_x000d_
v9XKxleKuDbPp4L/H3+OgJ2liFm+Un0d5QoNNoAKdv3/4Lf3KJItI74i5cTCkBD8XLCg4g==</vt:lpwstr>
  </property>
  <property fmtid="{D5CDD505-2E9C-101B-9397-08002B2CF9AE}" pid="3" name="_2015_ms_pID_725343">
    <vt:lpwstr>(3)XLdipd2eQ+4FmrTsdd4QkmzzOxN8EVze8Pk+yHblmJMyrrvsAmr1LyczKVXheXdz697MoTWY
cZ8yQNXlH4Nu9aN47iesBtI0f9aNmSinv58/bZSgGVwDopldMnCbU+l385tLIEXiX3a0Zy1s
4F+ysjw4xq8lHGeEb2J7b1MSuPSZpRZUX8GR5bU1Nhqpa+C4/H/sF1fVK1bhL4LjozCva81q
IStEvfRFu3Vvec2sXH</vt:lpwstr>
  </property>
  <property fmtid="{D5CDD505-2E9C-101B-9397-08002B2CF9AE}" pid="4" name="_2015_ms_pID_7253431">
    <vt:lpwstr>PPOAfGz8YwHgtkXCUvv5RJjCkJeuQ+bRqYqe8bWVBQQrqpJZrEGck1
iRfzzuBndhowZKnQgbh9U8PlPORi86PPBnIDzSX6EiiHpH0mPqfs2on6EygLqZzRpt3ECgS0
L4AzBfcfR5NGsQHwl/LhdRuQY0WK0jIvOukq42u3e3Er+jfPlz5JjXvxm+TUY9bsplNSJCZf
fXO8gyJBQ7gkooIUtlDT26XUW8H2xzMj6qfe</vt:lpwstr>
  </property>
  <property fmtid="{D5CDD505-2E9C-101B-9397-08002B2CF9AE}" pid="5" name="_2015_ms_pID_7253432">
    <vt:lpwstr>x/Aaq858xgq66IhOyFvQGgE=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1592401465</vt:lpwstr>
  </property>
</Properties>
</file>