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9" r:id="rId2"/>
    <p:sldId id="257" r:id="rId3"/>
    <p:sldId id="276" r:id="rId4"/>
    <p:sldId id="310" r:id="rId5"/>
    <p:sldId id="311" r:id="rId6"/>
    <p:sldId id="312" r:id="rId7"/>
    <p:sldId id="313" r:id="rId8"/>
    <p:sldId id="314" r:id="rId9"/>
    <p:sldId id="287" r:id="rId10"/>
    <p:sldId id="315" r:id="rId11"/>
    <p:sldId id="298" r:id="rId12"/>
    <p:sldId id="304" r:id="rId13"/>
    <p:sldId id="275" r:id="rId14"/>
    <p:sldId id="306" r:id="rId15"/>
    <p:sldId id="308" r:id="rId16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x" initials="yx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1EFA"/>
    <a:srgbClr val="DFB7D9"/>
    <a:srgbClr val="C2C2FE"/>
    <a:srgbClr val="90FA93"/>
    <a:srgbClr val="F49088"/>
    <a:srgbClr val="FFABFF"/>
    <a:srgbClr val="FFCCFF"/>
    <a:srgbClr val="FFE5FF"/>
    <a:srgbClr val="FD94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6" autoAdjust="0"/>
    <p:restoredTop sz="94660"/>
  </p:normalViewPr>
  <p:slideViewPr>
    <p:cSldViewPr>
      <p:cViewPr varScale="1">
        <p:scale>
          <a:sx n="66" d="100"/>
          <a:sy n="66" d="100"/>
        </p:scale>
        <p:origin x="1296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3822" y="102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/>
              <a:t>Page </a:t>
            </a:r>
            <a:fld id="{7BB2AFA7-5586-BD46-B254-20B26FA49A8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33450"/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1744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451921" y="79930"/>
            <a:ext cx="19107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200" b="1"/>
            </a:lvl1pPr>
            <a:lvl5pPr>
              <a:defRPr sz="1200" b="1"/>
            </a:lvl5pPr>
          </a:lstStyle>
          <a:p>
            <a:pPr marL="0" lvl="4" algn="r" defTabSz="933450"/>
            <a:r>
              <a:rPr lang="en-US" smtClean="0"/>
              <a:t>doc.: IEEE 802.11-13/1421r1</a:t>
            </a:r>
          </a:p>
          <a:p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Page </a:t>
            </a:r>
            <a:fld id="{3B191D38-BDD1-6541-816B-CB820FB164E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5580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BDEF6872-0A84-C942-A3A2-ABF96B18CF88}" type="slidenum">
              <a:rPr lang="en-US"/>
              <a:pPr/>
              <a:t>1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289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2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763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3400" y="228600"/>
            <a:ext cx="1556195" cy="276999"/>
          </a:xfrm>
          <a:prstGeom prst="rect">
            <a:avLst/>
          </a:prstGeom>
        </p:spPr>
        <p:txBody>
          <a:bodyPr/>
          <a:lstStyle>
            <a:lvl1pPr>
              <a:defRPr sz="2000" b="1"/>
            </a:lvl1pPr>
          </a:lstStyle>
          <a:p>
            <a:r>
              <a:rPr lang="en-US" smtClean="0"/>
              <a:t>April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ECEF215-4BA6-7E4B-B3E6-576F7C1A872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398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56195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December,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03FA230-405D-B44B-BF48-A2D0EC29C9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56195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December,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276F568-1379-2143-A0B7-604112B6CE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56195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December,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3909A9A-17AB-D64E-ABDB-B2DAB46BA1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56195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December,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5849896-531F-E649-85B6-C4BB428659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3400" y="228600"/>
            <a:ext cx="1556195" cy="276999"/>
          </a:xfrm>
          <a:prstGeom prst="rect">
            <a:avLst/>
          </a:prstGeom>
        </p:spPr>
        <p:txBody>
          <a:bodyPr/>
          <a:lstStyle>
            <a:lvl1pPr>
              <a:defRPr sz="2000" b="1"/>
            </a:lvl1pPr>
          </a:lstStyle>
          <a:p>
            <a:r>
              <a:rPr lang="en-US" smtClean="0"/>
              <a:t>April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ECEF215-4BA6-7E4B-B3E6-576F7C1A872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029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3400" y="228600"/>
            <a:ext cx="1556195" cy="276999"/>
          </a:xfrm>
          <a:prstGeom prst="rect">
            <a:avLst/>
          </a:prstGeom>
        </p:spPr>
        <p:txBody>
          <a:bodyPr/>
          <a:lstStyle>
            <a:lvl1pPr>
              <a:defRPr sz="2000" b="1"/>
            </a:lvl1pPr>
          </a:lstStyle>
          <a:p>
            <a:r>
              <a:rPr lang="en-US" smtClean="0"/>
              <a:t>April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ECEF215-4BA6-7E4B-B3E6-576F7C1A87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56195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December,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303B08C7-0CD1-8846-8502-BF7BB64F44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56195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December,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CE281B3-A5CB-F64F-B915-055FA19C70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56195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December,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4693F8C-6A96-8140-9ED0-8C47DF1C82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8214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May 2019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FF52CB4B-E5D4-424D-A7DD-3DCF430E6D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68214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May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07725" y="6475413"/>
            <a:ext cx="133620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Huawei Technologies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A5ED327D-21C3-674C-981C-8A8BC9E6D2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56195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December,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E1A22FF3-B0EE-3C41-8A57-F9CEF858FB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620385" y="6475413"/>
            <a:ext cx="192354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dirty="0" smtClean="0"/>
              <a:t>Yan Xin, Huawei Technologies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/>
              <a:t>Slide </a:t>
            </a:r>
            <a:fld id="{4C64FA26-C19D-454E-AC49-D681356F58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/>
              <a:t>doc.: </a:t>
            </a:r>
            <a:r>
              <a:rPr lang="en-US" sz="1800" b="1" dirty="0" smtClean="0"/>
              <a:t>IEEE </a:t>
            </a:r>
            <a:r>
              <a:rPr lang="en-US" sz="1800" b="1" dirty="0" smtClean="0"/>
              <a:t>802.11-20/0651r1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586161" y="202853"/>
            <a:ext cx="1621677" cy="53649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60863" y="6475413"/>
            <a:ext cx="1583062" cy="184666"/>
          </a:xfrm>
        </p:spPr>
        <p:txBody>
          <a:bodyPr/>
          <a:lstStyle/>
          <a:p>
            <a:r>
              <a:rPr lang="en-US" dirty="0" smtClean="0"/>
              <a:t>Genadiy Tsodik (Huawei)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A1DF4EA4-62C6-4747-AA37-39380629ED0A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23508"/>
            <a:ext cx="8763000" cy="762000"/>
          </a:xfrm>
          <a:noFill/>
          <a:ln/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dirty="0" smtClean="0">
                <a:solidFill>
                  <a:schemeClr val="tx1"/>
                </a:solidFill>
              </a:rPr>
              <a:t>Further Thoughts on EHT-LTF PAPR in 802.11be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 smtClean="0"/>
              <a:t> 13-04-2020</a:t>
            </a:r>
            <a:endParaRPr lang="en-US" sz="2000" b="0" dirty="0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762000" y="20574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graphicFrame>
        <p:nvGraphicFramePr>
          <p:cNvPr id="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8884269"/>
              </p:ext>
            </p:extLst>
          </p:nvPr>
        </p:nvGraphicFramePr>
        <p:xfrm>
          <a:off x="746125" y="2633663"/>
          <a:ext cx="7797800" cy="42467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36" name="Document" r:id="rId4" imgW="8243443" imgH="4500154" progId="Word.Document.8">
                  <p:embed/>
                </p:oleObj>
              </mc:Choice>
              <mc:Fallback>
                <p:oleObj name="Document" r:id="rId4" imgW="8243443" imgH="4500154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125" y="2633663"/>
                        <a:ext cx="7797800" cy="424677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 smtClean="0"/>
              <a:t>Detailed Analysis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A5ED327D-21C3-674C-981C-8A8BC9E6D25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381000" y="1371600"/>
            <a:ext cx="8458200" cy="5029200"/>
          </a:xfrm>
          <a:prstGeom prst="rect">
            <a:avLst/>
          </a:prstGeom>
          <a:noFill/>
          <a:ln/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2000" b="0" kern="0" dirty="0" smtClean="0"/>
              <a:t>In order to decide which combinations </a:t>
            </a:r>
            <a:br>
              <a:rPr lang="en-US" sz="2000" b="0" kern="0" dirty="0" smtClean="0"/>
            </a:br>
            <a:r>
              <a:rPr lang="en-US" sz="2000" b="0" kern="0" dirty="0" smtClean="0"/>
              <a:t>are relevant and require PAPR minimization </a:t>
            </a:r>
            <a:br>
              <a:rPr lang="en-US" sz="2000" b="0" kern="0" dirty="0" smtClean="0"/>
            </a:br>
            <a:r>
              <a:rPr lang="en-US" sz="2000" b="0" kern="0" dirty="0" smtClean="0"/>
              <a:t>we examined the impact of PAPR on PER </a:t>
            </a:r>
            <a:br>
              <a:rPr lang="en-US" sz="2000" b="0" kern="0" dirty="0" smtClean="0"/>
            </a:br>
            <a:r>
              <a:rPr lang="en-US" sz="2000" b="0" kern="0" dirty="0" smtClean="0"/>
              <a:t>in different scenarios for BW ≤ 80MHz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2000" b="0" kern="0" dirty="0" smtClean="0"/>
              <a:t>The example on the right shows that in </a:t>
            </a:r>
            <a:br>
              <a:rPr lang="en-US" sz="2000" b="0" kern="0" dirty="0" smtClean="0"/>
            </a:br>
            <a:r>
              <a:rPr lang="en-US" sz="2000" b="0" kern="0" dirty="0" smtClean="0"/>
              <a:t>specific case of 242+484 we can improve </a:t>
            </a:r>
            <a:br>
              <a:rPr lang="en-US" sz="2000" b="0" kern="0" dirty="0" smtClean="0"/>
            </a:br>
            <a:r>
              <a:rPr lang="en-US" sz="2000" b="0" kern="0" dirty="0" smtClean="0"/>
              <a:t>PER by reducing PAPR from 7.9dB to 6.8dB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2000" b="0" kern="0" dirty="0" smtClean="0"/>
              <a:t>According to our simulations ~25% of total combinations may require PAPR reduction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5648683"/>
              </p:ext>
            </p:extLst>
          </p:nvPr>
        </p:nvGraphicFramePr>
        <p:xfrm>
          <a:off x="2743200" y="4489459"/>
          <a:ext cx="3733799" cy="1911341"/>
        </p:xfrm>
        <a:graphic>
          <a:graphicData uri="http://schemas.openxmlformats.org/drawingml/2006/table">
            <a:tbl>
              <a:tblPr/>
              <a:tblGrid>
                <a:gridCol w="10106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1249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106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572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BW(MHz)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of Problematic Combinations (Total)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Combinations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67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(4)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52(2)+26(2)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67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(8)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52(6)+26(11)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671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 (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small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RUs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2(4)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52(6)+26(11)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67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52(7)+26(17)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0671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 (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Large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RUs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2(4)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242(1)+484(2)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067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242(4)+484(1)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138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80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599" y="1257370"/>
            <a:ext cx="3848101" cy="2889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48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 smtClean="0"/>
              <a:t>General Solution for PAPR Issue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A5ED327D-21C3-674C-981C-8A8BC9E6D25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381000" y="1371600"/>
            <a:ext cx="8458200" cy="3657600"/>
          </a:xfrm>
          <a:prstGeom prst="rect">
            <a:avLst/>
          </a:prstGeom>
          <a:noFill/>
          <a:ln/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lnSpc>
                <a:spcPct val="110000"/>
              </a:lnSpc>
              <a:spcBef>
                <a:spcPts val="400"/>
              </a:spcBef>
              <a:spcAft>
                <a:spcPts val="600"/>
              </a:spcAft>
            </a:pPr>
            <a:r>
              <a:rPr lang="en-US" sz="2000" b="0" kern="0" dirty="0" smtClean="0"/>
              <a:t>Following the two previous slides we can say that the majority of the MRU combinations (</a:t>
            </a:r>
            <a:r>
              <a:rPr lang="en-US" sz="2000" b="0" kern="0" dirty="0"/>
              <a:t>BW</a:t>
            </a:r>
            <a:r>
              <a:rPr lang="en-US" sz="2000" b="0" kern="0" dirty="0" smtClean="0"/>
              <a:t>≤80MHz) have small or negligible PER degradation with reused </a:t>
            </a:r>
            <a:r>
              <a:rPr lang="en-US" sz="2000" b="0" kern="0" dirty="0"/>
              <a:t>HE-LTF </a:t>
            </a:r>
            <a:r>
              <a:rPr lang="en-US" sz="2000" b="0" kern="0" dirty="0" smtClean="0"/>
              <a:t>sequences, however few MRUs do need to be handled</a:t>
            </a:r>
          </a:p>
          <a:p>
            <a:pPr>
              <a:lnSpc>
                <a:spcPct val="110000"/>
              </a:lnSpc>
              <a:spcBef>
                <a:spcPts val="400"/>
              </a:spcBef>
              <a:spcAft>
                <a:spcPts val="600"/>
              </a:spcAft>
            </a:pPr>
            <a:r>
              <a:rPr lang="en-US" sz="2000" b="0" kern="0" dirty="0" smtClean="0"/>
              <a:t>Hence we propose the following approach for PAPR reduction of EHT-LTF: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600"/>
              </a:spcAft>
            </a:pPr>
            <a:r>
              <a:rPr lang="en-US" sz="1600" kern="0" dirty="0"/>
              <a:t>Apply on top of </a:t>
            </a:r>
            <a:r>
              <a:rPr lang="en-US" sz="1600" kern="0" dirty="0" smtClean="0"/>
              <a:t>EHT-LTF sequence a PAPR reduction solution for </a:t>
            </a:r>
            <a:r>
              <a:rPr lang="en-US" sz="1600" kern="0" dirty="0"/>
              <a:t>specific </a:t>
            </a:r>
            <a:r>
              <a:rPr lang="en-US" sz="1600" kern="0" dirty="0" smtClean="0"/>
              <a:t>scenarios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600"/>
              </a:spcAft>
            </a:pPr>
            <a:r>
              <a:rPr lang="en-US" sz="1600" kern="0" dirty="0" smtClean="0"/>
              <a:t>We the </a:t>
            </a:r>
            <a:r>
              <a:rPr lang="en-US" sz="1600" kern="0" dirty="0"/>
              <a:t>suggested in [3] a linear phase with phase offset </a:t>
            </a:r>
            <a:r>
              <a:rPr lang="en-US" sz="1600" kern="0" dirty="0" smtClean="0"/>
              <a:t> as a solution for additional PAPR reduction</a:t>
            </a:r>
          </a:p>
          <a:p>
            <a:pPr>
              <a:lnSpc>
                <a:spcPct val="110000"/>
              </a:lnSpc>
              <a:spcBef>
                <a:spcPts val="400"/>
              </a:spcBef>
              <a:spcAft>
                <a:spcPts val="600"/>
              </a:spcAft>
            </a:pPr>
            <a:r>
              <a:rPr lang="en-US" sz="2000" b="0" kern="0" dirty="0" smtClean="0"/>
              <a:t>In </a:t>
            </a:r>
            <a:r>
              <a:rPr lang="en-US" sz="2000" b="0" kern="0" dirty="0"/>
              <a:t>this case the implementation may include </a:t>
            </a:r>
            <a:r>
              <a:rPr lang="en-US" sz="2000" b="0" kern="0" dirty="0" smtClean="0"/>
              <a:t>an additional </a:t>
            </a:r>
            <a:r>
              <a:rPr lang="en-US" sz="2000" b="0" kern="0" dirty="0"/>
              <a:t>block that can be applied only for specific </a:t>
            </a:r>
            <a:r>
              <a:rPr lang="en-US" sz="2000" b="0" kern="0" dirty="0" smtClean="0"/>
              <a:t>scenarios of high PAPR</a:t>
            </a:r>
            <a:endParaRPr lang="en-US" sz="2000" b="0" kern="0" dirty="0"/>
          </a:p>
        </p:txBody>
      </p:sp>
      <p:cxnSp>
        <p:nvCxnSpPr>
          <p:cNvPr id="20" name="Straight Arrow Connector 19"/>
          <p:cNvCxnSpPr/>
          <p:nvPr/>
        </p:nvCxnSpPr>
        <p:spPr bwMode="auto">
          <a:xfrm>
            <a:off x="1663408" y="5184994"/>
            <a:ext cx="137211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3" name="Rectangle 22"/>
          <p:cNvSpPr/>
          <p:nvPr/>
        </p:nvSpPr>
        <p:spPr bwMode="auto">
          <a:xfrm>
            <a:off x="3035520" y="4853323"/>
            <a:ext cx="1600200" cy="685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802.11be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EHT-LTF Sequence(s)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8520" y="4806063"/>
            <a:ext cx="2504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Transmission Parameters</a:t>
            </a:r>
            <a:endParaRPr lang="en-US" sz="1800" dirty="0"/>
          </a:p>
        </p:txBody>
      </p:sp>
      <p:sp>
        <p:nvSpPr>
          <p:cNvPr id="27" name="Trapezoid 26"/>
          <p:cNvSpPr/>
          <p:nvPr/>
        </p:nvSpPr>
        <p:spPr bwMode="auto">
          <a:xfrm>
            <a:off x="3209250" y="5978091"/>
            <a:ext cx="1600200" cy="422709"/>
          </a:xfrm>
          <a:prstGeom prst="trapezoid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 smtClean="0"/>
              <a:t>Linear </a:t>
            </a:r>
            <a:r>
              <a:rPr lang="en-US" sz="1400" smtClean="0"/>
              <a:t>Phase + Phase Offset </a:t>
            </a:r>
            <a:endParaRPr lang="en-US" sz="1400" dirty="0"/>
          </a:p>
        </p:txBody>
      </p:sp>
      <p:cxnSp>
        <p:nvCxnSpPr>
          <p:cNvPr id="28" name="Elbow Connector 27"/>
          <p:cNvCxnSpPr/>
          <p:nvPr/>
        </p:nvCxnSpPr>
        <p:spPr bwMode="auto">
          <a:xfrm rot="16200000" flipH="1">
            <a:off x="2189011" y="5116368"/>
            <a:ext cx="1111516" cy="103463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9" name="Straight Arrow Connector 28"/>
          <p:cNvCxnSpPr>
            <a:stCxn id="23" idx="3"/>
          </p:cNvCxnSpPr>
          <p:nvPr/>
        </p:nvCxnSpPr>
        <p:spPr bwMode="auto">
          <a:xfrm>
            <a:off x="4635720" y="5196223"/>
            <a:ext cx="61672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30" name="Rectangle 29"/>
          <p:cNvSpPr/>
          <p:nvPr/>
        </p:nvSpPr>
        <p:spPr bwMode="auto">
          <a:xfrm rot="5400000">
            <a:off x="5822397" y="5467763"/>
            <a:ext cx="307885" cy="1447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/>
          </a:p>
        </p:txBody>
      </p:sp>
      <p:sp>
        <p:nvSpPr>
          <p:cNvPr id="31" name="Oval 30"/>
          <p:cNvSpPr/>
          <p:nvPr/>
        </p:nvSpPr>
        <p:spPr bwMode="auto">
          <a:xfrm>
            <a:off x="6921720" y="5430787"/>
            <a:ext cx="457200" cy="457200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X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cxnSp>
        <p:nvCxnSpPr>
          <p:cNvPr id="32" name="Straight Arrow Connector 31"/>
          <p:cNvCxnSpPr>
            <a:stCxn id="27" idx="3"/>
            <a:endCxn id="30" idx="2"/>
          </p:cNvCxnSpPr>
          <p:nvPr/>
        </p:nvCxnSpPr>
        <p:spPr bwMode="auto">
          <a:xfrm>
            <a:off x="4756611" y="6189446"/>
            <a:ext cx="495829" cy="22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33" name="Rectangle 32"/>
          <p:cNvSpPr/>
          <p:nvPr/>
        </p:nvSpPr>
        <p:spPr bwMode="auto">
          <a:xfrm rot="5400000">
            <a:off x="5822397" y="4508881"/>
            <a:ext cx="307885" cy="1447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/>
          </a:p>
        </p:txBody>
      </p:sp>
      <p:cxnSp>
        <p:nvCxnSpPr>
          <p:cNvPr id="35" name="Elbow Connector 34"/>
          <p:cNvCxnSpPr>
            <a:stCxn id="33" idx="0"/>
            <a:endCxn id="31" idx="0"/>
          </p:cNvCxnSpPr>
          <p:nvPr/>
        </p:nvCxnSpPr>
        <p:spPr bwMode="auto">
          <a:xfrm>
            <a:off x="6700240" y="5232782"/>
            <a:ext cx="450080" cy="19800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36" name="Elbow Connector 35"/>
          <p:cNvCxnSpPr>
            <a:stCxn id="30" idx="0"/>
            <a:endCxn id="31" idx="4"/>
          </p:cNvCxnSpPr>
          <p:nvPr/>
        </p:nvCxnSpPr>
        <p:spPr bwMode="auto">
          <a:xfrm flipV="1">
            <a:off x="6700240" y="5887987"/>
            <a:ext cx="450080" cy="30367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39" name="TextBox 38"/>
          <p:cNvSpPr txBox="1"/>
          <p:nvPr/>
        </p:nvSpPr>
        <p:spPr>
          <a:xfrm>
            <a:off x="5230035" y="4800600"/>
            <a:ext cx="16433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EHT-LTF </a:t>
            </a:r>
            <a:r>
              <a:rPr lang="en-US" sz="1100" b="1" dirty="0" err="1" smtClean="0"/>
              <a:t>Freq</a:t>
            </a:r>
            <a:r>
              <a:rPr lang="en-US" sz="1100" b="1" dirty="0" smtClean="0"/>
              <a:t> Domain</a:t>
            </a:r>
            <a:endParaRPr lang="en-US" sz="11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5141068" y="5608860"/>
            <a:ext cx="16578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/>
              <a:t>Phases Sequence</a:t>
            </a:r>
          </a:p>
          <a:p>
            <a:pPr algn="ctr"/>
            <a:r>
              <a:rPr lang="en-US" sz="1100" b="1" dirty="0" smtClean="0"/>
              <a:t> (may be ‘1’ if no apply )</a:t>
            </a:r>
            <a:endParaRPr lang="en-US" sz="1100" b="1" dirty="0"/>
          </a:p>
        </p:txBody>
      </p:sp>
      <p:cxnSp>
        <p:nvCxnSpPr>
          <p:cNvPr id="41" name="Straight Arrow Connector 40"/>
          <p:cNvCxnSpPr>
            <a:stCxn id="31" idx="6"/>
          </p:cNvCxnSpPr>
          <p:nvPr/>
        </p:nvCxnSpPr>
        <p:spPr bwMode="auto">
          <a:xfrm>
            <a:off x="7378920" y="5659387"/>
            <a:ext cx="76198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42" name="TextBox 41"/>
          <p:cNvSpPr txBox="1"/>
          <p:nvPr/>
        </p:nvSpPr>
        <p:spPr>
          <a:xfrm>
            <a:off x="7442280" y="4710898"/>
            <a:ext cx="14587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Lower PAPR </a:t>
            </a:r>
          </a:p>
          <a:p>
            <a:r>
              <a:rPr lang="en-US" sz="1800" dirty="0" smtClean="0"/>
              <a:t>EHT-LTF </a:t>
            </a:r>
          </a:p>
          <a:p>
            <a:r>
              <a:rPr lang="en-US" sz="1800" dirty="0" smtClean="0"/>
              <a:t>Sequence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5034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48040" y="6475413"/>
            <a:ext cx="1595885" cy="184666"/>
          </a:xfrm>
        </p:spPr>
        <p:txBody>
          <a:bodyPr/>
          <a:lstStyle/>
          <a:p>
            <a:r>
              <a:rPr lang="en-US" altLang="zh-CN" dirty="0"/>
              <a:t>Genadiy Tsodik (Huawei)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A5ED327D-21C3-674C-981C-8A8BC9E6D25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381000" y="1371600"/>
            <a:ext cx="8458200" cy="5029200"/>
          </a:xfrm>
          <a:prstGeom prst="rect">
            <a:avLst/>
          </a:prstGeom>
          <a:noFill/>
          <a:ln/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0" kern="0" dirty="0" smtClean="0"/>
              <a:t>PAPR is increased in multiple scenarios adopted by 802.11be and needs to be reduced in order to minimize the impact on channel estimation and PER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0" kern="0" dirty="0" smtClean="0"/>
              <a:t>We simulated a design that consists of EHT-LTF sequence (reused HE-LTF </a:t>
            </a:r>
            <a:r>
              <a:rPr lang="en-US" sz="2000" b="0" kern="0" dirty="0"/>
              <a:t>for BW</a:t>
            </a:r>
            <a:r>
              <a:rPr lang="aa-ET" sz="2000" b="0" kern="0" dirty="0" smtClean="0"/>
              <a:t>≤</a:t>
            </a:r>
            <a:r>
              <a:rPr lang="en-US" sz="2000" b="0" kern="0" dirty="0" smtClean="0"/>
              <a:t>80MHz) and marked a specific cases where PAPR reduction is required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0" kern="0" dirty="0" smtClean="0"/>
              <a:t>We suggested to add a PAPR reduction solution on top of EHT-LTF sequence in marked cases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0" kern="0" dirty="0" smtClean="0"/>
              <a:t>We proposed solution of linear phase with phase offset which implies low implementation complexity and can be easily applied for these specific cases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0" kern="0" dirty="0" smtClean="0"/>
              <a:t>A proposed solution of linear phase and phase offset can be considered for PAPR minimization of EHT-STF field as well</a:t>
            </a:r>
          </a:p>
        </p:txBody>
      </p:sp>
    </p:spTree>
    <p:extLst>
      <p:ext uri="{BB962C8B-B14F-4D97-AF65-F5344CB8AC3E}">
        <p14:creationId xmlns:p14="http://schemas.microsoft.com/office/powerpoint/2010/main" val="110446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600199"/>
            <a:ext cx="7772400" cy="19050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0" dirty="0" smtClean="0"/>
              <a:t>[1</a:t>
            </a:r>
            <a:r>
              <a:rPr lang="en-US" sz="2000" b="0" dirty="0"/>
              <a:t>] </a:t>
            </a:r>
            <a:r>
              <a:rPr lang="en-US" sz="2000" b="0" dirty="0" smtClean="0"/>
              <a:t>11-19-1925-02-00be-consideration-of-eht-ltf</a:t>
            </a:r>
          </a:p>
          <a:p>
            <a:pPr marL="0" indent="0">
              <a:buNone/>
            </a:pPr>
            <a:r>
              <a:rPr lang="en-US" sz="2000" b="0" dirty="0"/>
              <a:t>[2] </a:t>
            </a:r>
            <a:r>
              <a:rPr lang="en-US" sz="2000" b="0" dirty="0" smtClean="0"/>
              <a:t>11-20-0117-01-00be-eht-ltfs-design-for-wideband</a:t>
            </a:r>
          </a:p>
          <a:p>
            <a:pPr marL="0" indent="0">
              <a:buNone/>
            </a:pPr>
            <a:r>
              <a:rPr lang="en-US" sz="2000" b="0" dirty="0"/>
              <a:t>[3] 11-20-0473-01-00be-impact-of-multiple-ru-allocation-on-papr</a:t>
            </a:r>
            <a:endParaRPr lang="en-US" sz="20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914400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48040" y="6475413"/>
            <a:ext cx="1595885" cy="184666"/>
          </a:xfrm>
        </p:spPr>
        <p:txBody>
          <a:bodyPr/>
          <a:lstStyle/>
          <a:p>
            <a:r>
              <a:rPr lang="en-US" altLang="zh-CN" dirty="0"/>
              <a:t>Genadiy Tsodik (Huawei)</a:t>
            </a:r>
          </a:p>
        </p:txBody>
      </p:sp>
    </p:spTree>
    <p:extLst>
      <p:ext uri="{BB962C8B-B14F-4D97-AF65-F5344CB8AC3E}">
        <p14:creationId xmlns:p14="http://schemas.microsoft.com/office/powerpoint/2010/main" val="393035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600199"/>
            <a:ext cx="7772400" cy="25146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Do you support that 802.11be will define a solution which minimizes PAPR of EHT-LTF field in following scenarios?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600" dirty="0"/>
              <a:t>For BW ≤ 80MHz cases mentioned on slide 10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600" dirty="0"/>
              <a:t>For BW &gt; 80MHz TBD</a:t>
            </a:r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914400"/>
          </a:xfrm>
        </p:spPr>
        <p:txBody>
          <a:bodyPr/>
          <a:lstStyle/>
          <a:p>
            <a:r>
              <a:rPr lang="en-US" dirty="0" smtClean="0"/>
              <a:t>SP1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48040" y="6475413"/>
            <a:ext cx="1595885" cy="184666"/>
          </a:xfrm>
        </p:spPr>
        <p:txBody>
          <a:bodyPr/>
          <a:lstStyle/>
          <a:p>
            <a:r>
              <a:rPr lang="en-US" altLang="zh-CN" dirty="0"/>
              <a:t>Genadiy Tsodik (Huawei)</a:t>
            </a:r>
          </a:p>
        </p:txBody>
      </p:sp>
    </p:spTree>
    <p:extLst>
      <p:ext uri="{BB962C8B-B14F-4D97-AF65-F5344CB8AC3E}">
        <p14:creationId xmlns:p14="http://schemas.microsoft.com/office/powerpoint/2010/main" val="273810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600199"/>
            <a:ext cx="7772400" cy="19050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Do </a:t>
            </a:r>
            <a:r>
              <a:rPr lang="en-US" sz="2000" dirty="0"/>
              <a:t>you support that 11be will define a solution, based on linear phase and phase offset, as a solution for minimizing PAPR of EHT-LTF in specific </a:t>
            </a:r>
            <a:r>
              <a:rPr lang="en-US" sz="2000" dirty="0" smtClean="0"/>
              <a:t>cases? 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600" dirty="0" smtClean="0"/>
              <a:t>For BW ≤ 80MHz cases mentioned on slide 10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600" dirty="0" smtClean="0"/>
              <a:t>For BW &gt; 80MHz TBD</a:t>
            </a:r>
          </a:p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914400"/>
          </a:xfrm>
        </p:spPr>
        <p:txBody>
          <a:bodyPr/>
          <a:lstStyle/>
          <a:p>
            <a:r>
              <a:rPr lang="en-US" dirty="0" smtClean="0"/>
              <a:t>SP2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48040" y="6475413"/>
            <a:ext cx="1595885" cy="184666"/>
          </a:xfrm>
        </p:spPr>
        <p:txBody>
          <a:bodyPr/>
          <a:lstStyle/>
          <a:p>
            <a:r>
              <a:rPr lang="en-US" altLang="zh-CN" dirty="0"/>
              <a:t>Genadiy Tsodik (Huawei)</a:t>
            </a:r>
          </a:p>
        </p:txBody>
      </p:sp>
    </p:spTree>
    <p:extLst>
      <p:ext uri="{BB962C8B-B14F-4D97-AF65-F5344CB8AC3E}">
        <p14:creationId xmlns:p14="http://schemas.microsoft.com/office/powerpoint/2010/main" val="183467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EC42CFA8-65D8-C540-B090-A854712382F8}" type="slidenum">
              <a:rPr lang="en-US"/>
              <a:pPr/>
              <a:t>2</a:t>
            </a:fld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Introduction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610600" cy="5029200"/>
          </a:xfrm>
          <a:noFill/>
          <a:ln/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0" dirty="0" smtClean="0"/>
              <a:t>The PAPR topic was discussed in several 11be contributions, some of which were focused on puncturing cases and solutions for the entire BW [1], [2]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0" dirty="0" smtClean="0"/>
              <a:t>In [3] we examined the PAPR aspect of EHT-LTF field in cases of an MRU and compared between several solutions that minimize the PAPR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0" dirty="0" smtClean="0"/>
              <a:t>Following the discussions that took place during the presentation of [3] we would like to provide clarifications and also to extend the discussion on PAPR aspects for additional scenarios (not only Multi-RU)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0" dirty="0"/>
              <a:t>We </a:t>
            </a:r>
            <a:r>
              <a:rPr lang="en-US" sz="2000" b="0" dirty="0" smtClean="0"/>
              <a:t>recap here the </a:t>
            </a:r>
            <a:r>
              <a:rPr lang="en-US" sz="2000" b="0" dirty="0"/>
              <a:t>main technical details that were </a:t>
            </a:r>
            <a:r>
              <a:rPr lang="en-US" sz="2000" b="0" dirty="0" smtClean="0"/>
              <a:t>discussed </a:t>
            </a:r>
            <a:r>
              <a:rPr lang="en-US" sz="2000" b="0" dirty="0"/>
              <a:t>in [3] </a:t>
            </a:r>
            <a:r>
              <a:rPr lang="en-US" sz="2000" b="0" dirty="0" smtClean="0"/>
              <a:t>and also add a more extended view of the PAPR problem 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0" dirty="0" smtClean="0"/>
              <a:t>In this contribution we suggest a </a:t>
            </a:r>
            <a:r>
              <a:rPr lang="en-US" sz="2000" dirty="0" smtClean="0"/>
              <a:t>solution that may be applied on top of EHT-LTF sequence to minimize PAPR in </a:t>
            </a:r>
            <a:r>
              <a:rPr lang="en-US" sz="2000" dirty="0"/>
              <a:t>specific </a:t>
            </a:r>
            <a:r>
              <a:rPr lang="en-US" sz="2000" dirty="0" smtClean="0"/>
              <a:t>scenarios (the results are based on EHT-LTF produced by reusing HE-LTF for</a:t>
            </a:r>
            <a:r>
              <a:rPr lang="en-US" sz="2000" b="0" dirty="0" smtClean="0"/>
              <a:t> B</a:t>
            </a:r>
            <a:r>
              <a:rPr lang="en-US" sz="2000" dirty="0" smtClean="0"/>
              <a:t>W </a:t>
            </a:r>
            <a:r>
              <a:rPr lang="aa-ET" sz="2000" dirty="0" smtClean="0"/>
              <a:t>≤</a:t>
            </a:r>
            <a:r>
              <a:rPr lang="en-US" sz="2000" dirty="0" smtClean="0"/>
              <a:t> 160MHz)  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48040" y="6475413"/>
            <a:ext cx="1595885" cy="184666"/>
          </a:xfrm>
        </p:spPr>
        <p:txBody>
          <a:bodyPr/>
          <a:lstStyle/>
          <a:p>
            <a:r>
              <a:rPr lang="en-US" altLang="zh-CN" dirty="0"/>
              <a:t>Genadiy Tsodik (Huawei)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5" y="626249"/>
            <a:ext cx="7772400" cy="821551"/>
          </a:xfrm>
        </p:spPr>
        <p:txBody>
          <a:bodyPr/>
          <a:lstStyle/>
          <a:p>
            <a:r>
              <a:rPr lang="en-US" dirty="0" smtClean="0"/>
              <a:t>Recap – Main Issues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48040" y="6475413"/>
            <a:ext cx="1595885" cy="184666"/>
          </a:xfrm>
        </p:spPr>
        <p:txBody>
          <a:bodyPr/>
          <a:lstStyle/>
          <a:p>
            <a:r>
              <a:rPr lang="en-US" altLang="zh-CN" dirty="0"/>
              <a:t>Genadiy Tsodik (Huawei)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A5ED327D-21C3-674C-981C-8A8BC9E6D25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81000" y="1371600"/>
            <a:ext cx="8458200" cy="5029200"/>
          </a:xfrm>
          <a:prstGeom prst="rect">
            <a:avLst/>
          </a:prstGeom>
          <a:noFill/>
          <a:ln/>
        </p:spPr>
        <p:txBody>
          <a:bodyPr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0" kern="0" dirty="0" smtClean="0"/>
              <a:t>In [3] we studied MRU scenarios, where the transmitted signal contains multiple frequency segments, and showed that there is an impact on the PAPR of EHT-LTF in some cases 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0" kern="0" dirty="0" smtClean="0"/>
              <a:t>We also compared between PAPR of EHT-LTF field and data portion and showed that </a:t>
            </a:r>
            <a:r>
              <a:rPr lang="en-US" sz="2000" kern="0" dirty="0" smtClean="0"/>
              <a:t>the gap between data portion and EHT-LTF field is smaller than it is in 11ax cases</a:t>
            </a:r>
            <a:r>
              <a:rPr lang="en-US" sz="2000" b="0" kern="0" dirty="0" smtClean="0"/>
              <a:t> 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0" kern="0" dirty="0" smtClean="0"/>
              <a:t>We showed that such smaller gap may cause PER degradation (we applied the RAPP model for PA nonlinearity)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0" kern="0" dirty="0" smtClean="0"/>
              <a:t>During the review of potential solutions, we highlighted the issue that a single (or small number of) EHT-LTF sequence cannot yield minimization of PAPR in all MRU cases due to an abundance of scenarios and combinations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0" kern="0" dirty="0" smtClean="0"/>
              <a:t>We suggested to apply a linear phase with constant phase offset where the phase values are selected per scenario (e.g. MRU combination)</a:t>
            </a:r>
            <a:endParaRPr lang="en-US" sz="1600" b="0" kern="0" dirty="0" smtClean="0"/>
          </a:p>
        </p:txBody>
      </p:sp>
      <p:sp>
        <p:nvSpPr>
          <p:cNvPr id="36" name="TextBox 35"/>
          <p:cNvSpPr txBox="1"/>
          <p:nvPr/>
        </p:nvSpPr>
        <p:spPr>
          <a:xfrm>
            <a:off x="5975219" y="6238174"/>
            <a:ext cx="648230" cy="2708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Time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43051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mtClean="0"/>
              <a:t>Recap - Impact </a:t>
            </a:r>
            <a:r>
              <a:rPr lang="en-US" dirty="0" smtClean="0"/>
              <a:t>on PAPR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A5ED327D-21C3-674C-981C-8A8BC9E6D25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381000" y="1371600"/>
            <a:ext cx="8458200" cy="5029200"/>
          </a:xfrm>
          <a:prstGeom prst="rect">
            <a:avLst/>
          </a:prstGeom>
          <a:noFill/>
          <a:ln/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b="0" kern="0" dirty="0" smtClean="0"/>
              <a:t>We showed that there is an impact on PAPR of EHT-LTF up to 2.5-3dB in most of the scenarios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b="0" kern="0" dirty="0" smtClean="0"/>
              <a:t>This increase can be explained by a superposition of multiple waveforms which increase the probability of higher peaks to be created </a:t>
            </a:r>
            <a:endParaRPr lang="en-US" sz="2000" b="0" kern="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4640" y="3335622"/>
            <a:ext cx="3384376" cy="268417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6599" y="3203116"/>
            <a:ext cx="3453601" cy="2813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3234" y="3225065"/>
            <a:ext cx="3332778" cy="2760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61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 smtClean="0"/>
              <a:t>Recap – Impact of PAPR on Performance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A5ED327D-21C3-674C-981C-8A8BC9E6D25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381000" y="1371600"/>
            <a:ext cx="8458200" cy="5029200"/>
          </a:xfrm>
          <a:prstGeom prst="rect">
            <a:avLst/>
          </a:prstGeom>
          <a:noFill/>
          <a:ln/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lnSpc>
                <a:spcPct val="110000"/>
              </a:lnSpc>
              <a:spcBef>
                <a:spcPts val="400"/>
              </a:spcBef>
              <a:spcAft>
                <a:spcPts val="1800"/>
              </a:spcAft>
            </a:pPr>
            <a:r>
              <a:rPr lang="en-US" sz="2000" b="0" kern="0" dirty="0" smtClean="0"/>
              <a:t>We also showed the impact on data portion PAPR</a:t>
            </a:r>
            <a:br>
              <a:rPr lang="en-US" sz="2000" b="0" kern="0" dirty="0" smtClean="0"/>
            </a:br>
            <a:r>
              <a:rPr lang="en-US" sz="2000" b="0" kern="0" dirty="0" smtClean="0"/>
              <a:t>(less </a:t>
            </a:r>
            <a:r>
              <a:rPr lang="en-US" sz="2000" b="0" kern="0" dirty="0"/>
              <a:t>than 0.5dB) is </a:t>
            </a:r>
            <a:r>
              <a:rPr lang="en-US" sz="2000" b="0" kern="0" dirty="0" smtClean="0"/>
              <a:t> smaller than on EHT-LTF field,</a:t>
            </a:r>
            <a:br>
              <a:rPr lang="en-US" sz="2000" b="0" kern="0" dirty="0" smtClean="0"/>
            </a:br>
            <a:r>
              <a:rPr lang="en-US" sz="2000" b="0" kern="0" dirty="0" smtClean="0"/>
              <a:t>thus back-off may be mandated by EHT-LTF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000" b="0" kern="0" dirty="0" smtClean="0"/>
              <a:t>We further explained that the </a:t>
            </a:r>
            <a:r>
              <a:rPr lang="en-US" sz="2000" b="0" kern="0" dirty="0"/>
              <a:t>higher PAPR </a:t>
            </a:r>
            <a:r>
              <a:rPr lang="en-US" sz="2000" b="0" kern="0" dirty="0" smtClean="0"/>
              <a:t>associated </a:t>
            </a:r>
            <a:br>
              <a:rPr lang="en-US" sz="2000" b="0" kern="0" dirty="0" smtClean="0"/>
            </a:br>
            <a:r>
              <a:rPr lang="en-US" sz="2000" b="0" kern="0" dirty="0" smtClean="0"/>
              <a:t>with </a:t>
            </a:r>
            <a:r>
              <a:rPr lang="en-US" sz="2000" b="0" kern="0" dirty="0"/>
              <a:t>the EHT-LTF sequences of an </a:t>
            </a:r>
            <a:r>
              <a:rPr lang="en-US" sz="2000" b="0" kern="0" dirty="0" smtClean="0"/>
              <a:t>MRU impacts </a:t>
            </a:r>
            <a:br>
              <a:rPr lang="en-US" sz="2000" b="0" kern="0" dirty="0" smtClean="0"/>
            </a:br>
            <a:r>
              <a:rPr lang="en-US" sz="2000" b="0" kern="0" dirty="0" smtClean="0"/>
              <a:t>the </a:t>
            </a:r>
            <a:r>
              <a:rPr lang="en-US" sz="2000" b="0" kern="0" dirty="0"/>
              <a:t>channel estimation and hence </a:t>
            </a:r>
            <a:r>
              <a:rPr lang="en-US" sz="2000" b="0" kern="0" dirty="0" smtClean="0"/>
              <a:t>the </a:t>
            </a:r>
            <a:r>
              <a:rPr lang="en-US" sz="2000" b="0" kern="0" dirty="0"/>
              <a:t>demodulation </a:t>
            </a:r>
            <a:r>
              <a:rPr lang="en-US" sz="2000" b="0" kern="0" dirty="0" smtClean="0"/>
              <a:t/>
            </a:r>
            <a:br>
              <a:rPr lang="en-US" sz="2000" b="0" kern="0" dirty="0" smtClean="0"/>
            </a:br>
            <a:r>
              <a:rPr lang="en-US" sz="2000" b="0" kern="0" dirty="0" smtClean="0"/>
              <a:t>performance</a:t>
            </a:r>
            <a:endParaRPr lang="en-US" sz="2000" b="0" kern="0" dirty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000" b="0" kern="0" dirty="0" smtClean="0"/>
              <a:t>Hence, we showed the </a:t>
            </a:r>
            <a:r>
              <a:rPr lang="en-US" sz="2000" b="0" kern="0" dirty="0"/>
              <a:t>impact of higher MRU </a:t>
            </a:r>
            <a:r>
              <a:rPr lang="en-US" sz="2000" b="0" kern="0" dirty="0" smtClean="0"/>
              <a:t/>
            </a:r>
            <a:br>
              <a:rPr lang="en-US" sz="2000" b="0" kern="0" dirty="0" smtClean="0"/>
            </a:br>
            <a:r>
              <a:rPr lang="en-US" sz="2000" b="0" kern="0" dirty="0" smtClean="0"/>
              <a:t>EHT-LTF PAPR </a:t>
            </a:r>
            <a:r>
              <a:rPr lang="en-US" sz="2000" b="0" kern="0" dirty="0"/>
              <a:t>on the PER by simulating the </a:t>
            </a:r>
            <a:r>
              <a:rPr lang="en-US" sz="2000" b="0" kern="0" dirty="0" smtClean="0"/>
              <a:t/>
            </a:r>
            <a:br>
              <a:rPr lang="en-US" sz="2000" b="0" kern="0" dirty="0" smtClean="0"/>
            </a:br>
            <a:r>
              <a:rPr lang="en-US" sz="2000" b="0" kern="0" dirty="0" smtClean="0"/>
              <a:t>same </a:t>
            </a:r>
            <a:r>
              <a:rPr lang="en-US" sz="2000" b="0" kern="0" dirty="0"/>
              <a:t>scenarios </a:t>
            </a:r>
            <a:r>
              <a:rPr lang="en-US" sz="2000" b="0" kern="0" dirty="0" smtClean="0"/>
              <a:t>with </a:t>
            </a:r>
            <a:r>
              <a:rPr lang="en-US" sz="2000" b="0" kern="0" dirty="0"/>
              <a:t>random sequences with </a:t>
            </a:r>
            <a:r>
              <a:rPr lang="en-US" sz="2000" b="0" kern="0" dirty="0" smtClean="0"/>
              <a:t/>
            </a:r>
            <a:br>
              <a:rPr lang="en-US" sz="2000" b="0" kern="0" dirty="0" smtClean="0"/>
            </a:br>
            <a:r>
              <a:rPr lang="en-US" sz="2000" b="0" kern="0" dirty="0" smtClean="0"/>
              <a:t>different </a:t>
            </a:r>
            <a:r>
              <a:rPr lang="en-US" sz="2000" b="0" kern="0" dirty="0"/>
              <a:t>PAPR based </a:t>
            </a:r>
            <a:r>
              <a:rPr lang="en-US" sz="2000" b="0" kern="0" dirty="0" smtClean="0"/>
              <a:t>on </a:t>
            </a:r>
            <a:r>
              <a:rPr lang="en-US" sz="2000" b="0" kern="0" dirty="0"/>
              <a:t>RAPP model of </a:t>
            </a:r>
            <a:r>
              <a:rPr lang="en-US" sz="2000" b="0" kern="0" dirty="0" smtClean="0"/>
              <a:t>PA </a:t>
            </a:r>
            <a:br>
              <a:rPr lang="en-US" sz="2000" b="0" kern="0" dirty="0" smtClean="0"/>
            </a:br>
            <a:r>
              <a:rPr lang="en-US" sz="2000" b="0" kern="0" dirty="0" smtClean="0"/>
              <a:t>nonlinearity  </a:t>
            </a:r>
            <a:endParaRPr lang="en-US" sz="2000" b="0" kern="0" dirty="0"/>
          </a:p>
          <a:p>
            <a:pPr>
              <a:lnSpc>
                <a:spcPct val="110000"/>
              </a:lnSpc>
              <a:spcBef>
                <a:spcPts val="400"/>
              </a:spcBef>
              <a:spcAft>
                <a:spcPts val="1800"/>
              </a:spcAft>
            </a:pPr>
            <a:endParaRPr lang="en-US" sz="2000" b="0" kern="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733800"/>
            <a:ext cx="3124200" cy="26027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777" y="1262318"/>
            <a:ext cx="3009623" cy="2513995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 bwMode="auto">
          <a:xfrm>
            <a:off x="6919084" y="2070511"/>
            <a:ext cx="4572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7504176" y="2286000"/>
            <a:ext cx="152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H="1">
            <a:off x="7770499" y="2286000"/>
            <a:ext cx="152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6885432" y="1793512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~2dB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93634" y="2030277"/>
            <a:ext cx="6399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~0.3dB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4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mtClean="0"/>
              <a:t>Recap – Solutions Survey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48040" y="6475413"/>
            <a:ext cx="1595885" cy="184666"/>
          </a:xfrm>
        </p:spPr>
        <p:txBody>
          <a:bodyPr/>
          <a:lstStyle/>
          <a:p>
            <a:r>
              <a:rPr lang="en-US" altLang="zh-CN" dirty="0"/>
              <a:t>Genadiy Tsodik (Huawei)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A5ED327D-21C3-674C-981C-8A8BC9E6D25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381000" y="1371600"/>
            <a:ext cx="8610600" cy="5029200"/>
          </a:xfrm>
          <a:prstGeom prst="rect">
            <a:avLst/>
          </a:prstGeom>
          <a:noFill/>
          <a:ln/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0" kern="0" dirty="0" smtClean="0"/>
              <a:t>We examined several solution for PAPR reduction, including new EHT-LTF sequence design, extension of 11ax phase rotation and the proposed new method of linear phase with phase offset</a:t>
            </a:r>
            <a:endParaRPr lang="en-US" sz="2000" b="0" kern="0" dirty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0" kern="0" dirty="0" smtClean="0"/>
              <a:t>The results revealed that new sequences (designed per MRU) and the proposed method of linear phase with phase offset may minimize PAPR for most of the examined scenarios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594" y="3364025"/>
            <a:ext cx="4400608" cy="3299753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861624"/>
              </p:ext>
            </p:extLst>
          </p:nvPr>
        </p:nvGraphicFramePr>
        <p:xfrm>
          <a:off x="5057202" y="4069840"/>
          <a:ext cx="3759202" cy="1333500"/>
        </p:xfrm>
        <a:graphic>
          <a:graphicData uri="http://schemas.openxmlformats.org/drawingml/2006/table">
            <a:tbl>
              <a:tblPr/>
              <a:tblGrid>
                <a:gridCol w="13228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0908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0908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0908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0908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242+484 Comb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2/2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3/1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Single RU484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MRU PAPR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Sequence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Constant Phase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Linear Phase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Linear Phase + Offset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524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mtClean="0"/>
              <a:t>Recap – Summary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48040" y="6475413"/>
            <a:ext cx="1595885" cy="184666"/>
          </a:xfrm>
        </p:spPr>
        <p:txBody>
          <a:bodyPr/>
          <a:lstStyle/>
          <a:p>
            <a:r>
              <a:rPr lang="en-US" altLang="zh-CN" dirty="0"/>
              <a:t>Genadiy Tsodik (Huawei)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A5ED327D-21C3-674C-981C-8A8BC9E6D25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381000" y="1371600"/>
            <a:ext cx="8458200" cy="5029200"/>
          </a:xfrm>
          <a:prstGeom prst="rect">
            <a:avLst/>
          </a:prstGeom>
          <a:noFill/>
          <a:ln/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0" kern="0" dirty="0" smtClean="0"/>
              <a:t>Finally we summarized the reviewed solutions and compared them in terms of PAPR reduction and also design and implementation aspects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0" kern="0" dirty="0" smtClean="0"/>
              <a:t>The main conclusion was that finding a single/unified solution that can minimize all the combinations is not practical, whereas the proposed method of linear phase with phase offset may resolve the trade-off between</a:t>
            </a:r>
            <a:r>
              <a:rPr lang="he-IL" sz="2000" b="0" kern="0" dirty="0" smtClean="0"/>
              <a:t> </a:t>
            </a:r>
            <a:r>
              <a:rPr lang="en-US" sz="2000" b="0" kern="0" dirty="0" smtClean="0"/>
              <a:t>design complexity and PAPR minimization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3883888"/>
              </p:ext>
            </p:extLst>
          </p:nvPr>
        </p:nvGraphicFramePr>
        <p:xfrm>
          <a:off x="1524000" y="3886200"/>
          <a:ext cx="6375400" cy="2137263"/>
        </p:xfrm>
        <a:graphic>
          <a:graphicData uri="http://schemas.openxmlformats.org/drawingml/2006/table">
            <a:tbl>
              <a:tblPr/>
              <a:tblGrid>
                <a:gridCol w="126717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7545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6689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774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8845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754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Solution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PAPR Reduction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Design/Spec Complexity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Implementation Complexity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Backward Compatibility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32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Sequnce Design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 - A lot of sequences to define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 - large memory required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54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Reuse 11ax Phase Rotation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Very low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Full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54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Constant Phase Rotation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Medium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Full (by setting phase to zero)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54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Linear Phase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Medium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Meidum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Full (by setting phase to zero)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54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Linear Phase with Phase Offset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Medium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Full (by setting phase to zero)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311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mtClean="0"/>
              <a:t>Extension for Phase </a:t>
            </a:r>
            <a:r>
              <a:rPr lang="en-US" dirty="0" smtClean="0"/>
              <a:t>Continuity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48040" y="6475413"/>
            <a:ext cx="1595885" cy="184666"/>
          </a:xfrm>
        </p:spPr>
        <p:txBody>
          <a:bodyPr/>
          <a:lstStyle/>
          <a:p>
            <a:r>
              <a:rPr lang="en-US" altLang="zh-CN" dirty="0"/>
              <a:t>Genadiy Tsodik (Huawei)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A5ED327D-21C3-674C-981C-8A8BC9E6D25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381000" y="1371600"/>
            <a:ext cx="8458200" cy="5029200"/>
          </a:xfrm>
          <a:prstGeom prst="rect">
            <a:avLst/>
          </a:prstGeom>
          <a:noFill/>
          <a:ln/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endParaRPr lang="en-US" sz="2000" b="0" kern="0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33400" y="1524000"/>
            <a:ext cx="8458200" cy="5029200"/>
          </a:xfrm>
          <a:prstGeom prst="rect">
            <a:avLst/>
          </a:prstGeom>
          <a:noFill/>
          <a:ln/>
        </p:spPr>
        <p:txBody>
          <a:bodyPr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0" kern="0" dirty="0" smtClean="0"/>
              <a:t>As raised during the presentation of [3], we would like to ensure phase continuity over the allocated tones in relevant MRU combinations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0" kern="0" dirty="0" smtClean="0"/>
              <a:t>Thus we rechecked the case of 52+26 MRU where the two aggregated RUs are contiguous in frequency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0" kern="0" dirty="0" smtClean="0"/>
              <a:t>We added a restriction on Linear Phase to be </a:t>
            </a:r>
            <a:br>
              <a:rPr lang="en-US" sz="2000" b="0" kern="0" dirty="0" smtClean="0"/>
            </a:br>
            <a:r>
              <a:rPr lang="en-US" sz="2000" b="0" kern="0" dirty="0" smtClean="0"/>
              <a:t>continuous on the edges of the two RUs (we </a:t>
            </a:r>
            <a:br>
              <a:rPr lang="en-US" sz="2000" b="0" kern="0" dirty="0" smtClean="0"/>
            </a:br>
            <a:r>
              <a:rPr lang="en-US" sz="2000" b="0" kern="0" dirty="0" smtClean="0"/>
              <a:t>actually restricted our solution to </a:t>
            </a:r>
            <a:r>
              <a:rPr lang="en-US" sz="2000" kern="0" dirty="0" smtClean="0"/>
              <a:t>zero phase </a:t>
            </a:r>
            <a:r>
              <a:rPr lang="en-US" sz="2000" b="0" kern="0" dirty="0" smtClean="0"/>
              <a:t/>
            </a:r>
            <a:br>
              <a:rPr lang="en-US" sz="2000" b="0" kern="0" dirty="0" smtClean="0"/>
            </a:br>
            <a:r>
              <a:rPr lang="en-US" sz="2000" b="0" kern="0" dirty="0" smtClean="0"/>
              <a:t>at the intersection) 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0" kern="0" dirty="0" smtClean="0"/>
              <a:t>We can see in the figure on the right that in all </a:t>
            </a:r>
            <a:br>
              <a:rPr lang="en-US" sz="2000" b="0" kern="0" dirty="0" smtClean="0"/>
            </a:br>
            <a:r>
              <a:rPr lang="en-US" sz="2000" b="0" kern="0" dirty="0" smtClean="0"/>
              <a:t>the simulated MRU combinations the gap </a:t>
            </a:r>
            <a:br>
              <a:rPr lang="en-US" sz="2000" b="0" kern="0" dirty="0" smtClean="0"/>
            </a:br>
            <a:r>
              <a:rPr lang="en-US" sz="2000" b="0" kern="0" dirty="0" smtClean="0"/>
              <a:t>between general linear phase and linear phase</a:t>
            </a:r>
            <a:br>
              <a:rPr lang="en-US" sz="2000" b="0" kern="0" dirty="0" smtClean="0"/>
            </a:br>
            <a:r>
              <a:rPr lang="en-US" sz="2000" b="0" kern="0" dirty="0" smtClean="0"/>
              <a:t>with phase continuity restriction is negligible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b="0" kern="0" dirty="0" smtClean="0"/>
              <a:t>  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b="0" kern="0" dirty="0"/>
              <a:t> </a:t>
            </a:r>
            <a:endParaRPr lang="en-US" sz="2000" b="0" kern="0" dirty="0" smtClean="0"/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1031848" y="6302155"/>
            <a:ext cx="42672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1901969" y="5955163"/>
            <a:ext cx="728639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26RU</a:t>
            </a:r>
            <a:endParaRPr lang="en-US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632048" y="5950943"/>
            <a:ext cx="1290828" cy="338554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52RU</a:t>
            </a:r>
            <a:endParaRPr lang="en-US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708565" y="6022275"/>
            <a:ext cx="8354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1900529" y="5561013"/>
            <a:ext cx="730079" cy="31965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2630608" y="5749917"/>
            <a:ext cx="1324547" cy="13865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2228504" y="5486400"/>
            <a:ext cx="9861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Linear Phase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6994" y="2573499"/>
            <a:ext cx="4017752" cy="3313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67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 smtClean="0"/>
              <a:t>Extension of the Topic to More Scenarios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A5ED327D-21C3-674C-981C-8A8BC9E6D25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381000" y="1371600"/>
            <a:ext cx="8458200" cy="5029200"/>
          </a:xfrm>
          <a:prstGeom prst="rect">
            <a:avLst/>
          </a:prstGeom>
          <a:noFill/>
          <a:ln/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0" kern="0" dirty="0" smtClean="0"/>
              <a:t>During the discussions of [3], it was mentioned that the high PAPR issue is not unique for MRU scenarios but can be relevant for additional scenarios supported in 11be (e.g. preamble puncturing)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0" kern="0" dirty="0" smtClean="0"/>
              <a:t>As this is indeed true, we extend the relevant scenarios for high EHT-LTF PAPR to include the following: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kern="0" dirty="0" smtClean="0"/>
              <a:t>Punctured non-OFDMA transmission (in both DL &amp; UL)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b="0" kern="0" dirty="0" smtClean="0"/>
              <a:t>Multi-RU OFDMA transmission in the UL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kern="0" dirty="0" smtClean="0"/>
              <a:t>Punctured NDP transmission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0" kern="0" dirty="0" smtClean="0"/>
              <a:t>The main metrics for PAPR minimization in a specific scenario is the difference between PAPR on data portion and PAPR on EHT-LTF, and PER degradation </a:t>
            </a:r>
          </a:p>
        </p:txBody>
      </p:sp>
    </p:spTree>
    <p:extLst>
      <p:ext uri="{BB962C8B-B14F-4D97-AF65-F5344CB8AC3E}">
        <p14:creationId xmlns:p14="http://schemas.microsoft.com/office/powerpoint/2010/main" val="219685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802-11-Submission.pot</Template>
  <TotalTime>150479</TotalTime>
  <Words>1323</Words>
  <Application>Microsoft Office PowerPoint</Application>
  <PresentationFormat>On-screen Show (4:3)</PresentationFormat>
  <Paragraphs>205</Paragraphs>
  <Slides>15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ＭＳ Ｐゴシック</vt:lpstr>
      <vt:lpstr>Calibri</vt:lpstr>
      <vt:lpstr>Times New Roman</vt:lpstr>
      <vt:lpstr>802-11-Submission</vt:lpstr>
      <vt:lpstr>Document</vt:lpstr>
      <vt:lpstr>Further Thoughts on EHT-LTF PAPR in 802.11be</vt:lpstr>
      <vt:lpstr>Introduction</vt:lpstr>
      <vt:lpstr>Recap – Main Issues</vt:lpstr>
      <vt:lpstr>Recap - Impact on PAPR</vt:lpstr>
      <vt:lpstr>Recap – Impact of PAPR on Performance</vt:lpstr>
      <vt:lpstr>Recap – Solutions Survey</vt:lpstr>
      <vt:lpstr>Recap – Summary</vt:lpstr>
      <vt:lpstr>Extension for Phase Continuity</vt:lpstr>
      <vt:lpstr>Extension of the Topic to More Scenarios</vt:lpstr>
      <vt:lpstr>Detailed Analysis</vt:lpstr>
      <vt:lpstr>General Solution for PAPR Issue</vt:lpstr>
      <vt:lpstr>Conclusion</vt:lpstr>
      <vt:lpstr>References</vt:lpstr>
      <vt:lpstr>SP1</vt:lpstr>
      <vt:lpstr>SP2</vt:lpstr>
    </vt:vector>
  </TitlesOfParts>
  <Company>Huawei Technologies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Duplex in EHT</dc:title>
  <dc:creator>Yan Xin</dc:creator>
  <cp:lastModifiedBy>Genadiy Tsodik (TRC)</cp:lastModifiedBy>
  <cp:revision>623</cp:revision>
  <cp:lastPrinted>1998-02-10T13:28:06Z</cp:lastPrinted>
  <dcterms:created xsi:type="dcterms:W3CDTF">2013-11-12T18:41:50Z</dcterms:created>
  <dcterms:modified xsi:type="dcterms:W3CDTF">2020-05-11T11:36:15Z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(1)O48q+nWDiKNAVXoAwq58w6onvO4eaK+wzpVW8jJCkaAk5P9kKngByeTmJxmoV2pCi42L9Tdp_x000d_
SdaonAmUIS8vKo/eqcHwCuE1YjVPXt4H6YHsSuVJYzAQCkNZjIaFaF2CAfHMCVDwVEjuHrGa_x000d_
v9XKxleKuDbPp4L/H3+OgJ2liFm+Un0d5QoNNoAKdv3/4Lf3KJItI74i5cTCkBD8XLCg4g==</vt:lpwstr>
  </property>
  <property fmtid="{D5CDD505-2E9C-101B-9397-08002B2CF9AE}" pid="3" name="_2015_ms_pID_725343">
    <vt:lpwstr>(3)Ko2CHEJaElBo3crf/d2Q24WNwO9VR+d5G4N++3UoJrPmstybWg78okfl1z5tMzphOS3S0c4Z
5gzHE8DuHSf7E8zoB+3lUtePS9L9JzQjA6YEN1tK23+A0Udz1uS5NdenOwDFVvtfGJzUiAhk
/cp47f8pHBv2xcj00oJ6EBnuT+x+0/9hvOZOEUKz2DgInnYvUJfzsg7DZade1T2XDpCs9/cB
+7CBjGirtBy+nBL1Cs</vt:lpwstr>
  </property>
  <property fmtid="{D5CDD505-2E9C-101B-9397-08002B2CF9AE}" pid="4" name="_2015_ms_pID_7253431">
    <vt:lpwstr>9liCNcOndr7FAnXSxMqI/hfuH7BLiIygKSzZH7vQK+BfV+yPhuG46h
8FPLZhydNX4QeDnWm7N48SPDLY5jp64fXuLnv/ttS9Odbo4esJZpW9j67th+t45VRAo+4S8p
vTHQhD54g5yhuntsWsXOlUFAH0NcMTgYKdqgBYUb6f9VfH6PHT/Y59BBNI15NQmbSTKfuD71
GTdf5mxw4zLfxr9OIGXg0xbRcXcem1MgiUEA</vt:lpwstr>
  </property>
  <property fmtid="{D5CDD505-2E9C-101B-9397-08002B2CF9AE}" pid="5" name="_2015_ms_pID_7253432">
    <vt:lpwstr>dOVZ4gW90YT3gECGLFExFQg=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1558450757</vt:lpwstr>
  </property>
</Properties>
</file>