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handoutMasterIdLst>
    <p:handoutMasterId r:id="rId27"/>
  </p:handoutMasterIdLst>
  <p:sldIdLst>
    <p:sldId id="269" r:id="rId2"/>
    <p:sldId id="284" r:id="rId3"/>
    <p:sldId id="297" r:id="rId4"/>
    <p:sldId id="313" r:id="rId5"/>
    <p:sldId id="307" r:id="rId6"/>
    <p:sldId id="315" r:id="rId7"/>
    <p:sldId id="314" r:id="rId8"/>
    <p:sldId id="326" r:id="rId9"/>
    <p:sldId id="317" r:id="rId10"/>
    <p:sldId id="316" r:id="rId11"/>
    <p:sldId id="276" r:id="rId12"/>
    <p:sldId id="311" r:id="rId13"/>
    <p:sldId id="306" r:id="rId14"/>
    <p:sldId id="327" r:id="rId15"/>
    <p:sldId id="291" r:id="rId16"/>
    <p:sldId id="292" r:id="rId17"/>
    <p:sldId id="320" r:id="rId18"/>
    <p:sldId id="318" r:id="rId19"/>
    <p:sldId id="321" r:id="rId20"/>
    <p:sldId id="325" r:id="rId21"/>
    <p:sldId id="324" r:id="rId22"/>
    <p:sldId id="323" r:id="rId23"/>
    <p:sldId id="312" r:id="rId24"/>
    <p:sldId id="270"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95040" autoAdjust="0"/>
  </p:normalViewPr>
  <p:slideViewPr>
    <p:cSldViewPr>
      <p:cViewPr varScale="1">
        <p:scale>
          <a:sx n="122" d="100"/>
          <a:sy n="122" d="100"/>
        </p:scale>
        <p:origin x="1632"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11</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669959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15447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390393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509558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8403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5632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28294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2381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629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8</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00315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10</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1520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dirty="0" smtClean="0"/>
              <a:t>IEEE 802.11-20/0609r1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dirty="0" smtClean="0">
                <a:solidFill>
                  <a:schemeClr val="tx1"/>
                </a:solidFill>
                <a:latin typeface="Times New Roman" charset="0"/>
                <a:ea typeface="+mn-ea"/>
                <a:cs typeface="+mn-cs"/>
              </a:rPr>
              <a:t>Apr</a:t>
            </a:r>
            <a:r>
              <a:rPr lang="en-US" sz="1800" b="1" dirty="0" smtClean="0"/>
              <a:t> 2020</a:t>
            </a:r>
            <a:endParaRPr lang="en-US" sz="1800" b="1" dirty="0"/>
          </a:p>
        </p:txBody>
      </p:sp>
      <p:sp>
        <p:nvSpPr>
          <p:cNvPr id="12" name="Rectangle 7"/>
          <p:cNvSpPr>
            <a:spLocks noChangeArrowheads="1"/>
          </p:cNvSpPr>
          <p:nvPr userDrawn="1"/>
        </p:nvSpPr>
        <p:spPr bwMode="auto">
          <a:xfrm>
            <a:off x="5867401" y="6536002"/>
            <a:ext cx="26670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0/11-20-0578-00-00be-on-ru-allocation-singling-in-eht-sig.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20/11-20-0400-00-00be-multi-ru-combination-and-signaling-for-ofdma-transmission.pptx" TargetMode="External"/><Relationship Id="rId5" Type="http://schemas.openxmlformats.org/officeDocument/2006/relationships/hyperlink" Target="https://mentor.ieee.org/802.11/dcn/20/11-20-0403-00-00be-signaling-of-multiple-ru-aggregation-in-ofdma.pptx" TargetMode="External"/><Relationship Id="rId4" Type="http://schemas.openxmlformats.org/officeDocument/2006/relationships/hyperlink" Target="https://mentor.ieee.org/802.11/dcn/20/11-20-0373-01-00be-ru-allocation-subfield-design-for-multi-ru-support.ppt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0/11-20-0373-01-00be-ru-allocation-subfield-design-for-multi-ru-support.pptx" TargetMode="External"/><Relationship Id="rId7" Type="http://schemas.openxmlformats.org/officeDocument/2006/relationships/hyperlink" Target="https://mentor.ieee.org/802.11/dcn/20/11-20-0715-00-00be-overhead-comparisons-of-eht-sig.pptx" TargetMode="External"/><Relationship Id="rId2" Type="http://schemas.openxmlformats.org/officeDocument/2006/relationships/hyperlink" Target="https://mentor.ieee.org/802.11/dcn/20/11-20-0578-00-00be-on-ru-allocation-singling-in-eht-sig.pptx" TargetMode="External"/><Relationship Id="rId1" Type="http://schemas.openxmlformats.org/officeDocument/2006/relationships/slideLayout" Target="../slideLayouts/slideLayout6.xml"/><Relationship Id="rId6" Type="http://schemas.openxmlformats.org/officeDocument/2006/relationships/hyperlink" Target="https://mentor.ieee.org/802.11/dcn/15/11-15-1335-02-00ax-he-sig-b-contents.pptx" TargetMode="External"/><Relationship Id="rId5" Type="http://schemas.openxmlformats.org/officeDocument/2006/relationships/hyperlink" Target="https://mentor.ieee.org/802.11/dcn/20/11-20-0400-00-00be-multi-ru-combination-and-signaling-for-ofdma-transmission.pptx" TargetMode="External"/><Relationship Id="rId4" Type="http://schemas.openxmlformats.org/officeDocument/2006/relationships/hyperlink" Target="https://mentor.ieee.org/802.11/dcn/20/11-20-0403-00-00be-signaling-of-multiple-ru-aggregation-in-ofdma.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package" Target="../embeddings/Microsoft_Visio___1.vsdx"/><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14299" y="741952"/>
            <a:ext cx="8763000" cy="828816"/>
          </a:xfrm>
          <a:noFill/>
          <a:ln/>
        </p:spPr>
        <p:txBody>
          <a:bodyPr/>
          <a:lstStyle/>
          <a:p>
            <a:pPr eaLnBrk="1" hangingPunct="1">
              <a:lnSpc>
                <a:spcPct val="120000"/>
              </a:lnSpc>
            </a:pPr>
            <a:r>
              <a:rPr lang="en-US" altLang="zh-CN" dirty="0"/>
              <a:t>Further discussion on </a:t>
            </a:r>
            <a:r>
              <a:rPr lang="en-US" altLang="zh-CN" dirty="0" smtClean="0"/>
              <a:t/>
            </a:r>
            <a:br>
              <a:rPr lang="en-US" altLang="zh-CN" dirty="0" smtClean="0"/>
            </a:br>
            <a:r>
              <a:rPr lang="en-US" altLang="zh-CN" dirty="0" smtClean="0"/>
              <a:t>RU </a:t>
            </a:r>
            <a:r>
              <a:rPr lang="en-US" altLang="zh-CN" dirty="0"/>
              <a:t>allocation subfield in EHT-SIG</a:t>
            </a:r>
            <a:endParaRPr lang="en-US" dirty="0">
              <a:solidFill>
                <a:schemeClr val="tx1"/>
              </a:solidFill>
            </a:endParaRPr>
          </a:p>
        </p:txBody>
      </p:sp>
      <p:sp>
        <p:nvSpPr>
          <p:cNvPr id="30726" name="Rectangle 6"/>
          <p:cNvSpPr>
            <a:spLocks noGrp="1" noChangeArrowheads="1"/>
          </p:cNvSpPr>
          <p:nvPr>
            <p:ph type="body" idx="1"/>
          </p:nvPr>
        </p:nvSpPr>
        <p:spPr>
          <a:xfrm>
            <a:off x="609599" y="1814084"/>
            <a:ext cx="7772400" cy="381000"/>
          </a:xfrm>
          <a:noFill/>
          <a:ln/>
        </p:spPr>
        <p:txBody>
          <a:bodyPr/>
          <a:lstStyle/>
          <a:p>
            <a:pPr algn="ctr">
              <a:buFontTx/>
              <a:buNone/>
            </a:pPr>
            <a:r>
              <a:rPr lang="en-US" sz="2000" dirty="0"/>
              <a:t>Date:</a:t>
            </a:r>
            <a:r>
              <a:rPr lang="en-US" sz="2000" b="0" dirty="0" smtClean="0"/>
              <a:t> 2020-04-16</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500937511"/>
              </p:ext>
            </p:extLst>
          </p:nvPr>
        </p:nvGraphicFramePr>
        <p:xfrm>
          <a:off x="933450" y="2743200"/>
          <a:ext cx="7353300" cy="2256888"/>
        </p:xfrm>
        <a:graphic>
          <a:graphicData uri="http://schemas.openxmlformats.org/drawingml/2006/table">
            <a:tbl>
              <a:tblPr firstRow="1" bandRow="1">
                <a:tableStyleId>{5940675A-B579-460E-94D1-54222C63F5DA}</a:tableStyleId>
              </a:tblPr>
              <a:tblGrid>
                <a:gridCol w="1626211"/>
                <a:gridCol w="1315109"/>
                <a:gridCol w="1470660"/>
                <a:gridCol w="890881"/>
                <a:gridCol w="2050439"/>
              </a:tblGrid>
              <a:tr h="345896">
                <a:tc>
                  <a:txBody>
                    <a:bodyPr/>
                    <a:lstStyle/>
                    <a:p>
                      <a:pPr algn="ctr"/>
                      <a:r>
                        <a:rPr lang="en-US" altLang="zh-CN" sz="1400" b="1" kern="1200" dirty="0" smtClean="0">
                          <a:solidFill>
                            <a:schemeClr val="tx1"/>
                          </a:solidFill>
                          <a:effectLst/>
                          <a:latin typeface="+mn-lt"/>
                          <a:ea typeface="+mn-ea"/>
                          <a:cs typeface="+mn-cs"/>
                        </a:rPr>
                        <a:t>Name</a:t>
                      </a:r>
                      <a:endParaRPr lang="zh-CN" altLang="en-US" sz="1400" b="1" dirty="0"/>
                    </a:p>
                  </a:txBody>
                  <a:tcPr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nchor="ctr"/>
                </a:tc>
              </a:tr>
              <a:tr h="345896">
                <a:tc>
                  <a:txBody>
                    <a:bodyPr/>
                    <a:lstStyle/>
                    <a:p>
                      <a:pPr algn="ctr"/>
                      <a:r>
                        <a:rPr lang="en-US" altLang="zh-CN" sz="1400" dirty="0" smtClean="0"/>
                        <a:t>Ross Jian Yu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smtClean="0"/>
                        <a:t>ross.yujian@huawei.com</a:t>
                      </a:r>
                      <a:endParaRPr lang="zh-CN" altLang="en-US" sz="1400" dirty="0"/>
                    </a:p>
                  </a:txBody>
                  <a:tcPr anchor="ctr"/>
                </a:tc>
              </a:tr>
              <a:tr h="345896">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Ming </a:t>
                      </a:r>
                      <a:r>
                        <a:rPr lang="en-US" altLang="zh-CN" sz="1400" kern="1200" dirty="0" err="1" smtClean="0">
                          <a:solidFill>
                            <a:schemeClr val="tx1"/>
                          </a:solidFill>
                          <a:latin typeface="+mn-lt"/>
                          <a:ea typeface="+mn-ea"/>
                          <a:cs typeface="+mn-cs"/>
                        </a:rPr>
                        <a:t>Gan</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Oded Redlich</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Shimi Shilo</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Genadiy Tsodik</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5" name="Shape 94"/>
          <p:cNvSpPr txBox="1">
            <a:spLocks noGrp="1"/>
          </p:cNvSpPr>
          <p:nvPr>
            <p:ph idx="1"/>
          </p:nvPr>
        </p:nvSpPr>
        <p:spPr>
          <a:xfrm>
            <a:off x="838200" y="1371600"/>
            <a:ext cx="7543800" cy="48005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MRUs, the number of entries needed for MRU are shown as follows if assuming the exact MRU combinations can be indicated through a single RU allocation subfield:</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algn="just">
              <a:lnSpc>
                <a:spcPct val="120000"/>
              </a:lnSpc>
              <a:spcBef>
                <a:spcPts val="0"/>
              </a:spcBef>
              <a:buSzPct val="100000"/>
            </a:pPr>
            <a:r>
              <a:rPr lang="en-US" altLang="zh-CN" sz="1800" dirty="0" smtClean="0">
                <a:ea typeface="Times New Roman"/>
                <a:cs typeface="Times New Roman"/>
                <a:sym typeface="Times New Roman"/>
              </a:rPr>
              <a:t>MU-MIMO support can be more useful for large MRU compared with small MRU. It is preferred to support MU-MIMO for large MRU. Whilst the overhead is pretty big, which would lead to a larger table.</a:t>
            </a:r>
            <a:endParaRPr lang="en-US" altLang="zh-CN" sz="1600" dirty="0">
              <a:ea typeface="Times New Roman"/>
              <a:cs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large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3949158264"/>
              </p:ext>
            </p:extLst>
          </p:nvPr>
        </p:nvGraphicFramePr>
        <p:xfrm>
          <a:off x="1522413" y="2590800"/>
          <a:ext cx="6705600" cy="22555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p>
                    <a:p>
                      <a:r>
                        <a:rPr lang="en-US" altLang="zh-CN" sz="1400" dirty="0" smtClean="0">
                          <a:solidFill>
                            <a:sysClr val="windowText" lastClr="000000"/>
                          </a:solidFill>
                        </a:rPr>
                        <a:t>(OFDMA case)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9 entries (</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MU-MIMO with</a:t>
                      </a:r>
                      <a:r>
                        <a:rPr lang="en-US" altLang="zh-CN" sz="1400" baseline="0" dirty="0" smtClean="0">
                          <a:solidFill>
                            <a:sysClr val="windowText" lastClr="000000"/>
                          </a:solidFill>
                        </a:rPr>
                        <a:t> 17 entries </a:t>
                      </a:r>
                      <a:r>
                        <a:rPr lang="en-US" altLang="zh-CN" sz="1400" dirty="0" smtClean="0">
                          <a:solidFill>
                            <a:sysClr val="windowText" lastClr="000000"/>
                          </a:solidFill>
                        </a:rPr>
                        <a:t>(</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242+484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484+996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3*996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204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02920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11</a:t>
            </a:fld>
            <a:endParaRPr lang="en-US"/>
          </a:p>
        </p:txBody>
      </p:sp>
      <p:sp>
        <p:nvSpPr>
          <p:cNvPr id="4" name="矩形 3"/>
          <p:cNvSpPr/>
          <p:nvPr/>
        </p:nvSpPr>
        <p:spPr>
          <a:xfrm>
            <a:off x="723900" y="1447800"/>
            <a:ext cx="7772400" cy="4081117"/>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108 or 204 entries are consumed by large RU combinations shown in the previous slide assuming one RU allocation subfield itself is enough for the exact location of MRU.</a:t>
            </a:r>
          </a:p>
          <a:p>
            <a:pPr marL="342900" indent="-342900" algn="just">
              <a:lnSpc>
                <a:spcPct val="120000"/>
              </a:lnSpc>
              <a:spcBef>
                <a:spcPts val="0"/>
              </a:spcBef>
              <a:buSzPct val="100000"/>
              <a:buChar char="•"/>
            </a:pPr>
            <a:r>
              <a:rPr lang="en-US" altLang="zh-CN" sz="1800" b="1" u="sng" dirty="0" smtClean="0">
                <a:solidFill>
                  <a:schemeClr val="dk1"/>
                </a:solidFill>
                <a:latin typeface="+mn-lt"/>
                <a:ea typeface="Times New Roman"/>
                <a:cs typeface="Times New Roman"/>
              </a:rPr>
              <a:t>An alternative way </a:t>
            </a:r>
            <a:r>
              <a:rPr lang="en-US" altLang="zh-CN" sz="1800" b="1" dirty="0" smtClean="0">
                <a:solidFill>
                  <a:schemeClr val="dk1"/>
                </a:solidFill>
                <a:latin typeface="+mn-lt"/>
                <a:ea typeface="Times New Roman"/>
                <a:cs typeface="Times New Roman"/>
              </a:rPr>
              <a:t>for large MRU indication was introduced in 400r0, which needs only 9 or 17 entries, only 1/12 overhead of the above cases.</a:t>
            </a: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1300599623"/>
              </p:ext>
            </p:extLst>
          </p:nvPr>
        </p:nvGraphicFramePr>
        <p:xfrm>
          <a:off x="1145868" y="4947534"/>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116093109"/>
              </p:ext>
            </p:extLst>
          </p:nvPr>
        </p:nvGraphicFramePr>
        <p:xfrm>
          <a:off x="1145868" y="3467286"/>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457200" y="5934347"/>
            <a:ext cx="2362200" cy="461665"/>
          </a:xfrm>
          <a:prstGeom prst="rect">
            <a:avLst/>
          </a:prstGeom>
          <a:noFill/>
        </p:spPr>
        <p:txBody>
          <a:bodyPr wrap="square" rtlCol="0">
            <a:spAutoFit/>
          </a:bodyPr>
          <a:lstStyle/>
          <a:p>
            <a:r>
              <a:rPr lang="en-US" altLang="zh-CN" dirty="0" smtClean="0"/>
              <a:t>9 new entries for single RU 2*996</a:t>
            </a:r>
          </a:p>
          <a:p>
            <a:r>
              <a:rPr lang="en-US" altLang="zh-CN" dirty="0" smtClean="0"/>
              <a:t>9 new entries for MRU</a:t>
            </a:r>
            <a:endParaRPr lang="zh-CN" altLang="en-US" dirty="0"/>
          </a:p>
        </p:txBody>
      </p:sp>
    </p:spTree>
    <p:extLst>
      <p:ext uri="{BB962C8B-B14F-4D97-AF65-F5344CB8AC3E}">
        <p14:creationId xmlns:p14="http://schemas.microsoft.com/office/powerpoint/2010/main" val="2502280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12</a:t>
            </a:fld>
            <a:endParaRPr lang="en-US"/>
          </a:p>
        </p:txBody>
      </p:sp>
      <p:sp>
        <p:nvSpPr>
          <p:cNvPr id="4" name="矩形 3"/>
          <p:cNvSpPr/>
          <p:nvPr/>
        </p:nvSpPr>
        <p:spPr>
          <a:xfrm>
            <a:off x="723900" y="1447800"/>
            <a:ext cx="7772400" cy="2431435"/>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RU allocation subfields fall within any MRU combinations in an OFDMA transmission shall be set to one of the 9 values.</a:t>
            </a:r>
          </a:p>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Rx knows the location and size of the MRU by counting all the RU allocation subfields with the 9 values.</a:t>
            </a:r>
          </a:p>
          <a:p>
            <a:pPr marL="258763" indent="-354013" algn="just">
              <a:lnSpc>
                <a:spcPct val="120000"/>
              </a:lnSpc>
              <a:spcBef>
                <a:spcPct val="20000"/>
              </a:spcBef>
              <a:buSzPct val="100000"/>
              <a:buFontTx/>
              <a:buChar char="–"/>
            </a:pPr>
            <a:endParaRPr lang="en-US" altLang="zh-CN" sz="1600" dirty="0">
              <a:latin typeface="+mn-lt"/>
              <a:ea typeface="Times New Roman"/>
              <a:cs typeface="Times New Roman"/>
              <a:sym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4277390392"/>
              </p:ext>
            </p:extLst>
          </p:nvPr>
        </p:nvGraphicFramePr>
        <p:xfrm>
          <a:off x="1145868" y="4680648"/>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2314336968"/>
              </p:ext>
            </p:extLst>
          </p:nvPr>
        </p:nvGraphicFramePr>
        <p:xfrm>
          <a:off x="1145868" y="3200400"/>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1134982" y="5867400"/>
            <a:ext cx="3962400" cy="276999"/>
          </a:xfrm>
          <a:prstGeom prst="rect">
            <a:avLst/>
          </a:prstGeom>
          <a:noFill/>
        </p:spPr>
        <p:txBody>
          <a:bodyPr wrap="square" rtlCol="0">
            <a:spAutoFit/>
          </a:bodyPr>
          <a:lstStyle/>
          <a:p>
            <a:r>
              <a:rPr lang="en-US" altLang="zh-CN" dirty="0" smtClean="0"/>
              <a:t>11 reserved entries left: 118-119, 120-127, 255</a:t>
            </a:r>
            <a:endParaRPr lang="zh-CN" altLang="en-US" dirty="0"/>
          </a:p>
        </p:txBody>
      </p:sp>
    </p:spTree>
    <p:extLst>
      <p:ext uri="{BB962C8B-B14F-4D97-AF65-F5344CB8AC3E}">
        <p14:creationId xmlns:p14="http://schemas.microsoft.com/office/powerpoint/2010/main" val="3450985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06887" y="6527393"/>
            <a:ext cx="530225" cy="182562"/>
          </a:xfrm>
        </p:spPr>
        <p:txBody>
          <a:bodyPr/>
          <a:lstStyle/>
          <a:p>
            <a:r>
              <a:rPr lang="en-US" dirty="0"/>
              <a:t>Slide </a:t>
            </a:r>
            <a:fld id="{EC42CFA8-65D8-C540-B090-A854712382F8}" type="slidenum">
              <a:rPr lang="en-US"/>
              <a:pPr/>
              <a:t>13</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Some Examples</a:t>
            </a:r>
            <a:endParaRPr lang="en-US" sz="2400" dirty="0">
              <a:solidFill>
                <a:schemeClr val="tx1"/>
              </a:solidFill>
            </a:endParaRPr>
          </a:p>
        </p:txBody>
      </p:sp>
      <p:pic>
        <p:nvPicPr>
          <p:cNvPr id="13" name="图片 12"/>
          <p:cNvPicPr>
            <a:picLocks noChangeAspect="1"/>
          </p:cNvPicPr>
          <p:nvPr/>
        </p:nvPicPr>
        <p:blipFill>
          <a:blip r:embed="rId3"/>
          <a:stretch>
            <a:fillRect/>
          </a:stretch>
        </p:blipFill>
        <p:spPr>
          <a:xfrm>
            <a:off x="3200400" y="2955723"/>
            <a:ext cx="4260110" cy="461655"/>
          </a:xfrm>
          <a:prstGeom prst="rect">
            <a:avLst/>
          </a:prstGeom>
        </p:spPr>
      </p:pic>
      <p:graphicFrame>
        <p:nvGraphicFramePr>
          <p:cNvPr id="14" name="表格 13"/>
          <p:cNvGraphicFramePr>
            <a:graphicFrameLocks noGrp="1"/>
          </p:cNvGraphicFramePr>
          <p:nvPr>
            <p:extLst>
              <p:ext uri="{D42A27DB-BD31-4B8C-83A1-F6EECF244321}">
                <p14:modId xmlns:p14="http://schemas.microsoft.com/office/powerpoint/2010/main" val="368138223"/>
              </p:ext>
            </p:extLst>
          </p:nvPr>
        </p:nvGraphicFramePr>
        <p:xfrm>
          <a:off x="2362200" y="3543341"/>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a:t>
                      </a:r>
                      <a:r>
                        <a:rPr lang="en-US" sz="1050" i="0" u="none" kern="1200" dirty="0" smtClean="0">
                          <a:effectLst/>
                          <a:cs typeface="Times New Roman"/>
                        </a:rPr>
                        <a:t>1</a:t>
                      </a:r>
                      <a:r>
                        <a:rPr lang="en-US" sz="1050" kern="100" dirty="0" smtClean="0">
                          <a:effectLst/>
                        </a:rPr>
                        <a:t>)</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sp>
        <p:nvSpPr>
          <p:cNvPr id="15" name="矩形 14"/>
          <p:cNvSpPr/>
          <p:nvPr/>
        </p:nvSpPr>
        <p:spPr>
          <a:xfrm>
            <a:off x="228600" y="1111166"/>
            <a:ext cx="8251262" cy="1840504"/>
          </a:xfrm>
          <a:prstGeom prst="rect">
            <a:avLst/>
          </a:prstGeom>
        </p:spPr>
        <p:txBody>
          <a:bodyPr wrap="square">
            <a:spAutoFit/>
          </a:bodyPr>
          <a:lstStyle/>
          <a:p>
            <a:pPr marL="715963" lvl="1" indent="-354013">
              <a:buSzPct val="100000"/>
              <a:buFont typeface="Arial" panose="020B0604020202020204" pitchFamily="34" charset="0"/>
              <a:buChar char="•"/>
            </a:pPr>
            <a:r>
              <a:rPr lang="en-US" altLang="zh-CN" sz="1600" b="1" dirty="0" smtClean="0">
                <a:ea typeface="Times New Roman"/>
                <a:cs typeface="Times New Roman"/>
              </a:rPr>
              <a:t>N(</a:t>
            </a:r>
            <a:r>
              <a:rPr lang="en-US" altLang="zh-CN" sz="1600" b="1" i="1" dirty="0" smtClean="0">
                <a:ea typeface="Times New Roman"/>
                <a:cs typeface="Times New Roman"/>
              </a:rPr>
              <a:t>x</a:t>
            </a:r>
            <a:r>
              <a:rPr lang="en-US" altLang="zh-CN" sz="1600" b="1" dirty="0" smtClean="0">
                <a:ea typeface="Times New Roman"/>
                <a:cs typeface="Times New Roman"/>
              </a:rPr>
              <a:t>) to indicate the newly added entries with </a:t>
            </a:r>
            <a:r>
              <a:rPr lang="en-US" altLang="zh-CN" sz="1600" b="1" i="1" dirty="0" smtClean="0">
                <a:ea typeface="Times New Roman"/>
                <a:cs typeface="Times New Roman"/>
              </a:rPr>
              <a:t>x</a:t>
            </a:r>
            <a:r>
              <a:rPr lang="en-US" altLang="zh-CN" sz="1600" b="1" dirty="0" smtClean="0">
                <a:ea typeface="Times New Roman"/>
                <a:cs typeface="Times New Roman"/>
              </a:rPr>
              <a:t> user fields. Different colors mean different combinations for large RU. </a:t>
            </a:r>
          </a:p>
          <a:p>
            <a:pPr marL="715963" lvl="1" indent="-354013">
              <a:buSzPct val="100000"/>
              <a:buFont typeface="Arial" panose="020B0604020202020204" pitchFamily="34" charset="0"/>
              <a:buChar char="•"/>
            </a:pPr>
            <a:r>
              <a:rPr lang="en-US" altLang="zh-CN" sz="1600" b="1" dirty="0" smtClean="0">
                <a:ea typeface="Times New Roman"/>
                <a:cs typeface="Times New Roman"/>
              </a:rPr>
              <a:t>After Reading all the RU allocation subfields of the same color, the STA knows the RUs of the same color are assigned</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484+996 has to be within one 160Mhz boundary</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242+484 has to be within one 80MHz boundary</a:t>
            </a:r>
            <a:endParaRPr lang="zh-CN" altLang="en-US" sz="1400" dirty="0">
              <a:latin typeface="+mn-lt"/>
              <a:ea typeface="ＭＳ Ｐゴシック" charset="-128"/>
            </a:endParaRPr>
          </a:p>
          <a:p>
            <a:pPr marL="1173163" lvl="2" indent="-354013">
              <a:buSzPct val="100000"/>
              <a:buFont typeface="Arial" panose="020B0604020202020204" pitchFamily="34" charset="0"/>
              <a:buChar char="•"/>
            </a:pPr>
            <a:endParaRPr lang="en-US" altLang="zh-CN" sz="1600" dirty="0">
              <a:ea typeface="Times New Roman"/>
              <a:cs typeface="Times New Roman"/>
            </a:endParaRPr>
          </a:p>
        </p:txBody>
      </p:sp>
      <p:sp>
        <p:nvSpPr>
          <p:cNvPr id="3" name="矩形 2"/>
          <p:cNvSpPr/>
          <p:nvPr/>
        </p:nvSpPr>
        <p:spPr>
          <a:xfrm>
            <a:off x="707580" y="3373599"/>
            <a:ext cx="1654620" cy="738664"/>
          </a:xfrm>
          <a:prstGeom prst="rect">
            <a:avLst/>
          </a:prstGeom>
        </p:spPr>
        <p:txBody>
          <a:bodyPr wrap="none">
            <a:spAutoFit/>
          </a:bodyPr>
          <a:lstStyle/>
          <a:p>
            <a:r>
              <a:rPr lang="en-US" altLang="zh-CN" sz="1400" b="1" dirty="0" smtClean="0"/>
              <a:t>Example A</a:t>
            </a:r>
          </a:p>
          <a:p>
            <a:r>
              <a:rPr lang="en-US" altLang="zh-CN" sz="1400" b="1" dirty="0" smtClean="0"/>
              <a:t>Enhanced RU </a:t>
            </a:r>
          </a:p>
          <a:p>
            <a:r>
              <a:rPr lang="en-US" altLang="zh-CN" sz="1400" b="1" dirty="0" smtClean="0"/>
              <a:t>allocation subfields</a:t>
            </a:r>
            <a:endParaRPr lang="zh-CN" altLang="en-US" sz="1400" b="1" dirty="0"/>
          </a:p>
        </p:txBody>
      </p:sp>
      <p:sp>
        <p:nvSpPr>
          <p:cNvPr id="16" name="矩形 15"/>
          <p:cNvSpPr/>
          <p:nvPr/>
        </p:nvSpPr>
        <p:spPr>
          <a:xfrm>
            <a:off x="707580" y="5388192"/>
            <a:ext cx="1027845" cy="307777"/>
          </a:xfrm>
          <a:prstGeom prst="rect">
            <a:avLst/>
          </a:prstGeom>
        </p:spPr>
        <p:txBody>
          <a:bodyPr wrap="none">
            <a:spAutoFit/>
          </a:bodyPr>
          <a:lstStyle/>
          <a:p>
            <a:r>
              <a:rPr lang="en-US" altLang="zh-CN" sz="1400" b="1" dirty="0" smtClean="0"/>
              <a:t>Example B</a:t>
            </a:r>
            <a:endParaRPr lang="zh-CN" altLang="en-US" sz="1400" b="1" dirty="0"/>
          </a:p>
        </p:txBody>
      </p:sp>
      <p:graphicFrame>
        <p:nvGraphicFramePr>
          <p:cNvPr id="18" name="表格 17"/>
          <p:cNvGraphicFramePr>
            <a:graphicFrameLocks noGrp="1"/>
          </p:cNvGraphicFramePr>
          <p:nvPr>
            <p:extLst>
              <p:ext uri="{D42A27DB-BD31-4B8C-83A1-F6EECF244321}">
                <p14:modId xmlns:p14="http://schemas.microsoft.com/office/powerpoint/2010/main" val="3033203430"/>
              </p:ext>
            </p:extLst>
          </p:nvPr>
        </p:nvGraphicFramePr>
        <p:xfrm>
          <a:off x="2362200" y="5615940"/>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pic>
        <p:nvPicPr>
          <p:cNvPr id="4" name="图片 3"/>
          <p:cNvPicPr>
            <a:picLocks noChangeAspect="1"/>
          </p:cNvPicPr>
          <p:nvPr/>
        </p:nvPicPr>
        <p:blipFill>
          <a:blip r:embed="rId4"/>
          <a:stretch>
            <a:fillRect/>
          </a:stretch>
        </p:blipFill>
        <p:spPr>
          <a:xfrm>
            <a:off x="3192023" y="4930992"/>
            <a:ext cx="4268487" cy="436830"/>
          </a:xfrm>
          <a:prstGeom prst="rect">
            <a:avLst/>
          </a:prstGeom>
        </p:spPr>
      </p:pic>
      <p:sp>
        <p:nvSpPr>
          <p:cNvPr id="2" name="文本框 1"/>
          <p:cNvSpPr txBox="1"/>
          <p:nvPr/>
        </p:nvSpPr>
        <p:spPr>
          <a:xfrm>
            <a:off x="3810000" y="2743200"/>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17" name="文本框 16"/>
          <p:cNvSpPr txBox="1"/>
          <p:nvPr/>
        </p:nvSpPr>
        <p:spPr>
          <a:xfrm>
            <a:off x="5936510" y="2743200"/>
            <a:ext cx="1524000" cy="276999"/>
          </a:xfrm>
          <a:prstGeom prst="rect">
            <a:avLst/>
          </a:prstGeom>
          <a:noFill/>
        </p:spPr>
        <p:txBody>
          <a:bodyPr wrap="square" rtlCol="0">
            <a:spAutoFit/>
          </a:bodyPr>
          <a:lstStyle/>
          <a:p>
            <a:r>
              <a:rPr lang="en-US" altLang="zh-CN" dirty="0" smtClean="0"/>
              <a:t>1 user</a:t>
            </a:r>
            <a:endParaRPr lang="zh-CN" altLang="en-US" dirty="0"/>
          </a:p>
        </p:txBody>
      </p:sp>
      <p:sp>
        <p:nvSpPr>
          <p:cNvPr id="20" name="文本框 19"/>
          <p:cNvSpPr txBox="1"/>
          <p:nvPr/>
        </p:nvSpPr>
        <p:spPr>
          <a:xfrm>
            <a:off x="3810000" y="4657855"/>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22" name="文本框 21"/>
          <p:cNvSpPr txBox="1"/>
          <p:nvPr/>
        </p:nvSpPr>
        <p:spPr>
          <a:xfrm>
            <a:off x="5410200" y="4657855"/>
            <a:ext cx="1447800" cy="276999"/>
          </a:xfrm>
          <a:prstGeom prst="rect">
            <a:avLst/>
          </a:prstGeom>
          <a:noFill/>
        </p:spPr>
        <p:txBody>
          <a:bodyPr wrap="square" rtlCol="0">
            <a:spAutoFit/>
          </a:bodyPr>
          <a:lstStyle/>
          <a:p>
            <a:r>
              <a:rPr lang="en-US" altLang="zh-CN" dirty="0" smtClean="0"/>
              <a:t>1 user</a:t>
            </a:r>
            <a:endParaRPr lang="zh-CN" altLang="en-US" dirty="0"/>
          </a:p>
        </p:txBody>
      </p:sp>
      <p:sp>
        <p:nvSpPr>
          <p:cNvPr id="24" name="文本框 23"/>
          <p:cNvSpPr txBox="1"/>
          <p:nvPr/>
        </p:nvSpPr>
        <p:spPr>
          <a:xfrm>
            <a:off x="6765290" y="4657855"/>
            <a:ext cx="1447800" cy="276999"/>
          </a:xfrm>
          <a:prstGeom prst="rect">
            <a:avLst/>
          </a:prstGeom>
          <a:noFill/>
        </p:spPr>
        <p:txBody>
          <a:bodyPr wrap="square" rtlCol="0">
            <a:spAutoFit/>
          </a:bodyPr>
          <a:lstStyle/>
          <a:p>
            <a:r>
              <a:rPr lang="en-US" altLang="zh-CN" dirty="0" smtClean="0"/>
              <a:t>1 user</a:t>
            </a:r>
            <a:endParaRPr lang="zh-CN" altLang="en-US" dirty="0"/>
          </a:p>
        </p:txBody>
      </p:sp>
    </p:spTree>
    <p:extLst>
      <p:ext uri="{BB962C8B-B14F-4D97-AF65-F5344CB8AC3E}">
        <p14:creationId xmlns:p14="http://schemas.microsoft.com/office/powerpoint/2010/main" val="4221552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46575" y="6477000"/>
            <a:ext cx="530225" cy="182562"/>
          </a:xfrm>
        </p:spPr>
        <p:txBody>
          <a:bodyPr/>
          <a:lstStyle/>
          <a:p>
            <a:r>
              <a:rPr lang="en-US" dirty="0"/>
              <a:t>Slide </a:t>
            </a:r>
            <a:fld id="{EC42CFA8-65D8-C540-B090-A854712382F8}" type="slidenum">
              <a:rPr lang="en-US"/>
              <a:pPr/>
              <a:t>14</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Overhead Comparison and Analysis</a:t>
            </a:r>
            <a:endParaRPr lang="en-US" sz="2400" dirty="0">
              <a:solidFill>
                <a:schemeClr val="tx1"/>
              </a:solidFill>
            </a:endParaRPr>
          </a:p>
        </p:txBody>
      </p:sp>
      <p:sp>
        <p:nvSpPr>
          <p:cNvPr id="15" name="矩形 14"/>
          <p:cNvSpPr/>
          <p:nvPr/>
        </p:nvSpPr>
        <p:spPr>
          <a:xfrm>
            <a:off x="228600" y="1295400"/>
            <a:ext cx="8251262" cy="4737707"/>
          </a:xfrm>
          <a:prstGeom prst="rect">
            <a:avLst/>
          </a:prstGeom>
        </p:spPr>
        <p:txBody>
          <a:bodyPr wrap="square">
            <a:spAutoFit/>
          </a:bodyPr>
          <a:lstStyle/>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20-578r0, 20-715r0, 11ax style RU allocation has shown up to 50% efficiency gain regarding the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11be, the data rate can be 46.8 </a:t>
            </a:r>
            <a:r>
              <a:rPr lang="en-US" altLang="zh-CN" sz="1800" b="1" dirty="0" err="1" smtClean="0">
                <a:ea typeface="Times New Roman"/>
                <a:cs typeface="Times New Roman"/>
              </a:rPr>
              <a:t>Gbps</a:t>
            </a:r>
            <a:r>
              <a:rPr lang="en-US" altLang="zh-CN" sz="1800" b="1" dirty="0" smtClean="0">
                <a:ea typeface="Times New Roman"/>
                <a:cs typeface="Times New Roman"/>
              </a:rPr>
              <a:t> per link as shown in 19-754r0. The duration of the data part can be relatively short considering the latency requirement and traffic pattern. </a:t>
            </a:r>
            <a:r>
              <a:rPr lang="en-US" altLang="zh-CN" sz="1800" b="1" dirty="0" err="1" smtClean="0">
                <a:ea typeface="Times New Roman"/>
                <a:cs typeface="Times New Roman"/>
              </a:rPr>
              <a:t>Correspondly</a:t>
            </a:r>
            <a:r>
              <a:rPr lang="en-US" altLang="zh-CN" sz="1800" b="1" dirty="0">
                <a:ea typeface="Times New Roman"/>
                <a:cs typeface="Times New Roman"/>
              </a:rPr>
              <a:t>,</a:t>
            </a:r>
            <a:r>
              <a:rPr lang="en-US" altLang="zh-CN" sz="1800" b="1" dirty="0" smtClean="0">
                <a:ea typeface="Times New Roman"/>
                <a:cs typeface="Times New Roman"/>
              </a:rPr>
              <a:t> it is important to ensure a smaller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20-575r0, it has been shown the overhead for 11ax style RU allocation is larger when number of users in the PPDU is small mainly due to the overhead of the common field. Whilst several members show interests to further reduce the overhead of the common field.</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Regarding implementation complexity of 11ax style RU allocation, since 11ax has already implemented it, it is straightforward for 11be to further implement it.</a:t>
            </a:r>
            <a:endParaRPr lang="en-US" altLang="zh-CN" sz="1800" dirty="0">
              <a:ea typeface="Times New Roman"/>
              <a:cs typeface="Times New Roman"/>
            </a:endParaRPr>
          </a:p>
        </p:txBody>
      </p:sp>
    </p:spTree>
    <p:extLst>
      <p:ext uri="{BB962C8B-B14F-4D97-AF65-F5344CB8AC3E}">
        <p14:creationId xmlns:p14="http://schemas.microsoft.com/office/powerpoint/2010/main" val="2515789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73034" y="1371600"/>
            <a:ext cx="7772400" cy="4724400"/>
          </a:xfrm>
        </p:spPr>
        <p:txBody>
          <a:bodyPr/>
          <a:lstStyle/>
          <a:p>
            <a:r>
              <a:rPr lang="en-US" altLang="zh-CN" dirty="0"/>
              <a:t>Feasibility of an 8-bit table for </a:t>
            </a:r>
            <a:r>
              <a:rPr lang="en-US" altLang="zh-CN" dirty="0" smtClean="0"/>
              <a:t>11be is proved in this proposal.</a:t>
            </a:r>
          </a:p>
          <a:p>
            <a:pPr lvl="1"/>
            <a:r>
              <a:rPr lang="en-US" altLang="zh-CN" dirty="0" smtClean="0"/>
              <a:t>52 reserved entries in 11ax. Among them, 23 are used for small MRU, 9 for 2*996 single RU, 9 for large MRU. 11 reserved entries are for other purposes.</a:t>
            </a:r>
          </a:p>
          <a:p>
            <a:endParaRPr lang="en-US" altLang="zh-CN" dirty="0"/>
          </a:p>
          <a:p>
            <a:r>
              <a:rPr lang="en-US" altLang="zh-CN" dirty="0" smtClean="0"/>
              <a:t>The proposal analyzes the tradeoff between supporting MU-MIMO for different RU sizes. The proposed method enables MU-MIMO for MRU with only 9 few entries.</a:t>
            </a:r>
          </a:p>
          <a:p>
            <a:endParaRPr lang="en-US"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15</a:t>
            </a:fld>
            <a:endParaRPr lang="en-US"/>
          </a:p>
        </p:txBody>
      </p:sp>
      <p:sp>
        <p:nvSpPr>
          <p:cNvPr id="5"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Summary</a:t>
            </a:r>
            <a:endParaRPr lang="en-US" kern="0" dirty="0">
              <a:solidFill>
                <a:schemeClr val="tx1"/>
              </a:solidFill>
            </a:endParaRPr>
          </a:p>
        </p:txBody>
      </p:sp>
    </p:spTree>
    <p:extLst>
      <p:ext uri="{BB962C8B-B14F-4D97-AF65-F5344CB8AC3E}">
        <p14:creationId xmlns:p14="http://schemas.microsoft.com/office/powerpoint/2010/main" val="3435877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752600"/>
            <a:ext cx="7772400" cy="3962400"/>
          </a:xfrm>
        </p:spPr>
        <p:txBody>
          <a:bodyPr/>
          <a:lstStyle/>
          <a:p>
            <a:pPr lvl="0"/>
            <a:r>
              <a:rPr lang="en-US" altLang="zh-CN" dirty="0"/>
              <a:t>Do you agree </a:t>
            </a:r>
            <a:r>
              <a:rPr lang="en-US" altLang="zh-CN" dirty="0" smtClean="0"/>
              <a:t>that </a:t>
            </a:r>
            <a:r>
              <a:rPr lang="en-US" altLang="zh-CN" dirty="0"/>
              <a:t>the RU allocation signaling in EHT-SIG is based on RU allocation signaling as defined in HE-SIGB of 11ax? </a:t>
            </a:r>
          </a:p>
          <a:p>
            <a:pPr marL="457200" lvl="1" indent="0">
              <a:buNone/>
            </a:pPr>
            <a:endParaRPr lang="en-US" altLang="ko-KR" dirty="0"/>
          </a:p>
          <a:p>
            <a:pPr lvl="1"/>
            <a:r>
              <a:rPr lang="en-US" sz="1800" dirty="0" smtClean="0"/>
              <a:t>Yes/No/Abstain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16</a:t>
            </a:fld>
            <a:endParaRPr lang="en-US"/>
          </a:p>
        </p:txBody>
      </p:sp>
      <p:sp>
        <p:nvSpPr>
          <p:cNvPr id="4" name="标题 3"/>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3644077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Do you agree that when MRU exists within a 242-tone RU range, MU-MIMO shall not be supported within the 242-tone RU range?</a:t>
            </a:r>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17</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#2</a:t>
            </a:r>
            <a:endParaRPr lang="zh-CN" altLang="en-US" dirty="0"/>
          </a:p>
        </p:txBody>
      </p:sp>
    </p:spTree>
    <p:extLst>
      <p:ext uri="{BB962C8B-B14F-4D97-AF65-F5344CB8AC3E}">
        <p14:creationId xmlns:p14="http://schemas.microsoft.com/office/powerpoint/2010/main" val="39575095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Do you agree that when no MRU exists within a 242-tone RU range, if there exists one or two 106-tone RU within the 242-tone RU range, up to 8 MU-MIMO users is supported within one 106-tone RU?</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18</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#3</a:t>
            </a:r>
            <a:endParaRPr lang="zh-CN" altLang="en-US" dirty="0"/>
          </a:p>
        </p:txBody>
      </p:sp>
    </p:spTree>
    <p:extLst>
      <p:ext uri="{BB962C8B-B14F-4D97-AF65-F5344CB8AC3E}">
        <p14:creationId xmlns:p14="http://schemas.microsoft.com/office/powerpoint/2010/main" val="15727728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RU484 or RU996, in the RU allocation table, 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19</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#4</a:t>
            </a:r>
            <a:endParaRPr lang="zh-CN" altLang="en-US" dirty="0"/>
          </a:p>
        </p:txBody>
      </p:sp>
    </p:spTree>
    <p:extLst>
      <p:ext uri="{BB962C8B-B14F-4D97-AF65-F5344CB8AC3E}">
        <p14:creationId xmlns:p14="http://schemas.microsoft.com/office/powerpoint/2010/main" val="35688152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685800" y="1600200"/>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Several contributions have talked about MRU indication using RU allocation subfield in EHT-SIG:</a:t>
            </a:r>
          </a:p>
          <a:p>
            <a:pPr lvl="1" algn="just">
              <a:spcBef>
                <a:spcPts val="0"/>
              </a:spcBef>
              <a:buSzPct val="100000"/>
            </a:pPr>
            <a:r>
              <a:rPr lang="en-US" altLang="zh-CN" sz="1600" dirty="0">
                <a:solidFill>
                  <a:schemeClr val="dk1"/>
                </a:solidFill>
                <a:ea typeface="Times New Roman"/>
                <a:cs typeface="Times New Roman"/>
                <a:sym typeface="Times New Roman"/>
                <a:hlinkClick r:id="rId3"/>
              </a:rPr>
              <a:t>https://</a:t>
            </a:r>
            <a:r>
              <a:rPr lang="en-US" altLang="zh-CN" sz="1600" dirty="0" smtClean="0">
                <a:solidFill>
                  <a:schemeClr val="dk1"/>
                </a:solidFill>
                <a:ea typeface="Times New Roman"/>
                <a:cs typeface="Times New Roman"/>
                <a:sym typeface="Times New Roman"/>
                <a:hlinkClick r:id="rId3"/>
              </a:rPr>
              <a:t>mentor.ieee.org/802.11/dcn/20/11-20-0578-00-00be-on-ru-allocation-singling-in-eht-sig.pptx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Jianhan</a:t>
            </a:r>
            <a:r>
              <a:rPr lang="en-US" altLang="zh-CN" sz="1600" dirty="0" smtClean="0">
                <a:solidFill>
                  <a:schemeClr val="dk1"/>
                </a:solidFill>
                <a:ea typeface="Times New Roman"/>
                <a:cs typeface="Times New Roman"/>
                <a:sym typeface="Times New Roman"/>
              </a:rPr>
              <a:t> Liu, </a:t>
            </a:r>
            <a:r>
              <a:rPr lang="en-US" altLang="zh-CN" sz="1600" dirty="0" err="1" smtClean="0">
                <a:solidFill>
                  <a:schemeClr val="dk1"/>
                </a:solidFill>
                <a:ea typeface="Times New Roman"/>
                <a:cs typeface="Times New Roman"/>
                <a:sym typeface="Times New Roman"/>
              </a:rPr>
              <a:t>Mediatek</a:t>
            </a:r>
            <a:r>
              <a:rPr lang="en-US" altLang="zh-CN" sz="1600" dirty="0" smtClean="0">
                <a:solidFill>
                  <a:schemeClr val="dk1"/>
                </a:solidFill>
                <a:ea typeface="Times New Roman"/>
                <a:cs typeface="Times New Roman"/>
                <a:sym typeface="Times New Roman"/>
              </a:rPr>
              <a:t>)</a:t>
            </a:r>
          </a:p>
          <a:p>
            <a:pPr lvl="1" algn="just">
              <a:spcBef>
                <a:spcPts val="0"/>
              </a:spcBef>
              <a:buSzPct val="100000"/>
            </a:pPr>
            <a:r>
              <a:rPr lang="en-US" altLang="zh-CN" sz="1600" dirty="0">
                <a:solidFill>
                  <a:schemeClr val="dk1"/>
                </a:solidFill>
                <a:ea typeface="Times New Roman"/>
                <a:cs typeface="Times New Roman"/>
                <a:sym typeface="Times New Roman"/>
                <a:hlinkClick r:id="rId4"/>
              </a:rPr>
              <a:t>https://</a:t>
            </a:r>
            <a:r>
              <a:rPr lang="en-US" altLang="zh-CN" sz="1600" dirty="0" smtClean="0">
                <a:solidFill>
                  <a:schemeClr val="dk1"/>
                </a:solidFill>
                <a:ea typeface="Times New Roman"/>
                <a:cs typeface="Times New Roman"/>
                <a:sym typeface="Times New Roman"/>
                <a:hlinkClick r:id="rId4"/>
              </a:rPr>
              <a:t>mentor.ieee.org/802.11/dcn/20/11-20-0373-01-00be-ru-allocation-subfield-design-for-multi-ru-support.pptx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Myeongjin</a:t>
            </a:r>
            <a:r>
              <a:rPr lang="en-US" altLang="zh-CN" sz="1600" dirty="0" smtClean="0">
                <a:solidFill>
                  <a:schemeClr val="dk1"/>
                </a:solidFill>
                <a:ea typeface="Times New Roman"/>
                <a:cs typeface="Times New Roman"/>
                <a:sym typeface="Times New Roman"/>
              </a:rPr>
              <a:t> Kim, Samsung)</a:t>
            </a:r>
          </a:p>
          <a:p>
            <a:pPr lvl="1" algn="just">
              <a:spcBef>
                <a:spcPts val="0"/>
              </a:spcBef>
              <a:buSzPct val="100000"/>
            </a:pPr>
            <a:r>
              <a:rPr lang="en-US" altLang="zh-CN" sz="1600" dirty="0">
                <a:solidFill>
                  <a:schemeClr val="dk1"/>
                </a:solidFill>
                <a:ea typeface="Times New Roman"/>
                <a:cs typeface="Times New Roman"/>
                <a:sym typeface="Times New Roman"/>
                <a:hlinkClick r:id="rId5"/>
              </a:rPr>
              <a:t>https://</a:t>
            </a:r>
            <a:r>
              <a:rPr lang="en-US" altLang="zh-CN" sz="1600" dirty="0" smtClean="0">
                <a:solidFill>
                  <a:schemeClr val="dk1"/>
                </a:solidFill>
                <a:ea typeface="Times New Roman"/>
                <a:cs typeface="Times New Roman"/>
                <a:sym typeface="Times New Roman"/>
                <a:hlinkClick r:id="rId5"/>
              </a:rPr>
              <a:t>mentor.ieee.org/802.11/dcn/20/11-20-0403-00-00be-signaling-of-multiple-ru-aggregation-in-ofdma.pptx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Dongguk</a:t>
            </a:r>
            <a:r>
              <a:rPr lang="en-US" altLang="zh-CN" sz="1600" dirty="0" smtClean="0">
                <a:solidFill>
                  <a:schemeClr val="dk1"/>
                </a:solidFill>
                <a:ea typeface="Times New Roman"/>
                <a:cs typeface="Times New Roman"/>
                <a:sym typeface="Times New Roman"/>
              </a:rPr>
              <a:t> Lim, LGE)</a:t>
            </a:r>
          </a:p>
          <a:p>
            <a:pPr lvl="1" algn="just">
              <a:spcBef>
                <a:spcPts val="0"/>
              </a:spcBef>
              <a:buSzPct val="100000"/>
            </a:pPr>
            <a:r>
              <a:rPr lang="en-US" altLang="zh-CN" sz="1600" dirty="0">
                <a:solidFill>
                  <a:schemeClr val="dk1"/>
                </a:solidFill>
                <a:ea typeface="Times New Roman"/>
                <a:cs typeface="Times New Roman"/>
                <a:sym typeface="Times New Roman"/>
                <a:hlinkClick r:id="rId6"/>
              </a:rPr>
              <a:t>https://</a:t>
            </a:r>
            <a:r>
              <a:rPr lang="en-US" altLang="zh-CN" sz="1600" dirty="0" smtClean="0">
                <a:solidFill>
                  <a:schemeClr val="dk1"/>
                </a:solidFill>
                <a:ea typeface="Times New Roman"/>
                <a:cs typeface="Times New Roman"/>
                <a:sym typeface="Times New Roman"/>
                <a:hlinkClick r:id="rId6"/>
              </a:rPr>
              <a:t>mentor.ieee.org/802.11/dcn/20/11-20-0400-00-00be-multi-ru-combination-and-signaling-for-ofdma-transmission.pptx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Mengshi</a:t>
            </a:r>
            <a:r>
              <a:rPr lang="en-US" altLang="zh-CN" sz="1600" dirty="0" smtClean="0">
                <a:solidFill>
                  <a:schemeClr val="dk1"/>
                </a:solidFill>
                <a:ea typeface="Times New Roman"/>
                <a:cs typeface="Times New Roman"/>
                <a:sym typeface="Times New Roman"/>
              </a:rPr>
              <a:t> Hu, Huawei)</a:t>
            </a:r>
            <a:endParaRPr lang="en-US" altLang="zh-CN" sz="1600" dirty="0">
              <a:solidFill>
                <a:schemeClr val="dk1"/>
              </a:solidFill>
              <a:ea typeface="Times New Roman"/>
              <a:cs typeface="Times New Roman"/>
              <a:sym typeface="Times New Roman"/>
            </a:endParaRPr>
          </a:p>
          <a:p>
            <a:pPr lvl="0" algn="just">
              <a:spcBef>
                <a:spcPts val="0"/>
              </a:spcBef>
              <a:buSzPct val="100000"/>
            </a:pPr>
            <a:endParaRPr lang="en-US" altLang="zh-CN" sz="1800" dirty="0" smtClean="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The contributions have merged a solution to use an enhanced table for RU allocation for both single RU and multi-RU.</a:t>
            </a:r>
          </a:p>
          <a:p>
            <a:pPr lvl="0" algn="just">
              <a:spcBef>
                <a:spcPts val="0"/>
              </a:spcBef>
              <a:buSzPct val="100000"/>
            </a:pPr>
            <a:endParaRPr lang="en-US" altLang="zh-CN" sz="1800" dirty="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This contribution further discusses several aspects regarding the detailed signaling, and talks about the pro and con.</a:t>
            </a: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 2*996,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20</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#5</a:t>
            </a:r>
            <a:endParaRPr lang="zh-CN" altLang="en-US" dirty="0"/>
          </a:p>
        </p:txBody>
      </p:sp>
    </p:spTree>
    <p:extLst>
      <p:ext uri="{BB962C8B-B14F-4D97-AF65-F5344CB8AC3E}">
        <p14:creationId xmlns:p14="http://schemas.microsoft.com/office/powerpoint/2010/main" val="3408750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RU242,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21</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#6</a:t>
            </a:r>
            <a:endParaRPr lang="zh-CN" altLang="en-US" dirty="0"/>
          </a:p>
        </p:txBody>
      </p:sp>
    </p:spTree>
    <p:extLst>
      <p:ext uri="{BB962C8B-B14F-4D97-AF65-F5344CB8AC3E}">
        <p14:creationId xmlns:p14="http://schemas.microsoft.com/office/powerpoint/2010/main" val="9216717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large multi-RU, 9 entries will be used to indicate</a:t>
            </a:r>
            <a:r>
              <a:rPr lang="en-US" altLang="zh-CN" dirty="0"/>
              <a:t>: </a:t>
            </a:r>
            <a:r>
              <a:rPr lang="en-US" altLang="zh-CN" dirty="0" smtClean="0"/>
              <a:t>belongs to an MRU, contributes 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22</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#7</a:t>
            </a:r>
            <a:endParaRPr lang="zh-CN" altLang="en-US" dirty="0"/>
          </a:p>
        </p:txBody>
      </p:sp>
    </p:spTree>
    <p:extLst>
      <p:ext uri="{BB962C8B-B14F-4D97-AF65-F5344CB8AC3E}">
        <p14:creationId xmlns:p14="http://schemas.microsoft.com/office/powerpoint/2010/main" val="1024871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600200"/>
            <a:ext cx="7924800" cy="4114800"/>
          </a:xfrm>
        </p:spPr>
        <p:txBody>
          <a:bodyPr/>
          <a:lstStyle/>
          <a:p>
            <a:r>
              <a:rPr lang="en-US" dirty="0" smtClean="0"/>
              <a:t>Do you agree that one RU allocation subfield is </a:t>
            </a:r>
            <a:r>
              <a:rPr lang="en-US" u="sng" dirty="0" smtClean="0"/>
              <a:t>8 bit </a:t>
            </a:r>
            <a:r>
              <a:rPr lang="en-US" dirty="0" smtClean="0"/>
              <a:t>in the common field of an EHT-SIG for single RU and multi-RU indication in a DL OFDMA transmission?</a:t>
            </a:r>
          </a:p>
          <a:p>
            <a:pPr lvl="1"/>
            <a:r>
              <a:rPr lang="en-US" sz="1800" dirty="0" smtClean="0"/>
              <a:t>Yes/No/Abstain</a:t>
            </a:r>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23</a:t>
            </a:fld>
            <a:endParaRPr lang="en-US"/>
          </a:p>
        </p:txBody>
      </p:sp>
      <p:sp>
        <p:nvSpPr>
          <p:cNvPr id="4" name="标题 3"/>
          <p:cNvSpPr>
            <a:spLocks noGrp="1"/>
          </p:cNvSpPr>
          <p:nvPr>
            <p:ph type="title"/>
          </p:nvPr>
        </p:nvSpPr>
        <p:spPr/>
        <p:txBody>
          <a:bodyPr/>
          <a:lstStyle/>
          <a:p>
            <a:r>
              <a:rPr lang="en-US" dirty="0" smtClean="0"/>
              <a:t>Straw Poll #8</a:t>
            </a:r>
            <a:endParaRPr lang="en-US" dirty="0"/>
          </a:p>
        </p:txBody>
      </p:sp>
    </p:spTree>
    <p:extLst>
      <p:ext uri="{BB962C8B-B14F-4D97-AF65-F5344CB8AC3E}">
        <p14:creationId xmlns:p14="http://schemas.microsoft.com/office/powerpoint/2010/main" val="10029393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r>
              <a:rPr lang="en-US" smtClean="0"/>
              <a:t>Slide </a:t>
            </a:r>
            <a:fld id="{A5ED327D-21C3-674C-981C-8A8BC9E6D25C}" type="slidenum">
              <a:rPr lang="en-US" smtClean="0"/>
              <a:pPr/>
              <a:t>24</a:t>
            </a:fld>
            <a:endParaRPr lang="en-US"/>
          </a:p>
        </p:txBody>
      </p:sp>
      <p:sp>
        <p:nvSpPr>
          <p:cNvPr id="6" name="Rectangle 3"/>
          <p:cNvSpPr txBox="1">
            <a:spLocks noChangeArrowheads="1"/>
          </p:cNvSpPr>
          <p:nvPr/>
        </p:nvSpPr>
        <p:spPr>
          <a:xfrm>
            <a:off x="1031631" y="1600200"/>
            <a:ext cx="7543800" cy="4646613"/>
          </a:xfrm>
          <a:prstGeom prst="rect">
            <a:avLst/>
          </a:prstGeom>
          <a:noFill/>
          <a:ln/>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a:lstStyle>
          <a:p>
            <a:pPr algn="just">
              <a:spcBef>
                <a:spcPts val="0"/>
              </a:spcBef>
              <a:buSzPct val="100000"/>
            </a:pPr>
            <a:r>
              <a:rPr lang="en-US" altLang="zh-CN" sz="2000" b="0" dirty="0">
                <a:solidFill>
                  <a:schemeClr val="dk1"/>
                </a:solidFill>
                <a:ea typeface="Times New Roman"/>
                <a:cs typeface="Times New Roman"/>
                <a:sym typeface="Times New Roman"/>
                <a:hlinkClick r:id="rId2"/>
              </a:rPr>
              <a:t>https://mentor.ieee.org/802.11/dcn/20/11-20-0578-00-00be-on-ru-allocation-singling-in-eht-sig.pptx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Jianhan</a:t>
            </a:r>
            <a:r>
              <a:rPr lang="en-US" altLang="zh-CN" sz="2000" b="0" dirty="0">
                <a:solidFill>
                  <a:schemeClr val="dk1"/>
                </a:solidFill>
                <a:ea typeface="Times New Roman"/>
                <a:cs typeface="Times New Roman"/>
                <a:sym typeface="Times New Roman"/>
              </a:rPr>
              <a:t> Liu, </a:t>
            </a:r>
            <a:r>
              <a:rPr lang="en-US" altLang="zh-CN" sz="2000" b="0" dirty="0" err="1">
                <a:solidFill>
                  <a:schemeClr val="dk1"/>
                </a:solidFill>
                <a:ea typeface="Times New Roman"/>
                <a:cs typeface="Times New Roman"/>
                <a:sym typeface="Times New Roman"/>
              </a:rPr>
              <a:t>Mediatek</a:t>
            </a:r>
            <a:r>
              <a:rPr lang="en-US" altLang="zh-CN" sz="2000" b="0" dirty="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3"/>
              </a:rPr>
              <a:t>https://mentor.ieee.org/802.11/dcn/20/11-20-0373-01-00be-ru-allocation-subfield-design-for-multi-ru-support.pptx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Myeongjin</a:t>
            </a:r>
            <a:r>
              <a:rPr lang="en-US" altLang="zh-CN" sz="2000" b="0" dirty="0">
                <a:solidFill>
                  <a:schemeClr val="dk1"/>
                </a:solidFill>
                <a:ea typeface="Times New Roman"/>
                <a:cs typeface="Times New Roman"/>
                <a:sym typeface="Times New Roman"/>
              </a:rPr>
              <a:t> Kim, Samsung)</a:t>
            </a:r>
          </a:p>
          <a:p>
            <a:pPr algn="just">
              <a:spcBef>
                <a:spcPts val="0"/>
              </a:spcBef>
              <a:buSzPct val="100000"/>
            </a:pPr>
            <a:r>
              <a:rPr lang="en-US" altLang="zh-CN" sz="2000" b="0" dirty="0">
                <a:solidFill>
                  <a:schemeClr val="dk1"/>
                </a:solidFill>
                <a:ea typeface="Times New Roman"/>
                <a:cs typeface="Times New Roman"/>
                <a:sym typeface="Times New Roman"/>
                <a:hlinkClick r:id="rId4"/>
              </a:rPr>
              <a:t>https://mentor.ieee.org/802.11/dcn/20/11-20-0403-00-00be-signaling-of-multiple-ru-aggregation-in-ofdma.pptx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Dongguk</a:t>
            </a:r>
            <a:r>
              <a:rPr lang="en-US" altLang="zh-CN" sz="2000" b="0" dirty="0">
                <a:solidFill>
                  <a:schemeClr val="dk1"/>
                </a:solidFill>
                <a:ea typeface="Times New Roman"/>
                <a:cs typeface="Times New Roman"/>
                <a:sym typeface="Times New Roman"/>
              </a:rPr>
              <a:t> Lim, LGE)</a:t>
            </a:r>
          </a:p>
          <a:p>
            <a:pPr algn="just">
              <a:spcBef>
                <a:spcPts val="0"/>
              </a:spcBef>
              <a:buSzPct val="100000"/>
            </a:pPr>
            <a:r>
              <a:rPr lang="en-US" altLang="zh-CN" sz="2000" b="0" dirty="0">
                <a:solidFill>
                  <a:schemeClr val="dk1"/>
                </a:solidFill>
                <a:ea typeface="Times New Roman"/>
                <a:cs typeface="Times New Roman"/>
                <a:sym typeface="Times New Roman"/>
                <a:hlinkClick r:id="rId5"/>
              </a:rPr>
              <a:t>https://mentor.ieee.org/802.11/dcn/20/11-20-0400-00-00be-multi-ru-combination-and-signaling-for-ofdma-transmission.pptx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Mengshi</a:t>
            </a:r>
            <a:r>
              <a:rPr lang="en-US" altLang="zh-CN" sz="2000" b="0" dirty="0">
                <a:solidFill>
                  <a:schemeClr val="dk1"/>
                </a:solidFill>
                <a:ea typeface="Times New Roman"/>
                <a:cs typeface="Times New Roman"/>
                <a:sym typeface="Times New Roman"/>
              </a:rPr>
              <a:t> Hu, Huawei</a:t>
            </a:r>
            <a:r>
              <a:rPr lang="en-US" altLang="zh-CN" sz="2000" b="0" dirty="0" smtClean="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6"/>
              </a:rPr>
              <a:t>https://</a:t>
            </a:r>
            <a:r>
              <a:rPr lang="en-US" altLang="zh-CN" sz="2000" b="0" dirty="0" smtClean="0">
                <a:solidFill>
                  <a:schemeClr val="dk1"/>
                </a:solidFill>
                <a:ea typeface="Times New Roman"/>
                <a:cs typeface="Times New Roman"/>
                <a:sym typeface="Times New Roman"/>
                <a:hlinkClick r:id="rId6"/>
              </a:rPr>
              <a:t>mentor.ieee.org/802.11/dcn/15/11-15-1335-02-00ax-he-sig-b-contents.pptx</a:t>
            </a:r>
            <a:r>
              <a:rPr lang="en-US" altLang="zh-CN" sz="2000" b="0" dirty="0" smtClean="0">
                <a:solidFill>
                  <a:schemeClr val="dk1"/>
                </a:solidFill>
                <a:ea typeface="Times New Roman"/>
                <a:cs typeface="Times New Roman"/>
                <a:sym typeface="Times New Roman"/>
              </a:rPr>
              <a:t> (Le Liu, Huawei)</a:t>
            </a:r>
          </a:p>
          <a:p>
            <a:pPr algn="just">
              <a:spcBef>
                <a:spcPts val="0"/>
              </a:spcBef>
              <a:buSzPct val="100000"/>
            </a:pPr>
            <a:r>
              <a:rPr lang="en-US" altLang="zh-CN" sz="2000" b="0" dirty="0">
                <a:solidFill>
                  <a:schemeClr val="dk1"/>
                </a:solidFill>
                <a:ea typeface="Times New Roman"/>
                <a:cs typeface="Times New Roman"/>
                <a:sym typeface="Times New Roman"/>
                <a:hlinkClick r:id="rId7"/>
              </a:rPr>
              <a:t>https://</a:t>
            </a:r>
            <a:r>
              <a:rPr lang="en-US" altLang="zh-CN" sz="2000" b="0" dirty="0" smtClean="0">
                <a:solidFill>
                  <a:schemeClr val="dk1"/>
                </a:solidFill>
                <a:ea typeface="Times New Roman"/>
                <a:cs typeface="Times New Roman"/>
                <a:sym typeface="Times New Roman"/>
                <a:hlinkClick r:id="rId7"/>
              </a:rPr>
              <a:t>mentor.ieee.org/802.11/dcn/20/11-20-0715-00-00be-overhead-comparisons-of-eht-sig.pptx</a:t>
            </a:r>
            <a:r>
              <a:rPr lang="en-US" altLang="zh-CN" sz="2000" b="0" dirty="0" smtClean="0">
                <a:solidFill>
                  <a:schemeClr val="dk1"/>
                </a:solidFill>
                <a:ea typeface="Times New Roman"/>
                <a:cs typeface="Times New Roman"/>
                <a:sym typeface="Times New Roman"/>
              </a:rPr>
              <a:t> (</a:t>
            </a:r>
            <a:r>
              <a:rPr lang="en-US" altLang="zh-CN" sz="2000" b="0" dirty="0" err="1" smtClean="0">
                <a:solidFill>
                  <a:schemeClr val="dk1"/>
                </a:solidFill>
                <a:ea typeface="Times New Roman"/>
                <a:cs typeface="Times New Roman"/>
                <a:sym typeface="Times New Roman"/>
              </a:rPr>
              <a:t>Myeongjin</a:t>
            </a:r>
            <a:r>
              <a:rPr lang="en-US" altLang="zh-CN" sz="2000" b="0" dirty="0" smtClean="0">
                <a:solidFill>
                  <a:schemeClr val="dk1"/>
                </a:solidFill>
                <a:ea typeface="Times New Roman"/>
                <a:cs typeface="Times New Roman"/>
                <a:sym typeface="Times New Roman"/>
              </a:rPr>
              <a:t> Kim, Samsung)</a:t>
            </a:r>
          </a:p>
          <a:p>
            <a:pPr algn="just">
              <a:spcBef>
                <a:spcPts val="0"/>
              </a:spcBef>
              <a:buSzPct val="100000"/>
            </a:pPr>
            <a:endParaRPr lang="en-US" altLang="zh-CN" sz="2000" b="0" dirty="0">
              <a:solidFill>
                <a:schemeClr val="dk1"/>
              </a:solidFill>
              <a:ea typeface="Times New Roman"/>
              <a:cs typeface="Times New Roman"/>
              <a:sym typeface="Times New Roman"/>
            </a:endParaRPr>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838200" y="1291816"/>
            <a:ext cx="7543800" cy="4439194"/>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 RU allocation subfield in 11ax spec is an 8-bit look-up table. Whilst it can also be </a:t>
            </a:r>
            <a:r>
              <a:rPr lang="en-US" altLang="zh-CN" sz="1800" dirty="0">
                <a:ea typeface="Times New Roman"/>
                <a:cs typeface="Times New Roman"/>
                <a:sym typeface="Times New Roman"/>
              </a:rPr>
              <a:t>indicated through Hierarchical Indication RU allocation </a:t>
            </a:r>
            <a:r>
              <a:rPr lang="en-US" altLang="zh-CN" sz="1800" dirty="0" smtClean="0">
                <a:ea typeface="Times New Roman"/>
                <a:cs typeface="Times New Roman"/>
                <a:sym typeface="Times New Roman"/>
              </a:rPr>
              <a:t>signaling without referring to a 8-bit look-up table (15-1335r2)</a:t>
            </a:r>
            <a:endParaRPr lang="en-US" altLang="zh-CN" sz="1400" dirty="0" smtClean="0">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Recap of 11ax RU allocation subfield</a:t>
            </a:r>
            <a:endParaRPr lang="en-US" dirty="0">
              <a:solidFill>
                <a:schemeClr val="tx1"/>
              </a:solidFill>
            </a:endParaRPr>
          </a:p>
        </p:txBody>
      </p:sp>
      <p:pic>
        <p:nvPicPr>
          <p:cNvPr id="2" name="图片 1"/>
          <p:cNvPicPr>
            <a:picLocks noChangeAspect="1"/>
          </p:cNvPicPr>
          <p:nvPr/>
        </p:nvPicPr>
        <p:blipFill>
          <a:blip r:embed="rId3"/>
          <a:stretch>
            <a:fillRect/>
          </a:stretch>
        </p:blipFill>
        <p:spPr>
          <a:xfrm>
            <a:off x="1484313" y="2209800"/>
            <a:ext cx="6781800" cy="4098742"/>
          </a:xfrm>
          <a:prstGeom prst="rect">
            <a:avLst/>
          </a:prstGeom>
        </p:spPr>
      </p:pic>
      <p:sp>
        <p:nvSpPr>
          <p:cNvPr id="3" name="文本框 2"/>
          <p:cNvSpPr txBox="1"/>
          <p:nvPr/>
        </p:nvSpPr>
        <p:spPr>
          <a:xfrm>
            <a:off x="6553200" y="6031543"/>
            <a:ext cx="1981200" cy="276999"/>
          </a:xfrm>
          <a:prstGeom prst="rect">
            <a:avLst/>
          </a:prstGeom>
          <a:noFill/>
        </p:spPr>
        <p:txBody>
          <a:bodyPr wrap="square" rtlCol="0">
            <a:spAutoFit/>
          </a:bodyPr>
          <a:lstStyle/>
          <a:p>
            <a:r>
              <a:rPr lang="en-US" altLang="zh-CN" dirty="0" smtClean="0"/>
              <a:t>52 reserved entries so far</a:t>
            </a:r>
            <a:endParaRPr lang="zh-CN" altLang="en-US" dirty="0"/>
          </a:p>
        </p:txBody>
      </p:sp>
    </p:spTree>
    <p:extLst>
      <p:ext uri="{BB962C8B-B14F-4D97-AF65-F5344CB8AC3E}">
        <p14:creationId xmlns:p14="http://schemas.microsoft.com/office/powerpoint/2010/main" val="575046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838200" y="1447800"/>
            <a:ext cx="7543800" cy="22860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There was concern about an even bigger RU allocation table for 11be. This proposal wants to discuss the feasibility of an 8-bit table also for 11be.</a:t>
            </a:r>
          </a:p>
          <a:p>
            <a:pPr lvl="0" algn="just">
              <a:spcBef>
                <a:spcPts val="0"/>
              </a:spcBef>
              <a:buSzPct val="100000"/>
            </a:pPr>
            <a:endParaRPr lang="en-US" altLang="zh-CN" sz="1800" dirty="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Several aspects are considered:</a:t>
            </a:r>
          </a:p>
          <a:p>
            <a:pPr lvl="1" algn="just">
              <a:spcBef>
                <a:spcPts val="0"/>
              </a:spcBef>
              <a:buSzPct val="100000"/>
            </a:pPr>
            <a:r>
              <a:rPr lang="en-US" altLang="zh-CN" sz="1600" dirty="0" smtClean="0">
                <a:ea typeface="Times New Roman"/>
                <a:cs typeface="Times New Roman"/>
              </a:rPr>
              <a:t>MU-MIMO support for small and big single RU/MRU respectively</a:t>
            </a:r>
          </a:p>
          <a:p>
            <a:pPr lvl="1" algn="just">
              <a:spcBef>
                <a:spcPts val="0"/>
              </a:spcBef>
              <a:buSzPct val="100000"/>
            </a:pPr>
            <a:r>
              <a:rPr lang="en-US" altLang="zh-CN" sz="1600" dirty="0" smtClean="0">
                <a:ea typeface="Times New Roman"/>
                <a:cs typeface="Times New Roman"/>
              </a:rPr>
              <a:t>Number of entries needed if MU-MIMO is supported for MRU</a:t>
            </a:r>
          </a:p>
          <a:p>
            <a:pPr lvl="1" algn="just">
              <a:spcBef>
                <a:spcPts val="0"/>
              </a:spcBef>
              <a:buSzPct val="100000"/>
            </a:pPr>
            <a:r>
              <a:rPr lang="en-US" altLang="zh-CN" sz="1600" dirty="0" smtClean="0">
                <a:ea typeface="Times New Roman"/>
                <a:cs typeface="Times New Roman"/>
              </a:rPr>
              <a:t>An high efficient way to support MU-MIMO for big MRU</a:t>
            </a: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Feasibility of an 8-bit table for 11be</a:t>
            </a:r>
            <a:endParaRPr lang="en-US"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3031489804"/>
              </p:ext>
            </p:extLst>
          </p:nvPr>
        </p:nvGraphicFramePr>
        <p:xfrm>
          <a:off x="1295400" y="3733800"/>
          <a:ext cx="6697540" cy="2514600"/>
        </p:xfrm>
        <a:graphic>
          <a:graphicData uri="http://schemas.openxmlformats.org/presentationml/2006/ole">
            <mc:AlternateContent xmlns:mc="http://schemas.openxmlformats.org/markup-compatibility/2006">
              <mc:Choice xmlns:v="urn:schemas-microsoft-com:vml" Requires="v">
                <p:oleObj spid="_x0000_s10402" name="Visio" r:id="rId5" imgW="6477145" imgH="2438297" progId="Visio.Drawing.15">
                  <p:embed/>
                </p:oleObj>
              </mc:Choice>
              <mc:Fallback>
                <p:oleObj name="Visio" r:id="rId5" imgW="6477145" imgH="2438297" progId="Visio.Drawing.15">
                  <p:embed/>
                  <p:pic>
                    <p:nvPicPr>
                      <p:cNvPr id="0" name="Object 1"/>
                      <p:cNvPicPr>
                        <a:picLocks noChangeAspect="1" noChangeArrowheads="1"/>
                      </p:cNvPicPr>
                      <p:nvPr/>
                    </p:nvPicPr>
                    <p:blipFill>
                      <a:blip r:embed="rId6"/>
                      <a:srcRect/>
                      <a:stretch>
                        <a:fillRect/>
                      </a:stretch>
                    </p:blipFill>
                    <p:spPr bwMode="auto">
                      <a:xfrm>
                        <a:off x="1295400" y="3733800"/>
                        <a:ext cx="6697540" cy="2514600"/>
                      </a:xfrm>
                      <a:prstGeom prst="rect">
                        <a:avLst/>
                      </a:prstGeom>
                      <a:noFill/>
                    </p:spPr>
                  </p:pic>
                </p:oleObj>
              </mc:Fallback>
            </mc:AlternateContent>
          </a:graphicData>
        </a:graphic>
      </p:graphicFrame>
    </p:spTree>
    <p:extLst>
      <p:ext uri="{BB962C8B-B14F-4D97-AF65-F5344CB8AC3E}">
        <p14:creationId xmlns:p14="http://schemas.microsoft.com/office/powerpoint/2010/main" val="4078149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838200" y="1371600"/>
            <a:ext cx="7543800" cy="48767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single RU, the number of entries needed for different size are shown below:</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proposed to keep </a:t>
            </a:r>
            <a:r>
              <a:rPr lang="en-US" altLang="zh-CN" sz="1800" u="sng" dirty="0" smtClean="0">
                <a:ea typeface="Times New Roman"/>
                <a:cs typeface="Times New Roman"/>
                <a:sym typeface="Times New Roman"/>
              </a:rPr>
              <a:t>106-tone RU </a:t>
            </a:r>
            <a:r>
              <a:rPr lang="en-US" altLang="zh-CN" sz="1800" dirty="0" smtClean="0">
                <a:ea typeface="Times New Roman"/>
                <a:cs typeface="Times New Roman"/>
                <a:sym typeface="Times New Roman"/>
              </a:rPr>
              <a:t>with up to 8 entries. </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2679172993"/>
              </p:ext>
            </p:extLst>
          </p:nvPr>
        </p:nvGraphicFramePr>
        <p:xfrm>
          <a:off x="1676400" y="2209800"/>
          <a:ext cx="6336000" cy="2773680"/>
        </p:xfrm>
        <a:graphic>
          <a:graphicData uri="http://schemas.openxmlformats.org/drawingml/2006/table">
            <a:tbl>
              <a:tblPr firstRow="1" bandRow="1">
                <a:tableStyleId>{5C22544A-7EE6-4342-B048-85BDC9FD1C3A}</a:tableStyleId>
              </a:tblPr>
              <a:tblGrid>
                <a:gridCol w="1584000"/>
                <a:gridCol w="1584000"/>
                <a:gridCol w="1584000"/>
                <a:gridCol w="1584000"/>
              </a:tblGrid>
              <a:tr h="0">
                <a:tc rowSpan="2">
                  <a:txBody>
                    <a:bodyPr/>
                    <a:lstStyle/>
                    <a:p>
                      <a:r>
                        <a:rPr lang="en-US" altLang="zh-CN" sz="1400" dirty="0" smtClean="0">
                          <a:solidFill>
                            <a:sysClr val="windowText" lastClr="000000"/>
                          </a:solidFill>
                        </a:rPr>
                        <a:t>Single</a:t>
                      </a:r>
                      <a:r>
                        <a:rPr lang="en-US" altLang="zh-CN" sz="1400" baseline="0" dirty="0" smtClean="0">
                          <a:solidFill>
                            <a:sysClr val="windowText" lastClr="000000"/>
                          </a:solidFill>
                        </a:rPr>
                        <a:t> </a:t>
                      </a:r>
                      <a:r>
                        <a:rPr lang="en-US" altLang="zh-CN" sz="1400" dirty="0" smtClean="0">
                          <a:solidFill>
                            <a:sysClr val="windowText" lastClr="000000"/>
                          </a:solidFill>
                        </a:rPr>
                        <a:t>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Gap</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80</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256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192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242, 484,</a:t>
                      </a:r>
                      <a:r>
                        <a:rPr lang="en-US" altLang="zh-CN" sz="1400" baseline="0" dirty="0" smtClean="0">
                          <a:solidFill>
                            <a:sysClr val="windowText" lastClr="000000"/>
                          </a:solidFill>
                        </a:rPr>
                        <a:t> 996, </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a:t>
                      </a:r>
                      <a:r>
                        <a:rPr lang="zh-CN" altLang="en-US" sz="1400" dirty="0" smtClean="0">
                          <a:solidFill>
                            <a:sysClr val="windowText" lastClr="000000"/>
                          </a:solidFill>
                        </a:rPr>
                        <a:t>*</a:t>
                      </a:r>
                      <a:r>
                        <a:rPr lang="en-US" altLang="zh-CN" sz="1400" dirty="0" smtClean="0">
                          <a:solidFill>
                            <a:sysClr val="windowText" lastClr="000000"/>
                          </a:solidFill>
                        </a:rPr>
                        <a:t>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106 - 106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US" altLang="zh-CN" sz="1400" dirty="0" smtClean="0">
                          <a:solidFill>
                            <a:sysClr val="windowText" lastClr="000000"/>
                          </a:solidFill>
                        </a:rPr>
                        <a:t>Support</a:t>
                      </a:r>
                      <a:r>
                        <a:rPr lang="en-US" altLang="zh-CN" sz="1400" baseline="0" dirty="0" smtClean="0">
                          <a:solidFill>
                            <a:sysClr val="windowText" lastClr="000000"/>
                          </a:solidFill>
                        </a:rPr>
                        <a:t> up to 4 users per 106 so far to reduce number of entries, not considered to expand so far</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189328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838200" y="1278187"/>
            <a:ext cx="7543800" cy="4970213"/>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RUs that are larger than 242-tone RU, two ways can be used for supporting up to 16 MU-MIMO users</a:t>
            </a:r>
          </a:p>
          <a:p>
            <a:pPr lvl="1" algn="just">
              <a:lnSpc>
                <a:spcPct val="120000"/>
              </a:lnSpc>
              <a:spcBef>
                <a:spcPts val="0"/>
              </a:spcBef>
              <a:buSzPct val="100000"/>
            </a:pPr>
            <a:r>
              <a:rPr lang="en-US" altLang="zh-CN" sz="1600" dirty="0" smtClean="0">
                <a:ea typeface="Times New Roman"/>
                <a:cs typeface="Times New Roman"/>
                <a:sym typeface="Times New Roman"/>
              </a:rPr>
              <a:t>Opt1: 8 entries per RU allocation subfield: as 11ax, the number of MU-MIMO users is the sum of the user fields indicated in two RU allocation subfields within two CCs, for example:</a:t>
            </a:r>
          </a:p>
          <a:p>
            <a:pPr lvl="2" algn="just">
              <a:lnSpc>
                <a:spcPct val="120000"/>
              </a:lnSpc>
              <a:spcBef>
                <a:spcPts val="0"/>
              </a:spcBef>
              <a:buSzPct val="100000"/>
            </a:pPr>
            <a:r>
              <a:rPr lang="en-US" altLang="zh-CN" sz="1400" dirty="0" smtClean="0">
                <a:ea typeface="Times New Roman"/>
                <a:cs typeface="Times New Roman"/>
                <a:sym typeface="Times New Roman"/>
              </a:rPr>
              <a:t>RU allocation subfield 1 indicates 484 (6) in CC1 and </a:t>
            </a:r>
            <a:r>
              <a:rPr lang="en-US" altLang="zh-CN" sz="1400" dirty="0">
                <a:ea typeface="Times New Roman"/>
                <a:cs typeface="Times New Roman"/>
                <a:sym typeface="Times New Roman"/>
              </a:rPr>
              <a:t>RU allocation subfield </a:t>
            </a:r>
            <a:r>
              <a:rPr lang="en-US" altLang="zh-CN" sz="1400" dirty="0" smtClean="0">
                <a:ea typeface="Times New Roman"/>
                <a:cs typeface="Times New Roman"/>
                <a:sym typeface="Times New Roman"/>
              </a:rPr>
              <a:t>2 indicates 484 (7) in CC2. The number of MU-MIMO users is 13 in the 484-tone RU.</a:t>
            </a:r>
          </a:p>
          <a:p>
            <a:pPr lvl="2" algn="just">
              <a:lnSpc>
                <a:spcPct val="120000"/>
              </a:lnSpc>
              <a:spcBef>
                <a:spcPts val="0"/>
              </a:spcBef>
              <a:buSzPct val="100000"/>
            </a:pPr>
            <a:r>
              <a:rPr lang="en-US" altLang="zh-CN" sz="1400" dirty="0" smtClean="0">
                <a:ea typeface="Times New Roman"/>
                <a:cs typeface="Times New Roman"/>
                <a:sym typeface="Times New Roman"/>
              </a:rPr>
              <a:t>Pro: fewer number of entries needed</a:t>
            </a:r>
          </a:p>
          <a:p>
            <a:pPr lvl="2" algn="just">
              <a:lnSpc>
                <a:spcPct val="120000"/>
              </a:lnSpc>
              <a:spcBef>
                <a:spcPts val="0"/>
              </a:spcBef>
              <a:buSzPct val="100000"/>
            </a:pPr>
            <a:r>
              <a:rPr lang="en-US" altLang="zh-CN" sz="1400" dirty="0" smtClean="0">
                <a:ea typeface="Times New Roman"/>
                <a:cs typeface="Times New Roman"/>
                <a:sym typeface="Times New Roman"/>
              </a:rPr>
              <a:t>Con: cannot support more than 8 MU-MIMO users for 242-tone RU; cannot support full flexibility regarding EHT-SIG CC load balance.</a:t>
            </a:r>
          </a:p>
          <a:p>
            <a:pPr lvl="1" algn="just">
              <a:lnSpc>
                <a:spcPct val="120000"/>
              </a:lnSpc>
              <a:spcBef>
                <a:spcPts val="0"/>
              </a:spcBef>
              <a:buSzPct val="100000"/>
            </a:pPr>
            <a:r>
              <a:rPr lang="en-US" altLang="zh-CN" sz="1600" dirty="0" smtClean="0">
                <a:ea typeface="Times New Roman"/>
                <a:cs typeface="Times New Roman"/>
                <a:sym typeface="Times New Roman"/>
              </a:rPr>
              <a:t>Opt2: 16 entries per RU allocation subfield</a:t>
            </a:r>
          </a:p>
          <a:p>
            <a:pPr lvl="2" algn="just">
              <a:lnSpc>
                <a:spcPct val="120000"/>
              </a:lnSpc>
              <a:spcBef>
                <a:spcPts val="0"/>
              </a:spcBef>
              <a:buSzPct val="100000"/>
            </a:pPr>
            <a:r>
              <a:rPr lang="en-US" altLang="zh-CN" sz="1400" dirty="0" smtClean="0">
                <a:ea typeface="Times New Roman"/>
                <a:cs typeface="Times New Roman"/>
                <a:sym typeface="Times New Roman"/>
              </a:rPr>
              <a:t>Pro</a:t>
            </a:r>
            <a:r>
              <a:rPr lang="en-US" altLang="zh-CN" sz="1400" dirty="0">
                <a:ea typeface="Times New Roman"/>
                <a:cs typeface="Times New Roman"/>
                <a:sym typeface="Times New Roman"/>
              </a:rPr>
              <a:t>: </a:t>
            </a:r>
            <a:r>
              <a:rPr lang="en-US" altLang="zh-CN" sz="1400" dirty="0" smtClean="0">
                <a:ea typeface="Times New Roman"/>
                <a:cs typeface="Times New Roman"/>
                <a:sym typeface="Times New Roman"/>
              </a:rPr>
              <a:t>can </a:t>
            </a:r>
            <a:r>
              <a:rPr lang="en-US" altLang="zh-CN" sz="1400" dirty="0">
                <a:ea typeface="Times New Roman"/>
                <a:cs typeface="Times New Roman"/>
                <a:sym typeface="Times New Roman"/>
              </a:rPr>
              <a:t>support more than 8 MU-MIMO users for 242-tone </a:t>
            </a:r>
            <a:r>
              <a:rPr lang="en-US" altLang="zh-CN" sz="1400" dirty="0" smtClean="0">
                <a:ea typeface="Times New Roman"/>
                <a:cs typeface="Times New Roman"/>
                <a:sym typeface="Times New Roman"/>
              </a:rPr>
              <a:t>RU, full flexibility regarding EHT-SIG CC load balance</a:t>
            </a:r>
          </a:p>
          <a:p>
            <a:pPr lvl="2" algn="just">
              <a:lnSpc>
                <a:spcPct val="120000"/>
              </a:lnSpc>
              <a:spcBef>
                <a:spcPts val="0"/>
              </a:spcBef>
              <a:buSzPct val="100000"/>
            </a:pPr>
            <a:r>
              <a:rPr lang="en-US" altLang="zh-CN" sz="1400" dirty="0" smtClean="0">
                <a:ea typeface="Times New Roman"/>
                <a:cs typeface="Times New Roman"/>
                <a:sym typeface="Times New Roman"/>
              </a:rPr>
              <a:t>Con: larger number of entries needed</a:t>
            </a: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preferred to have 8 entries (up to 16 users) for RUs that are larger than 242-tone RU. 242-tone RU case is open for discussion.</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spTree>
    <p:extLst>
      <p:ext uri="{BB962C8B-B14F-4D97-AF65-F5344CB8AC3E}">
        <p14:creationId xmlns:p14="http://schemas.microsoft.com/office/powerpoint/2010/main" val="1086596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small MRUs, the number of entries needed for MRU are shown as follows:</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1473350567"/>
              </p:ext>
            </p:extLst>
          </p:nvPr>
        </p:nvGraphicFramePr>
        <p:xfrm>
          <a:off x="1371600" y="2286000"/>
          <a:ext cx="6705600" cy="31699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 and 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512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713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09513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50000"/>
              </a:lnSpc>
              <a:spcBef>
                <a:spcPts val="0"/>
              </a:spcBef>
              <a:buSzPct val="100000"/>
            </a:pPr>
            <a:r>
              <a:rPr lang="en-US" altLang="zh-CN" sz="1800" dirty="0" smtClean="0">
                <a:ea typeface="Times New Roman"/>
                <a:cs typeface="Times New Roman"/>
                <a:sym typeface="Times New Roman"/>
              </a:rPr>
              <a:t>Small MRU is an optional feature</a:t>
            </a:r>
          </a:p>
          <a:p>
            <a:pPr lvl="0" algn="just">
              <a:lnSpc>
                <a:spcPct val="150000"/>
              </a:lnSpc>
              <a:spcBef>
                <a:spcPts val="0"/>
              </a:spcBef>
              <a:buSzPct val="100000"/>
            </a:pPr>
            <a:r>
              <a:rPr lang="en-US" altLang="zh-CN" sz="1800" dirty="0" smtClean="0">
                <a:ea typeface="Times New Roman"/>
                <a:cs typeface="Times New Roman"/>
                <a:sym typeface="Times New Roman"/>
              </a:rPr>
              <a:t>ODFMA + MU-MIMO is an optional feature and seldom implemented.</a:t>
            </a:r>
          </a:p>
          <a:p>
            <a:pPr lvl="0" algn="just">
              <a:lnSpc>
                <a:spcPct val="150000"/>
              </a:lnSpc>
              <a:spcBef>
                <a:spcPts val="0"/>
              </a:spcBef>
              <a:buSzPct val="100000"/>
            </a:pPr>
            <a:r>
              <a:rPr lang="en-US" altLang="zh-CN" sz="1800" dirty="0" smtClean="0">
                <a:ea typeface="Times New Roman"/>
                <a:cs typeface="Times New Roman"/>
                <a:sym typeface="Times New Roman"/>
              </a:rPr>
              <a:t>OFDMA + MU-MIMO in 106-tone RU is even less attracting compared with OFDMA + MU-MIMO in large RU. </a:t>
            </a:r>
          </a:p>
          <a:p>
            <a:pPr lvl="0" algn="just">
              <a:lnSpc>
                <a:spcPct val="150000"/>
              </a:lnSpc>
              <a:spcBef>
                <a:spcPts val="0"/>
              </a:spcBef>
              <a:buSzPct val="100000"/>
            </a:pPr>
            <a:r>
              <a:rPr lang="en-US" altLang="zh-CN" sz="1800" dirty="0" smtClean="0">
                <a:ea typeface="Times New Roman"/>
                <a:cs typeface="Times New Roman"/>
                <a:sym typeface="Times New Roman"/>
              </a:rPr>
              <a:t>So supporting MU-MIMO for small MRU is trying to support an optional feature on top of another optional and seldom implemented feature. </a:t>
            </a:r>
          </a:p>
          <a:p>
            <a:pPr lvl="1" algn="just">
              <a:lnSpc>
                <a:spcPct val="150000"/>
              </a:lnSpc>
              <a:spcBef>
                <a:spcPts val="0"/>
              </a:spcBef>
              <a:buSzPct val="100000"/>
            </a:pPr>
            <a:r>
              <a:rPr lang="en-US" altLang="zh-CN" sz="1600" dirty="0" smtClean="0">
                <a:ea typeface="Times New Roman"/>
                <a:cs typeface="Times New Roman"/>
                <a:sym typeface="Times New Roman"/>
              </a:rPr>
              <a:t>Can be simply replaced by doing MU-MIMO in 106-tone RU or 242-tone RU</a:t>
            </a:r>
          </a:p>
          <a:p>
            <a:pPr algn="just">
              <a:lnSpc>
                <a:spcPct val="150000"/>
              </a:lnSpc>
              <a:spcBef>
                <a:spcPts val="0"/>
              </a:spcBef>
              <a:buSzPct val="100000"/>
            </a:pPr>
            <a:r>
              <a:rPr lang="en-US" altLang="zh-CN" sz="1800" dirty="0" smtClean="0">
                <a:ea typeface="Times New Roman"/>
                <a:cs typeface="Times New Roman"/>
                <a:sym typeface="Times New Roman"/>
              </a:rPr>
              <a:t>Considering </a:t>
            </a:r>
            <a:r>
              <a:rPr lang="en-US" altLang="zh-CN" sz="1800" dirty="0">
                <a:ea typeface="Times New Roman"/>
                <a:cs typeface="Times New Roman"/>
                <a:sym typeface="Times New Roman"/>
              </a:rPr>
              <a:t>the applicable scenario, the entries overhead and the benefits, </a:t>
            </a:r>
            <a:r>
              <a:rPr lang="en-US" altLang="zh-CN" sz="1800" dirty="0" smtClean="0">
                <a:ea typeface="Times New Roman"/>
                <a:cs typeface="Times New Roman"/>
                <a:sym typeface="Times New Roman"/>
              </a:rPr>
              <a:t>it is preferred </a:t>
            </a:r>
            <a:r>
              <a:rPr lang="en-US" altLang="zh-CN" sz="1800" dirty="0">
                <a:ea typeface="Times New Roman"/>
                <a:cs typeface="Times New Roman"/>
                <a:sym typeface="Times New Roman"/>
              </a:rPr>
              <a:t>to </a:t>
            </a:r>
            <a:r>
              <a:rPr lang="en-US" altLang="zh-CN" sz="1800" dirty="0" smtClean="0">
                <a:ea typeface="Times New Roman"/>
                <a:cs typeface="Times New Roman"/>
                <a:sym typeface="Times New Roman"/>
              </a:rPr>
              <a:t>not support MU-MIMO for small RU when small MRU exists within one 242-tone RU.</a:t>
            </a:r>
            <a:endParaRPr lang="en-US" altLang="zh-CN" sz="1600" dirty="0">
              <a:ea typeface="Times New Roman"/>
              <a:cs typeface="Times New Roman"/>
            </a:endParaRPr>
          </a:p>
          <a:p>
            <a:pPr lvl="0" algn="just">
              <a:lnSpc>
                <a:spcPct val="150000"/>
              </a:lnSpc>
              <a:spcBef>
                <a:spcPts val="0"/>
              </a:spcBef>
              <a:buSzPct val="100000"/>
            </a:pPr>
            <a:endParaRPr lang="en-US" altLang="zh-CN" sz="1800" dirty="0">
              <a:ea typeface="Times New Roman"/>
              <a:cs typeface="Times New Roman"/>
              <a:sym typeface="Times New Roman"/>
            </a:endParaRPr>
          </a:p>
          <a:p>
            <a:pPr lvl="0" algn="just">
              <a:lnSpc>
                <a:spcPct val="15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spTree>
    <p:extLst>
      <p:ext uri="{BB962C8B-B14F-4D97-AF65-F5344CB8AC3E}">
        <p14:creationId xmlns:p14="http://schemas.microsoft.com/office/powerpoint/2010/main" val="1494654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A5ED327D-21C3-674C-981C-8A8BC9E6D25C}" type="slidenum">
              <a:rPr lang="en-US" smtClean="0"/>
              <a:pPr/>
              <a:t>9</a:t>
            </a:fld>
            <a:endParaRPr lang="en-US"/>
          </a:p>
        </p:txBody>
      </p:sp>
      <p:graphicFrame>
        <p:nvGraphicFramePr>
          <p:cNvPr id="4" name="표 10"/>
          <p:cNvGraphicFramePr>
            <a:graphicFrameLocks noGrp="1"/>
          </p:cNvGraphicFramePr>
          <p:nvPr>
            <p:extLst>
              <p:ext uri="{D42A27DB-BD31-4B8C-83A1-F6EECF244321}">
                <p14:modId xmlns:p14="http://schemas.microsoft.com/office/powerpoint/2010/main" val="1568576544"/>
              </p:ext>
            </p:extLst>
          </p:nvPr>
        </p:nvGraphicFramePr>
        <p:xfrm>
          <a:off x="1635122" y="1640074"/>
          <a:ext cx="6213477" cy="2283401"/>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713558">
                <a:tc>
                  <a:txBody>
                    <a:bodyPr/>
                    <a:lstStyle/>
                    <a:p>
                      <a:pPr algn="ctr" fontAlgn="ctr"/>
                      <a:r>
                        <a:rPr lang="en-US" altLang="zh-CN" sz="700" b="1" i="0" u="none" strike="noStrike" dirty="0" smtClean="0">
                          <a:solidFill>
                            <a:srgbClr val="000000"/>
                          </a:solidFill>
                          <a:effectLst/>
                          <a:latin typeface="Arial" panose="020B0604020202020204" pitchFamily="34" charset="0"/>
                          <a:cs typeface="Arial" panose="020B0604020202020204" pitchFamily="34" charset="0"/>
                        </a:rPr>
                        <a:t>RU Allocation subfield </a:t>
                      </a:r>
                      <a:br>
                        <a:rPr lang="en-US" altLang="zh-CN" sz="700" b="1" i="0" u="none" strike="noStrike" dirty="0" smtClean="0">
                          <a:solidFill>
                            <a:srgbClr val="000000"/>
                          </a:solidFill>
                          <a:effectLst/>
                          <a:latin typeface="Arial" panose="020B0604020202020204" pitchFamily="34" charset="0"/>
                          <a:cs typeface="Arial" panose="020B0604020202020204" pitchFamily="34" charset="0"/>
                        </a:rPr>
                      </a:br>
                      <a:r>
                        <a:rPr lang="en-US" altLang="zh-CN" sz="700" b="1" i="0" u="none" strike="noStrike" dirty="0" smtClean="0">
                          <a:solidFill>
                            <a:srgbClr val="000000"/>
                          </a:solidFill>
                          <a:effectLst/>
                          <a:latin typeface="Arial" panose="020B0604020202020204" pitchFamily="34" charset="0"/>
                          <a:cs typeface="Arial" panose="020B0604020202020204" pitchFamily="34" charset="0"/>
                        </a:rPr>
                        <a:t>( B7 B6 B5 B4 B3 B2 B1 B0)</a:t>
                      </a:r>
                      <a:endParaRPr lang="en-US" altLang="zh-CN"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1" i="0" u="none" strike="noStrike" dirty="0">
                          <a:solidFill>
                            <a:srgbClr val="000000"/>
                          </a:solidFill>
                          <a:effectLst/>
                          <a:latin typeface="Arial" panose="020B0604020202020204" pitchFamily="34" charset="0"/>
                          <a:cs typeface="Arial" panose="020B0604020202020204" pitchFamily="34" charset="0"/>
                        </a:rPr>
                        <a:t>Number </a:t>
                      </a:r>
                      <a:br>
                        <a:rPr lang="en-US" sz="700" b="1" i="0" u="none" strike="noStrike" dirty="0">
                          <a:solidFill>
                            <a:srgbClr val="000000"/>
                          </a:solidFill>
                          <a:effectLst/>
                          <a:latin typeface="Arial" panose="020B0604020202020204" pitchFamily="34" charset="0"/>
                          <a:cs typeface="Arial" panose="020B0604020202020204" pitchFamily="34" charset="0"/>
                        </a:rPr>
                      </a:br>
                      <a:r>
                        <a:rPr lang="en-US" sz="7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232</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233</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234</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235</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237</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238</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239</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240</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662608818"/>
              </p:ext>
            </p:extLst>
          </p:nvPr>
        </p:nvGraphicFramePr>
        <p:xfrm>
          <a:off x="1635122" y="3907114"/>
          <a:ext cx="6213477" cy="2188886"/>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156349">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latinLnBrk="1"/>
                      <a:endParaRPr lang="ko-KR" altLang="en-US"/>
                    </a:p>
                  </a:txBody>
                  <a:tcPr/>
                </a:tc>
                <a:tc gridSpan="5">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245</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zh-CN" altLang="en-US"/>
                    </a:p>
                  </a:txBody>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246</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FF0000"/>
                          </a:solidFill>
                          <a:effectLst/>
                          <a:latin typeface="Arial" panose="020B0604020202020204" pitchFamily="34" charset="0"/>
                          <a:cs typeface="Arial" panose="020B0604020202020204" pitchFamily="34" charset="0"/>
                        </a:rPr>
                        <a:t>1</a:t>
                      </a:r>
                      <a:endParaRPr lang="en-US" altLang="ko-KR" sz="700" b="0" i="0" u="none" strike="noStrike" dirty="0">
                        <a:solidFill>
                          <a:srgbClr val="FF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247</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248</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249</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250</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251</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Rectangle 2"/>
          <p:cNvSpPr>
            <a:spLocks noGrp="1" noChangeArrowheads="1"/>
          </p:cNvSpPr>
          <p:nvPr>
            <p:ph type="title"/>
          </p:nvPr>
        </p:nvSpPr>
        <p:spPr>
          <a:xfrm>
            <a:off x="609600" y="744787"/>
            <a:ext cx="8001000" cy="533400"/>
          </a:xfrm>
          <a:noFill/>
          <a:ln/>
        </p:spPr>
        <p:txBody>
          <a:bodyPr/>
          <a:lstStyle/>
          <a:p>
            <a:r>
              <a:rPr lang="en-US" altLang="zh-CN" dirty="0" smtClean="0">
                <a:solidFill>
                  <a:schemeClr val="tx1"/>
                </a:solidFill>
              </a:rPr>
              <a:t>RU allocation subfield Entries </a:t>
            </a:r>
            <a:br>
              <a:rPr lang="en-US" altLang="zh-CN" dirty="0" smtClean="0">
                <a:solidFill>
                  <a:schemeClr val="tx1"/>
                </a:solidFill>
              </a:rPr>
            </a:br>
            <a:r>
              <a:rPr lang="en-US" altLang="zh-CN" dirty="0" smtClean="0">
                <a:solidFill>
                  <a:schemeClr val="tx1"/>
                </a:solidFill>
              </a:rPr>
              <a:t>for Small MRU</a:t>
            </a:r>
            <a:endParaRPr lang="en-US" dirty="0">
              <a:solidFill>
                <a:schemeClr val="tx1"/>
              </a:solidFill>
            </a:endParaRPr>
          </a:p>
        </p:txBody>
      </p:sp>
      <p:sp>
        <p:nvSpPr>
          <p:cNvPr id="7" name="文本框 6"/>
          <p:cNvSpPr txBox="1"/>
          <p:nvPr/>
        </p:nvSpPr>
        <p:spPr>
          <a:xfrm>
            <a:off x="457200" y="6096000"/>
            <a:ext cx="1447135" cy="307777"/>
          </a:xfrm>
          <a:prstGeom prst="rect">
            <a:avLst/>
          </a:prstGeom>
          <a:noFill/>
        </p:spPr>
        <p:txBody>
          <a:bodyPr wrap="square" rtlCol="0">
            <a:spAutoFit/>
          </a:bodyPr>
          <a:lstStyle/>
          <a:p>
            <a:r>
              <a:rPr lang="en-US" altLang="zh-CN" sz="1400" dirty="0" smtClean="0"/>
              <a:t>23 entries in total</a:t>
            </a:r>
            <a:endParaRPr lang="zh-CN" altLang="en-US" sz="1400" dirty="0"/>
          </a:p>
        </p:txBody>
      </p:sp>
    </p:spTree>
    <p:extLst>
      <p:ext uri="{BB962C8B-B14F-4D97-AF65-F5344CB8AC3E}">
        <p14:creationId xmlns:p14="http://schemas.microsoft.com/office/powerpoint/2010/main" val="1619937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54156</TotalTime>
  <Words>2487</Words>
  <Application>Microsoft Office PowerPoint</Application>
  <PresentationFormat>全屏显示(4:3)</PresentationFormat>
  <Paragraphs>596</Paragraphs>
  <Slides>24</Slides>
  <Notes>13</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2" baseType="lpstr">
      <vt:lpstr>맑은 고딕</vt:lpstr>
      <vt:lpstr>MS PGothic</vt:lpstr>
      <vt:lpstr>宋体</vt:lpstr>
      <vt:lpstr>Arial</vt:lpstr>
      <vt:lpstr>Times New Roman</vt:lpstr>
      <vt:lpstr>Wingdings</vt:lpstr>
      <vt:lpstr>802-11-Submission</vt:lpstr>
      <vt:lpstr>Visio</vt:lpstr>
      <vt:lpstr>Further discussion on  RU allocation subfield in EHT-SIG</vt:lpstr>
      <vt:lpstr>Introduction and recap</vt:lpstr>
      <vt:lpstr>Recap of 11ax RU allocation subfield</vt:lpstr>
      <vt:lpstr>Feasibility of an 8-bit table for 11be</vt:lpstr>
      <vt:lpstr>MU-MIMO support for single RU </vt:lpstr>
      <vt:lpstr>MU-MIMO support for single RU </vt:lpstr>
      <vt:lpstr>MU-MIMO support for small MRU </vt:lpstr>
      <vt:lpstr>MU-MIMO support for small MRU </vt:lpstr>
      <vt:lpstr>RU allocation subfield Entries  for Small MRU</vt:lpstr>
      <vt:lpstr>MU-MIMO support for large MRU </vt:lpstr>
      <vt:lpstr>Large MRU indication with 9 entries</vt:lpstr>
      <vt:lpstr>Large MRU indication with 9 entries</vt:lpstr>
      <vt:lpstr>Some Examples</vt:lpstr>
      <vt:lpstr>Overhead Comparison and Analysis</vt:lpstr>
      <vt:lpstr>PowerPoint 演示文稿</vt:lpstr>
      <vt:lpstr>Straw Poll #1</vt:lpstr>
      <vt:lpstr>Straw Poll #2</vt:lpstr>
      <vt:lpstr>Straw Poll #3</vt:lpstr>
      <vt:lpstr>Straw Poll #4</vt:lpstr>
      <vt:lpstr>Straw Poll #5</vt:lpstr>
      <vt:lpstr>Straw Poll #6</vt:lpstr>
      <vt:lpstr>Straw Poll #7</vt:lpstr>
      <vt:lpstr>Straw Poll #8</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1105</cp:revision>
  <cp:lastPrinted>1998-02-10T13:28:06Z</cp:lastPrinted>
  <dcterms:created xsi:type="dcterms:W3CDTF">2013-11-12T18:41:50Z</dcterms:created>
  <dcterms:modified xsi:type="dcterms:W3CDTF">2020-05-09T00:23:14Z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(3)ru41/GDFSKrSYFeG5g95bzXyM5OvMqn0RlyI+NPWEsWmBKSxlhsCusLf1SPpnZAIfOg+RTnm
MEO3fXe+1ANNAVPLtnq8q+SiNIGFG6xjWJXCUTTLWJEHN0WRVPh/2ngRfhZ9esMelse62B/J
tOz9o0a97b2naTd2cc1GtXeakhZsMiZTL1qJA8VyuDvR9TQw5EdbmzGlq18jtYW0Ju2ZOLoQ
F7mvUONpaRwit5OMeJ</vt:lpwstr>
  </property>
  <property fmtid="{D5CDD505-2E9C-101B-9397-08002B2CF9AE}" pid="4" name="_2015_ms_pID_7253431">
    <vt:lpwstr>/2CMeLi2xGVjCWdSuFJTVudbvu4x3UWmpAET9WkuP2caWpN59uMf1u
PLuxd9LY2PNcRSVxxWLxIBHPy/rOknMJkdQ/ArzMeyVjR0x+rtTdwaaQePaX5eIGdnw4ebCq
9LrOAtPow8r8X6YcHh9MM5hl9V+mWvfsp9d0goJLQ/ulTT+hURh3vZC+FFBSVNc0rtjTduWG
X30U64KNyTs6DWqvft4BIn8vlOLBGySSxZ4W</vt:lpwstr>
  </property>
  <property fmtid="{D5CDD505-2E9C-101B-9397-08002B2CF9AE}" pid="5" name="_2015_ms_pID_7253432">
    <vt:lpwstr>Lg==</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1578271083</vt:lpwstr>
  </property>
</Properties>
</file>